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674" r:id="rId7"/>
  </p:sldMasterIdLst>
  <p:notesMasterIdLst>
    <p:notesMasterId r:id="rId46"/>
  </p:notesMasterIdLst>
  <p:handoutMasterIdLst>
    <p:handoutMasterId r:id="rId47"/>
  </p:handoutMasterIdLst>
  <p:sldIdLst>
    <p:sldId id="1923" r:id="rId8"/>
    <p:sldId id="3094" r:id="rId9"/>
    <p:sldId id="2526" r:id="rId10"/>
    <p:sldId id="2253" r:id="rId11"/>
    <p:sldId id="3072" r:id="rId12"/>
    <p:sldId id="1936" r:id="rId13"/>
    <p:sldId id="1664" r:id="rId14"/>
    <p:sldId id="1662" r:id="rId15"/>
    <p:sldId id="3087" r:id="rId16"/>
    <p:sldId id="1930" r:id="rId17"/>
    <p:sldId id="3096" r:id="rId18"/>
    <p:sldId id="2245" r:id="rId19"/>
    <p:sldId id="3085" r:id="rId20"/>
    <p:sldId id="3080" r:id="rId21"/>
    <p:sldId id="3100" r:id="rId22"/>
    <p:sldId id="418" r:id="rId23"/>
    <p:sldId id="419" r:id="rId24"/>
    <p:sldId id="3101" r:id="rId25"/>
    <p:sldId id="3071" r:id="rId26"/>
    <p:sldId id="3103" r:id="rId27"/>
    <p:sldId id="522" r:id="rId28"/>
    <p:sldId id="3098" r:id="rId29"/>
    <p:sldId id="523" r:id="rId30"/>
    <p:sldId id="3099" r:id="rId31"/>
    <p:sldId id="1937" r:id="rId32"/>
    <p:sldId id="3113" r:id="rId33"/>
    <p:sldId id="3123" r:id="rId34"/>
    <p:sldId id="3115" r:id="rId35"/>
    <p:sldId id="3120" r:id="rId36"/>
    <p:sldId id="3121" r:id="rId37"/>
    <p:sldId id="3122" r:id="rId38"/>
    <p:sldId id="3124" r:id="rId39"/>
    <p:sldId id="3107" r:id="rId40"/>
    <p:sldId id="3076" r:id="rId41"/>
    <p:sldId id="2256" r:id="rId42"/>
    <p:sldId id="2284" r:id="rId43"/>
    <p:sldId id="3106" r:id="rId44"/>
    <p:sldId id="1912" r:id="rId45"/>
  </p:sldIdLst>
  <p:sldSz cx="12192000" cy="6858000"/>
  <p:notesSz cx="7010400" cy="9296400"/>
  <p:custDataLst>
    <p:tags r:id="rId48"/>
  </p:custDataLst>
  <p:defaultTextStyle>
    <a:defPPr>
      <a:defRPr lang="en-US"/>
    </a:defPPr>
    <a:lvl1pPr marL="0" algn="l" defTabSz="914460" rtl="0" eaLnBrk="1" latinLnBrk="0" hangingPunct="1">
      <a:defRPr sz="1765" kern="1200">
        <a:solidFill>
          <a:schemeClr val="tx1"/>
        </a:solidFill>
        <a:latin typeface="+mn-lt"/>
        <a:ea typeface="+mn-ea"/>
        <a:cs typeface="+mn-cs"/>
      </a:defRPr>
    </a:lvl1pPr>
    <a:lvl2pPr marL="457230" algn="l" defTabSz="914460" rtl="0" eaLnBrk="1" latinLnBrk="0" hangingPunct="1">
      <a:defRPr sz="1765" kern="1200">
        <a:solidFill>
          <a:schemeClr val="tx1"/>
        </a:solidFill>
        <a:latin typeface="+mn-lt"/>
        <a:ea typeface="+mn-ea"/>
        <a:cs typeface="+mn-cs"/>
      </a:defRPr>
    </a:lvl2pPr>
    <a:lvl3pPr marL="914460" algn="l" defTabSz="914460" rtl="0" eaLnBrk="1" latinLnBrk="0" hangingPunct="1">
      <a:defRPr sz="1765" kern="1200">
        <a:solidFill>
          <a:schemeClr val="tx1"/>
        </a:solidFill>
        <a:latin typeface="+mn-lt"/>
        <a:ea typeface="+mn-ea"/>
        <a:cs typeface="+mn-cs"/>
      </a:defRPr>
    </a:lvl3pPr>
    <a:lvl4pPr marL="1371690" algn="l" defTabSz="914460" rtl="0" eaLnBrk="1" latinLnBrk="0" hangingPunct="1">
      <a:defRPr sz="1765" kern="1200">
        <a:solidFill>
          <a:schemeClr val="tx1"/>
        </a:solidFill>
        <a:latin typeface="+mn-lt"/>
        <a:ea typeface="+mn-ea"/>
        <a:cs typeface="+mn-cs"/>
      </a:defRPr>
    </a:lvl4pPr>
    <a:lvl5pPr marL="1828921" algn="l" defTabSz="914460" rtl="0" eaLnBrk="1" latinLnBrk="0" hangingPunct="1">
      <a:defRPr sz="1765" kern="1200">
        <a:solidFill>
          <a:schemeClr val="tx1"/>
        </a:solidFill>
        <a:latin typeface="+mn-lt"/>
        <a:ea typeface="+mn-ea"/>
        <a:cs typeface="+mn-cs"/>
      </a:defRPr>
    </a:lvl5pPr>
    <a:lvl6pPr marL="2286152" algn="l" defTabSz="914460" rtl="0" eaLnBrk="1" latinLnBrk="0" hangingPunct="1">
      <a:defRPr sz="1765" kern="1200">
        <a:solidFill>
          <a:schemeClr val="tx1"/>
        </a:solidFill>
        <a:latin typeface="+mn-lt"/>
        <a:ea typeface="+mn-ea"/>
        <a:cs typeface="+mn-cs"/>
      </a:defRPr>
    </a:lvl6pPr>
    <a:lvl7pPr marL="2743381" algn="l" defTabSz="914460" rtl="0" eaLnBrk="1" latinLnBrk="0" hangingPunct="1">
      <a:defRPr sz="1765" kern="1200">
        <a:solidFill>
          <a:schemeClr val="tx1"/>
        </a:solidFill>
        <a:latin typeface="+mn-lt"/>
        <a:ea typeface="+mn-ea"/>
        <a:cs typeface="+mn-cs"/>
      </a:defRPr>
    </a:lvl7pPr>
    <a:lvl8pPr marL="3200611" algn="l" defTabSz="914460" rtl="0" eaLnBrk="1" latinLnBrk="0" hangingPunct="1">
      <a:defRPr sz="1765" kern="1200">
        <a:solidFill>
          <a:schemeClr val="tx1"/>
        </a:solidFill>
        <a:latin typeface="+mn-lt"/>
        <a:ea typeface="+mn-ea"/>
        <a:cs typeface="+mn-cs"/>
      </a:defRPr>
    </a:lvl8pPr>
    <a:lvl9pPr marL="3657842" algn="l" defTabSz="914460"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C2EBD1-7343-4265-BD91-B961AEA151C7}">
          <p14:sldIdLst>
            <p14:sldId id="1923"/>
          </p14:sldIdLst>
        </p14:section>
        <p14:section name="Challenge" id="{5F4DD817-0DEF-44C9-8E5E-0DA99F98834F}">
          <p14:sldIdLst>
            <p14:sldId id="3094"/>
            <p14:sldId id="2526"/>
            <p14:sldId id="2253"/>
            <p14:sldId id="3072"/>
            <p14:sldId id="1936"/>
          </p14:sldIdLst>
        </p14:section>
        <p14:section name="Solution intro" id="{8D733DBD-6906-4AF4-B453-A8340CF54B80}">
          <p14:sldIdLst>
            <p14:sldId id="1664"/>
            <p14:sldId id="1662"/>
          </p14:sldIdLst>
        </p14:section>
        <p14:section name="1.Hybrid DC" id="{8D6F7C07-F1E5-453B-AB82-0809E5319EFD}">
          <p14:sldIdLst>
            <p14:sldId id="3087"/>
            <p14:sldId id="1930"/>
            <p14:sldId id="3096"/>
          </p14:sldIdLst>
        </p14:section>
        <p14:section name="2.Security" id="{45C08A89-CD79-422D-B9D8-44F7B678C9DF}">
          <p14:sldIdLst>
            <p14:sldId id="2245"/>
            <p14:sldId id="3085"/>
          </p14:sldIdLst>
        </p14:section>
        <p14:section name="4.HCI" id="{947BA354-CD29-48EE-A38F-68274D34D0F0}">
          <p14:sldIdLst>
            <p14:sldId id="3080"/>
            <p14:sldId id="3100"/>
            <p14:sldId id="418"/>
            <p14:sldId id="419"/>
            <p14:sldId id="3101"/>
            <p14:sldId id="3071"/>
            <p14:sldId id="3103"/>
          </p14:sldIdLst>
        </p14:section>
        <p14:section name="3.App Innovation" id="{217880C0-4239-4AA7-8BC4-FE4D02944E33}">
          <p14:sldIdLst>
            <p14:sldId id="522"/>
            <p14:sldId id="3098"/>
            <p14:sldId id="523"/>
            <p14:sldId id="3099"/>
            <p14:sldId id="1937"/>
            <p14:sldId id="3113"/>
            <p14:sldId id="3123"/>
            <p14:sldId id="3115"/>
            <p14:sldId id="3120"/>
            <p14:sldId id="3121"/>
            <p14:sldId id="3122"/>
            <p14:sldId id="3124"/>
          </p14:sldIdLst>
        </p14:section>
        <p14:section name="Close" id="{56B5B138-11CB-44FB-9AF3-3065492E5455}">
          <p14:sldIdLst>
            <p14:sldId id="3107"/>
            <p14:sldId id="3076"/>
            <p14:sldId id="2256"/>
            <p14:sldId id="2284"/>
            <p14:sldId id="3106"/>
            <p14:sldId id="1912"/>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914"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8D7"/>
    <a:srgbClr val="0078D4"/>
    <a:srgbClr val="00BCF2"/>
    <a:srgbClr val="007AD4"/>
    <a:srgbClr val="BFBFBF"/>
    <a:srgbClr val="002050"/>
    <a:srgbClr val="003A91"/>
    <a:srgbClr val="09A5C9"/>
    <a:srgbClr val="006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BCC26-253B-4101-8CB2-8D911CADCF84}" v="3050" dt="2018-10-15T17:02:53.421"/>
    <p1510:client id="{D538DE1B-31A6-4BFE-8FE0-C23BD0BE8F91}" v="118" dt="2018-10-15T16:57:26.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70472" autoAdjust="0"/>
  </p:normalViewPr>
  <p:slideViewPr>
    <p:cSldViewPr snapToGrid="0">
      <p:cViewPr>
        <p:scale>
          <a:sx n="96" d="100"/>
          <a:sy n="96" d="100"/>
        </p:scale>
        <p:origin x="560" y="56"/>
      </p:cViewPr>
      <p:guideLst>
        <p:guide pos="3840"/>
        <p:guide orient="horz" pos="2160"/>
      </p:guideLst>
    </p:cSldViewPr>
  </p:slideViewPr>
  <p:notesTextViewPr>
    <p:cViewPr>
      <p:scale>
        <a:sx n="1" d="1"/>
        <a:sy n="1" d="1"/>
      </p:scale>
      <p:origin x="0" y="0"/>
    </p:cViewPr>
  </p:notesTextViewPr>
  <p:sorterViewPr>
    <p:cViewPr>
      <p:scale>
        <a:sx n="100" d="100"/>
        <a:sy n="100" d="100"/>
      </p:scale>
      <p:origin x="0" y="-4194"/>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8" Type="http://schemas.openxmlformats.org/officeDocument/2006/relationships/tags" Target="tags/tag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78D4"/>
              </a:solidFill>
              <a:ln w="19050">
                <a:solidFill>
                  <a:schemeClr val="lt1"/>
                </a:solidFill>
              </a:ln>
              <a:effectLst/>
            </c:spPr>
            <c:extLst>
              <c:ext xmlns:c16="http://schemas.microsoft.com/office/drawing/2014/chart" uri="{C3380CC4-5D6E-409C-BE32-E72D297353CC}">
                <c16:uniqueId val="{00000001-E91A-485D-A479-73D16A7712B5}"/>
              </c:ext>
            </c:extLst>
          </c:dPt>
          <c:dPt>
            <c:idx val="1"/>
            <c:bubble3D val="0"/>
            <c:spPr>
              <a:solidFill>
                <a:srgbClr val="EBEBEB"/>
              </a:solidFill>
              <a:ln w="19050">
                <a:solidFill>
                  <a:schemeClr val="lt1"/>
                </a:solidFill>
              </a:ln>
              <a:effectLst/>
            </c:spPr>
            <c:extLst>
              <c:ext xmlns:c16="http://schemas.microsoft.com/office/drawing/2014/chart" uri="{C3380CC4-5D6E-409C-BE32-E72D297353CC}">
                <c16:uniqueId val="{00000003-E91A-485D-A479-73D16A7712B5}"/>
              </c:ext>
            </c:extLst>
          </c:dPt>
          <c:cat>
            <c:numRef>
              <c:f>Sheet1!$A$2:$A$3</c:f>
              <c:numCache>
                <c:formatCode>General</c:formatCode>
                <c:ptCount val="2"/>
              </c:numCache>
            </c:numRef>
          </c:cat>
          <c:val>
            <c:numRef>
              <c:f>Sheet1!$B$2:$B$3</c:f>
              <c:numCache>
                <c:formatCode>0%</c:formatCode>
                <c:ptCount val="2"/>
                <c:pt idx="0">
                  <c:v>0.84</c:v>
                </c:pt>
                <c:pt idx="1">
                  <c:v>0.16</c:v>
                </c:pt>
              </c:numCache>
            </c:numRef>
          </c:val>
          <c:extLst>
            <c:ext xmlns:c16="http://schemas.microsoft.com/office/drawing/2014/chart" uri="{C3380CC4-5D6E-409C-BE32-E72D297353CC}">
              <c16:uniqueId val="{00000000-4C12-4DFE-896A-06682730691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78D4"/>
              </a:solidFill>
              <a:ln w="19050">
                <a:solidFill>
                  <a:schemeClr val="lt1"/>
                </a:solidFill>
              </a:ln>
              <a:effectLst/>
            </c:spPr>
            <c:extLst>
              <c:ext xmlns:c16="http://schemas.microsoft.com/office/drawing/2014/chart" uri="{C3380CC4-5D6E-409C-BE32-E72D297353CC}">
                <c16:uniqueId val="{00000001-80B7-44C8-974D-F496AB4D555D}"/>
              </c:ext>
            </c:extLst>
          </c:dPt>
          <c:dPt>
            <c:idx val="1"/>
            <c:bubble3D val="0"/>
            <c:spPr>
              <a:solidFill>
                <a:srgbClr val="EBEBEB"/>
              </a:solidFill>
              <a:ln w="19050">
                <a:solidFill>
                  <a:schemeClr val="lt1"/>
                </a:solidFill>
              </a:ln>
              <a:effectLst/>
            </c:spPr>
            <c:extLst>
              <c:ext xmlns:c16="http://schemas.microsoft.com/office/drawing/2014/chart" uri="{C3380CC4-5D6E-409C-BE32-E72D297353CC}">
                <c16:uniqueId val="{00000003-80B7-44C8-974D-F496AB4D55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89-4560-A770-D6245D0B2E64}"/>
              </c:ext>
            </c:extLst>
          </c:dPt>
          <c:cat>
            <c:numRef>
              <c:f>Sheet1!$A$2:$A$4</c:f>
              <c:numCache>
                <c:formatCode>General</c:formatCode>
                <c:ptCount val="3"/>
              </c:numCache>
            </c:numRef>
          </c:cat>
          <c:val>
            <c:numRef>
              <c:f>Sheet1!$B$2:$B$4</c:f>
              <c:numCache>
                <c:formatCode>General</c:formatCode>
                <c:ptCount val="3"/>
                <c:pt idx="0">
                  <c:v>91</c:v>
                </c:pt>
                <c:pt idx="1">
                  <c:v>9</c:v>
                </c:pt>
              </c:numCache>
            </c:numRef>
          </c:val>
          <c:extLst>
            <c:ext xmlns:c16="http://schemas.microsoft.com/office/drawing/2014/chart" uri="{C3380CC4-5D6E-409C-BE32-E72D297353CC}">
              <c16:uniqueId val="{00000004-80B7-44C8-974D-F496AB4D555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78D4"/>
              </a:solidFill>
              <a:ln w="19050">
                <a:solidFill>
                  <a:schemeClr val="lt1"/>
                </a:solidFill>
              </a:ln>
              <a:effectLst/>
            </c:spPr>
            <c:extLst>
              <c:ext xmlns:c16="http://schemas.microsoft.com/office/drawing/2014/chart" uri="{C3380CC4-5D6E-409C-BE32-E72D297353CC}">
                <c16:uniqueId val="{00000001-08E4-C149-90CC-5307C1362074}"/>
              </c:ext>
            </c:extLst>
          </c:dPt>
          <c:dPt>
            <c:idx val="1"/>
            <c:bubble3D val="0"/>
            <c:spPr>
              <a:solidFill>
                <a:srgbClr val="EBEBEB"/>
              </a:solidFill>
              <a:ln w="19050">
                <a:solidFill>
                  <a:schemeClr val="lt1"/>
                </a:solidFill>
              </a:ln>
              <a:effectLst/>
            </c:spPr>
            <c:extLst>
              <c:ext xmlns:c16="http://schemas.microsoft.com/office/drawing/2014/chart" uri="{C3380CC4-5D6E-409C-BE32-E72D297353CC}">
                <c16:uniqueId val="{00000003-08E4-C149-90CC-5307C13620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E4-C149-90CC-5307C1362074}"/>
              </c:ext>
            </c:extLst>
          </c:dPt>
          <c:cat>
            <c:numRef>
              <c:f>Sheet1!$A$2:$A$4</c:f>
              <c:numCache>
                <c:formatCode>General</c:formatCode>
                <c:ptCount val="3"/>
              </c:numCache>
            </c:numRef>
          </c:cat>
          <c:val>
            <c:numRef>
              <c:f>Sheet1!$B$2:$B$4</c:f>
              <c:numCache>
                <c:formatCode>General</c:formatCode>
                <c:ptCount val="3"/>
                <c:pt idx="0">
                  <c:v>0.87</c:v>
                </c:pt>
                <c:pt idx="1">
                  <c:v>0.13</c:v>
                </c:pt>
              </c:numCache>
            </c:numRef>
          </c:val>
          <c:extLst>
            <c:ext xmlns:c16="http://schemas.microsoft.com/office/drawing/2014/chart" uri="{C3380CC4-5D6E-409C-BE32-E72D297353CC}">
              <c16:uniqueId val="{00000006-08E4-C149-90CC-5307C13620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spPr>
            <a:solidFill>
              <a:schemeClr val="accent6"/>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503D-4211-82D6-3A05D6DA022F}"/>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03D-4211-82D6-3A05D6DA022F}"/>
              </c:ext>
            </c:extLst>
          </c:dPt>
          <c:cat>
            <c:numRef>
              <c:f>Sheet1!$A$2:$A$3</c:f>
              <c:numCache>
                <c:formatCode>General</c:formatCode>
                <c:ptCount val="2"/>
              </c:numCache>
            </c:numRef>
          </c:cat>
          <c:val>
            <c:numRef>
              <c:f>Sheet1!$B$2:$B$3</c:f>
              <c:numCache>
                <c:formatCode>General</c:formatCode>
                <c:ptCount val="2"/>
                <c:pt idx="0">
                  <c:v>0.8</c:v>
                </c:pt>
                <c:pt idx="1">
                  <c:v>0.2</c:v>
                </c:pt>
              </c:numCache>
            </c:numRef>
          </c:val>
          <c:extLst>
            <c:ext xmlns:c16="http://schemas.microsoft.com/office/drawing/2014/chart" uri="{C3380CC4-5D6E-409C-BE32-E72D297353CC}">
              <c16:uniqueId val="{00000004-503D-4211-82D6-3A05D6DA022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spPr>
            <a:solidFill>
              <a:schemeClr val="accent6"/>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503D-4211-82D6-3A05D6DA022F}"/>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03D-4211-82D6-3A05D6DA022F}"/>
              </c:ext>
            </c:extLst>
          </c:dPt>
          <c:cat>
            <c:numRef>
              <c:f>Sheet1!$A$2:$A$3</c:f>
              <c:numCache>
                <c:formatCode>General</c:formatCode>
                <c:ptCount val="2"/>
              </c:numCache>
            </c:num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503D-4211-82D6-3A05D6DA022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0.28589</cdr:x>
      <cdr:y>0.32889</cdr:y>
    </cdr:from>
    <cdr:to>
      <cdr:x>0.71411</cdr:x>
      <cdr:y>0.68238</cdr:y>
    </cdr:to>
    <cdr:sp macro="" textlink="">
      <cdr:nvSpPr>
        <cdr:cNvPr id="2" name="TextBox 1">
          <a:extLst xmlns:a="http://schemas.openxmlformats.org/drawingml/2006/main">
            <a:ext uri="{FF2B5EF4-FFF2-40B4-BE49-F238E27FC236}">
              <a16:creationId xmlns:a16="http://schemas.microsoft.com/office/drawing/2014/main" id="{DCE1E9CD-273C-4B4B-9CA8-C6A05D8BE13E}"/>
            </a:ext>
          </a:extLst>
        </cdr:cNvPr>
        <cdr:cNvSpPr txBox="1"/>
      </cdr:nvSpPr>
      <cdr:spPr>
        <a:xfrm xmlns:a="http://schemas.openxmlformats.org/drawingml/2006/main">
          <a:off x="1000303" y="852396"/>
          <a:ext cx="1498301" cy="916148"/>
        </a:xfrm>
        <a:prstGeom xmlns:a="http://schemas.openxmlformats.org/drawingml/2006/main" prst="rect">
          <a:avLst/>
        </a:prstGeom>
        <a:noFill xmlns:a="http://schemas.openxmlformats.org/drawingml/2006/main"/>
      </cdr:spPr>
      <cdr:txBody>
        <a:bodyPr xmlns:a="http://schemas.openxmlformats.org/drawingml/2006/main" vertOverflow="clip" wrap="square" lIns="182880" tIns="146304" rIns="182880" bIns="146304" rtlCol="0">
          <a:spAutoFit/>
        </a:bodyPr>
        <a:lstStyle xmlns:a="http://schemas.openxmlformats.org/drawingml/2006/main"/>
        <a:p xmlns:a="http://schemas.openxmlformats.org/drawingml/2006/main">
          <a:pPr algn="ctr" defTabSz="914192" rtl="0">
            <a:lnSpc>
              <a:spcPct val="90000"/>
            </a:lnSpc>
            <a:spcAft>
              <a:spcPts val="588"/>
            </a:spcAft>
            <a:defRPr/>
          </a:pPr>
          <a:r>
            <a:rPr lang="en-US" sz="4312" kern="1200" dirty="0">
              <a:gradFill>
                <a:gsLst>
                  <a:gs pos="0">
                    <a:schemeClr val="tx2"/>
                  </a:gs>
                  <a:gs pos="100000">
                    <a:schemeClr val="tx2"/>
                  </a:gs>
                </a:gsLst>
                <a:lin ang="5400000" scaled="0"/>
              </a:gradFill>
              <a:latin typeface="Segoe UI"/>
            </a:rPr>
            <a:t>80%</a:t>
          </a:r>
        </a:p>
      </cdr:txBody>
    </cdr:sp>
  </cdr:relSizeAnchor>
</c:userShapes>
</file>

<file path=ppt/drawings/drawing2.xml><?xml version="1.0" encoding="utf-8"?>
<c:userShapes xmlns:c="http://schemas.openxmlformats.org/drawingml/2006/chart">
  <cdr:relSizeAnchor xmlns:cdr="http://schemas.openxmlformats.org/drawingml/2006/chartDrawing">
    <cdr:from>
      <cdr:x>0.14294</cdr:x>
      <cdr:y>0.39777</cdr:y>
    </cdr:from>
    <cdr:to>
      <cdr:x>0.85706</cdr:x>
      <cdr:y>0.62205</cdr:y>
    </cdr:to>
    <cdr:sp macro="" textlink="">
      <cdr:nvSpPr>
        <cdr:cNvPr id="2" name="TextBox 1">
          <a:extLst xmlns:a="http://schemas.openxmlformats.org/drawingml/2006/main">
            <a:ext uri="{FF2B5EF4-FFF2-40B4-BE49-F238E27FC236}">
              <a16:creationId xmlns:a16="http://schemas.microsoft.com/office/drawing/2014/main" id="{DCE1E9CD-273C-4B4B-9CA8-C6A05D8BE13E}"/>
            </a:ext>
          </a:extLst>
        </cdr:cNvPr>
        <cdr:cNvSpPr txBox="1"/>
      </cdr:nvSpPr>
      <cdr:spPr>
        <a:xfrm xmlns:a="http://schemas.openxmlformats.org/drawingml/2006/main">
          <a:off x="273308" y="687752"/>
          <a:ext cx="1365430" cy="387798"/>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ctr" anchorCtr="0">
          <a:spAutoFit/>
        </a:bodyPr>
        <a:lstStyle xmlns:a="http://schemas.openxmlformats.org/drawingml/2006/main"/>
        <a:p xmlns:a="http://schemas.openxmlformats.org/drawingml/2006/main">
          <a:pPr algn="ctr">
            <a:lnSpc>
              <a:spcPct val="90000"/>
            </a:lnSpc>
            <a:spcAft>
              <a:spcPts val="600"/>
            </a:spcAft>
          </a:pPr>
          <a:r>
            <a:rPr lang="en-US" sz="2800" dirty="0">
              <a:gradFill>
                <a:gsLst>
                  <a:gs pos="2917">
                    <a:schemeClr val="tx1"/>
                  </a:gs>
                  <a:gs pos="30000">
                    <a:schemeClr val="tx1"/>
                  </a:gs>
                </a:gsLst>
                <a:lin ang="5400000" scaled="0"/>
              </a:gradFill>
            </a:rPr>
            <a:t>80%</a:t>
          </a:r>
        </a:p>
      </cdr:txBody>
    </cdr:sp>
  </cdr:relSizeAnchor>
</c:userShapes>
</file>

<file path=ppt/drawings/drawing3.xml><?xml version="1.0" encoding="utf-8"?>
<c:userShapes xmlns:c="http://schemas.openxmlformats.org/drawingml/2006/chart">
  <cdr:relSizeAnchor xmlns:cdr="http://schemas.openxmlformats.org/drawingml/2006/chartDrawing">
    <cdr:from>
      <cdr:x>0.14294</cdr:x>
      <cdr:y>0.40465</cdr:y>
    </cdr:from>
    <cdr:to>
      <cdr:x>0.85706</cdr:x>
      <cdr:y>0.62893</cdr:y>
    </cdr:to>
    <cdr:sp macro="" textlink="">
      <cdr:nvSpPr>
        <cdr:cNvPr id="2" name="TextBox 1">
          <a:extLst xmlns:a="http://schemas.openxmlformats.org/drawingml/2006/main">
            <a:ext uri="{FF2B5EF4-FFF2-40B4-BE49-F238E27FC236}">
              <a16:creationId xmlns:a16="http://schemas.microsoft.com/office/drawing/2014/main" id="{DCE1E9CD-273C-4B4B-9CA8-C6A05D8BE13E}"/>
            </a:ext>
          </a:extLst>
        </cdr:cNvPr>
        <cdr:cNvSpPr txBox="1"/>
      </cdr:nvSpPr>
      <cdr:spPr>
        <a:xfrm xmlns:a="http://schemas.openxmlformats.org/drawingml/2006/main">
          <a:off x="273308" y="699646"/>
          <a:ext cx="1365430" cy="387798"/>
        </a:xfrm>
        <a:prstGeom xmlns:a="http://schemas.openxmlformats.org/drawingml/2006/main" prst="rect">
          <a:avLst/>
        </a:prstGeom>
      </cdr:spPr>
      <cdr:txBody>
        <a:bodyPr xmlns:a="http://schemas.openxmlformats.org/drawingml/2006/main" vertOverflow="clip" wrap="square" lIns="0" tIns="0" rIns="0" bIns="0" rtlCol="0" anchor="ctr" anchorCtr="0">
          <a:spAutoFit/>
        </a:bodyPr>
        <a:lstStyle xmlns:a="http://schemas.openxmlformats.org/drawingml/2006/main"/>
        <a:p xmlns:a="http://schemas.openxmlformats.org/drawingml/2006/main">
          <a:pPr algn="ctr">
            <a:lnSpc>
              <a:spcPct val="90000"/>
            </a:lnSpc>
            <a:spcAft>
              <a:spcPts val="600"/>
            </a:spcAft>
          </a:pPr>
          <a:r>
            <a:rPr lang="en-US" sz="2800" dirty="0">
              <a:gradFill>
                <a:gsLst>
                  <a:gs pos="2917">
                    <a:schemeClr val="tx1"/>
                  </a:gs>
                  <a:gs pos="30000">
                    <a:schemeClr val="tx1"/>
                  </a:gs>
                </a:gsLst>
                <a:lin ang="5400000" scaled="0"/>
              </a:gradFill>
            </a:rPr>
            <a:t>60%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r>
              <a:rPr lang="en-US">
                <a:latin typeface="Segoe UI" pitchFamily="34" charset="0"/>
              </a:rPr>
              <a:t>Microsoft Build 2016</a:t>
            </a: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C8D045D-9A66-44E7-900A-FC6D0BD4E54A}" type="datetime8">
              <a:rPr lang="en-US" smtClean="0">
                <a:latin typeface="Segoe UI" pitchFamily="34" charset="0"/>
              </a:rPr>
              <a:t>10/15/2018 9:22 AM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r>
              <a:rPr lang="en-US"/>
              <a:t>Microsoft Build 2016</a:t>
            </a:r>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38EEC551-8CDA-4EB6-89BB-2A86C9F091C8}" type="datetime8">
              <a:rPr lang="en-US" smtClean="0"/>
              <a:t>10/15/2018 9:20 AM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460"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3004" indent="-105840"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105" indent="-115102"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97" indent="-146853"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97" indent="-115102"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6152" algn="l" defTabSz="914460" rtl="0" eaLnBrk="1" latinLnBrk="0" hangingPunct="1">
      <a:defRPr sz="1176" kern="1200">
        <a:solidFill>
          <a:schemeClr val="tx1"/>
        </a:solidFill>
        <a:latin typeface="+mn-lt"/>
        <a:ea typeface="+mn-ea"/>
        <a:cs typeface="+mn-cs"/>
      </a:defRPr>
    </a:lvl6pPr>
    <a:lvl7pPr marL="2743381" algn="l" defTabSz="914460" rtl="0" eaLnBrk="1" latinLnBrk="0" hangingPunct="1">
      <a:defRPr sz="1176" kern="1200">
        <a:solidFill>
          <a:schemeClr val="tx1"/>
        </a:solidFill>
        <a:latin typeface="+mn-lt"/>
        <a:ea typeface="+mn-ea"/>
        <a:cs typeface="+mn-cs"/>
      </a:defRPr>
    </a:lvl7pPr>
    <a:lvl8pPr marL="3200611" algn="l" defTabSz="914460" rtl="0" eaLnBrk="1" latinLnBrk="0" hangingPunct="1">
      <a:defRPr sz="1176" kern="1200">
        <a:solidFill>
          <a:schemeClr val="tx1"/>
        </a:solidFill>
        <a:latin typeface="+mn-lt"/>
        <a:ea typeface="+mn-ea"/>
        <a:cs typeface="+mn-cs"/>
      </a:defRPr>
    </a:lvl8pPr>
    <a:lvl9pPr marL="3657842" algn="l" defTabSz="914460"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3142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82" b="0" i="0" u="none" strike="noStrike" kern="1200" dirty="0">
                <a:solidFill>
                  <a:schemeClr val="tx1"/>
                </a:solidFill>
                <a:effectLst/>
                <a:latin typeface="Segoe UI Light" pitchFamily="34" charset="0"/>
                <a:ea typeface="+mn-ea"/>
                <a:cs typeface="+mn-cs"/>
              </a:rPr>
              <a:t>Extending Active Directory, synchronizing file servers, and backup in the cloud are just a few examples of what customers are already doing today to extend their datacenters to the public cloud.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82" b="0" i="0" u="none" strike="noStrike" kern="1200" dirty="0">
              <a:solidFill>
                <a:schemeClr val="tx1"/>
              </a:solidFill>
              <a:effectLst/>
              <a:latin typeface="Segoe UI Light" pitchFamily="34" charset="0"/>
              <a:ea typeface="+mn-ea"/>
              <a:cs typeface="+mn-cs"/>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882" b="0" i="0" u="none" strike="noStrike" kern="1200" dirty="0">
                <a:solidFill>
                  <a:schemeClr val="tx1"/>
                </a:solidFill>
                <a:effectLst/>
                <a:latin typeface="Segoe UI Light" pitchFamily="34" charset="0"/>
                <a:ea typeface="+mn-ea"/>
                <a:cs typeface="+mn-cs"/>
              </a:rPr>
              <a:t>In addition, a hybrid approach also allows for apps running on-premises to take advantage of innovation in the cloud such as Artificial Intelligence and IoT. Hybrid cloud enables a future-proof, long-term approach – which is exactly why we see it playing a central role in cloud strategies for the foreseeable future. </a:t>
            </a:r>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3761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82" b="0" i="0" u="none" strike="noStrike" kern="1200" dirty="0">
                <a:solidFill>
                  <a:schemeClr val="tx1"/>
                </a:solidFill>
                <a:effectLst/>
                <a:latin typeface="Segoe UI Light" pitchFamily="34" charset="0"/>
                <a:ea typeface="+mn-ea"/>
                <a:cs typeface="+mn-cs"/>
              </a:rPr>
              <a:t>Windows Admin Center serves as the </a:t>
            </a:r>
            <a:r>
              <a:rPr lang="en-US" sz="882" b="1" i="0" u="none" strike="noStrike" kern="1200" dirty="0">
                <a:solidFill>
                  <a:schemeClr val="tx1"/>
                </a:solidFill>
                <a:effectLst/>
                <a:latin typeface="Segoe UI Light" pitchFamily="34" charset="0"/>
                <a:ea typeface="+mn-ea"/>
                <a:cs typeface="+mn-cs"/>
              </a:rPr>
              <a:t>on-ramp for on-premise machines that use Azure services</a:t>
            </a:r>
            <a:r>
              <a:rPr lang="en-US" sz="882" b="0" i="0" u="none" strike="noStrike" kern="1200" dirty="0">
                <a:solidFill>
                  <a:schemeClr val="tx1"/>
                </a:solidFill>
                <a:effectLst/>
                <a:latin typeface="Segoe UI Light" pitchFamily="34" charset="0"/>
                <a:ea typeface="+mn-ea"/>
                <a:cs typeface="+mn-cs"/>
              </a:rPr>
              <a:t>. It is separate from the Azure portal, which will be used for management, monitoring, and configuration after the initial setup flow. </a:t>
            </a:r>
          </a:p>
          <a:p>
            <a:pPr rtl="0" fontAlgn="base"/>
            <a:endParaRPr lang="en-US" sz="882" b="0" i="1" u="none" strike="noStrike" kern="1200" dirty="0">
              <a:solidFill>
                <a:schemeClr val="tx1"/>
              </a:solidFill>
              <a:effectLst/>
              <a:latin typeface="Segoe UI Light" pitchFamily="34" charset="0"/>
              <a:ea typeface="+mn-ea"/>
              <a:cs typeface="+mn-cs"/>
            </a:endParaRPr>
          </a:p>
          <a:p>
            <a:pPr rtl="0" fontAlgn="base"/>
            <a:r>
              <a:rPr lang="en-US" sz="882" b="0" i="1" u="none" strike="noStrike" kern="1200" dirty="0">
                <a:solidFill>
                  <a:schemeClr val="tx1"/>
                </a:solidFill>
                <a:effectLst/>
                <a:latin typeface="Segoe UI Light" pitchFamily="34" charset="0"/>
                <a:ea typeface="+mn-ea"/>
                <a:cs typeface="+mn-cs"/>
              </a:rPr>
              <a:t>Streamline and automate setup experience </a:t>
            </a:r>
          </a:p>
          <a:p>
            <a:pPr rtl="0" fontAlgn="base"/>
            <a:r>
              <a:rPr lang="en-US" sz="882" b="0" i="0" u="none" strike="noStrike" kern="1200" dirty="0">
                <a:solidFill>
                  <a:schemeClr val="tx1"/>
                </a:solidFill>
                <a:effectLst/>
                <a:latin typeface="Segoe UI Light" pitchFamily="34" charset="0"/>
                <a:ea typeface="+mn-ea"/>
                <a:cs typeface="+mn-cs"/>
              </a:rPr>
              <a:t>WAC automates the manual steps required to connect on-premise machines to Azure services. This includes automatically installing any necessary agents on target machines, provisioning the Azure resources, and guiding users through initial configurations (streamlining where possible with default configurations and policies or smart suggestions). </a:t>
            </a:r>
          </a:p>
          <a:p>
            <a:pPr rtl="0" fontAlgn="base"/>
            <a:endParaRPr lang="en-US" sz="882" b="0" i="0" u="none" strike="noStrike" kern="1200" dirty="0">
              <a:solidFill>
                <a:schemeClr val="tx1"/>
              </a:solidFill>
              <a:effectLst/>
              <a:latin typeface="Segoe UI Light" pitchFamily="34" charset="0"/>
              <a:ea typeface="+mn-ea"/>
              <a:cs typeface="+mn-cs"/>
            </a:endParaRPr>
          </a:p>
          <a:p>
            <a:pPr rtl="0" fontAlgn="base"/>
            <a:r>
              <a:rPr lang="en-US" sz="882" b="0" i="1" u="none" strike="noStrike" kern="1200" dirty="0">
                <a:solidFill>
                  <a:schemeClr val="tx1"/>
                </a:solidFill>
                <a:effectLst/>
                <a:latin typeface="Segoe UI Light" pitchFamily="34" charset="0"/>
                <a:ea typeface="+mn-ea"/>
                <a:cs typeface="+mn-cs"/>
              </a:rPr>
              <a:t>View high-level statuses and connect through deep links to Azure portal for management </a:t>
            </a:r>
          </a:p>
          <a:p>
            <a:pPr rtl="0" fontAlgn="base"/>
            <a:r>
              <a:rPr lang="en-US" sz="882" b="0" i="0" u="none" strike="noStrike" kern="1200" dirty="0">
                <a:solidFill>
                  <a:schemeClr val="tx1"/>
                </a:solidFill>
                <a:effectLst/>
                <a:latin typeface="Segoe UI Light" pitchFamily="34" charset="0"/>
                <a:ea typeface="+mn-ea"/>
                <a:cs typeface="+mn-cs"/>
              </a:rPr>
              <a:t>Users can see a high-level status of the health of the Azure service states (healthy, warning, critical error). For more detail about the status of the service or perform any management or detailed configuration tasks, you can click through to the Azure portal. </a:t>
            </a:r>
            <a:endParaRPr lang="en-US" sz="882" b="1" i="0" u="sng" strike="noStrike" kern="1200" dirty="0">
              <a:solidFill>
                <a:schemeClr val="tx1"/>
              </a:solidFill>
              <a:effectLst/>
              <a:latin typeface="Segoe UI Light" pitchFamily="34" charset="0"/>
              <a:ea typeface="+mn-ea"/>
              <a:cs typeface="+mn-cs"/>
            </a:endParaRPr>
          </a:p>
          <a:p>
            <a:pPr rtl="0" fontAlgn="base"/>
            <a:endParaRPr lang="en-US" sz="882" b="1" i="0" u="sng" strike="noStrike" kern="1200" dirty="0">
              <a:solidFill>
                <a:schemeClr val="tx1"/>
              </a:solidFill>
              <a:effectLst/>
              <a:latin typeface="Segoe UI Light" pitchFamily="34" charset="0"/>
              <a:ea typeface="+mn-ea"/>
              <a:cs typeface="+mn-cs"/>
            </a:endParaRPr>
          </a:p>
          <a:p>
            <a:pPr rtl="0" fontAlgn="base"/>
            <a:r>
              <a:rPr lang="en-US" sz="882" b="0" i="0" u="none" strike="noStrike" kern="1200" dirty="0">
                <a:solidFill>
                  <a:schemeClr val="tx1"/>
                </a:solidFill>
                <a:effectLst/>
                <a:latin typeface="Segoe UI Light" pitchFamily="34" charset="0"/>
                <a:ea typeface="+mn-ea"/>
                <a:cs typeface="+mn-cs"/>
              </a:rPr>
              <a:t>Example: Azure Backup </a:t>
            </a:r>
          </a:p>
          <a:p>
            <a:pPr marL="0" marR="0" lvl="0" indent="0" algn="l" defTabSz="914460" rtl="0" eaLnBrk="1" fontAlgn="base" latinLnBrk="0" hangingPunct="1">
              <a:lnSpc>
                <a:spcPct val="90000"/>
              </a:lnSpc>
              <a:spcBef>
                <a:spcPts val="0"/>
              </a:spcBef>
              <a:spcAft>
                <a:spcPts val="333"/>
              </a:spcAft>
              <a:buClrTx/>
              <a:buSzTx/>
              <a:buFontTx/>
              <a:buNone/>
              <a:tabLst/>
              <a:defRPr/>
            </a:pPr>
            <a:r>
              <a:rPr lang="en-US" sz="882" b="0" i="0" u="none" strike="noStrike" kern="1200" dirty="0">
                <a:solidFill>
                  <a:schemeClr val="tx1"/>
                </a:solidFill>
                <a:effectLst/>
                <a:latin typeface="Segoe UI Light" pitchFamily="34" charset="0"/>
                <a:ea typeface="+mn-ea"/>
                <a:cs typeface="+mn-cs"/>
              </a:rPr>
              <a:t>With Windows Admin Center, you can restore and perform actions against recovery points. You can continue to use the Azure portal to manage servers at scale and view aggregated information for monitoring jobs and alerts using deep links.  </a:t>
            </a:r>
            <a:endParaRPr lang="en-US" dirty="0"/>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19815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0" i="0" u="none" strike="noStrike" kern="1200" dirty="0">
                <a:solidFill>
                  <a:schemeClr val="tx1"/>
                </a:solidFill>
                <a:effectLst/>
                <a:latin typeface="Segoe UI Light" pitchFamily="34" charset="0"/>
                <a:ea typeface="+mn-ea"/>
                <a:cs typeface="+mn-cs"/>
              </a:rPr>
              <a:t>Security continues to be a top priority for our customers. The number of cyber-security incidents continue to grow, and the impact of these incidents is escalating quickly. </a:t>
            </a:r>
          </a:p>
          <a:p>
            <a:endParaRPr lang="en-US" dirty="0"/>
          </a:p>
          <a:p>
            <a:r>
              <a:rPr lang="en-US" dirty="0"/>
              <a:t>Few organizations have the resources to stay ahead of emerging security exploits.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Inspire</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224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82" b="0" i="0" u="none" strike="noStrike" kern="1200" dirty="0">
                <a:solidFill>
                  <a:schemeClr val="tx1"/>
                </a:solidFill>
                <a:effectLst/>
                <a:latin typeface="Segoe UI Light" pitchFamily="34" charset="0"/>
                <a:ea typeface="+mn-ea"/>
                <a:cs typeface="+mn-cs"/>
              </a:rPr>
              <a:t>We continue on our journey to help our customers improve their security posture by working on features that bring together learnings from running global-scale datacenters for Microsoft Azure, Office 365, and several other online services. </a:t>
            </a:r>
          </a:p>
          <a:p>
            <a:r>
              <a:rPr lang="en-US" sz="882" kern="1200" dirty="0">
                <a:solidFill>
                  <a:schemeClr val="tx1"/>
                </a:solidFill>
                <a:effectLst/>
                <a:latin typeface="Segoe UI Light" pitchFamily="34" charset="0"/>
                <a:ea typeface="+mn-ea"/>
                <a:cs typeface="+mn-cs"/>
              </a:rPr>
              <a:t>Privacy and compliance concerns are one reason some organizations choose to keep data on-premises. Now organizations with intellectual assets on-premises can benefit from Microsoft expertise and broader support  for Linux. Windows Server shares code and strong security features with the Windows platform and benefits from annual Microsoft security investment of $1 billion.</a:t>
            </a:r>
          </a:p>
          <a:p>
            <a:endParaRPr lang="en-US" sz="882" kern="1200" dirty="0">
              <a:solidFill>
                <a:schemeClr val="tx1"/>
              </a:solidFill>
              <a:effectLst/>
              <a:latin typeface="Segoe UI Light" pitchFamily="34" charset="0"/>
              <a:ea typeface="+mn-ea"/>
              <a:cs typeface="+mn-cs"/>
            </a:endParaRPr>
          </a:p>
          <a:p>
            <a:pPr lvl="0"/>
            <a:r>
              <a:rPr lang="en-US" sz="882" b="1" kern="1200" dirty="0">
                <a:solidFill>
                  <a:schemeClr val="tx1"/>
                </a:solidFill>
                <a:effectLst/>
                <a:latin typeface="Segoe UI Light" pitchFamily="34" charset="0"/>
                <a:ea typeface="+mn-ea"/>
                <a:cs typeface="+mn-cs"/>
              </a:rPr>
              <a:t>Manage privileged identities. </a:t>
            </a:r>
            <a:r>
              <a:rPr lang="en-US" sz="882" kern="1200" dirty="0">
                <a:solidFill>
                  <a:schemeClr val="tx1"/>
                </a:solidFill>
                <a:effectLst/>
                <a:latin typeface="Segoe UI Light" pitchFamily="34" charset="0"/>
                <a:ea typeface="+mn-ea"/>
                <a:cs typeface="+mn-cs"/>
              </a:rPr>
              <a:t>Many breaches can be prevented by protecting administrator credentials. Windows Server 2019 ensure that all apps and system components have just enough access privilege.</a:t>
            </a:r>
          </a:p>
          <a:p>
            <a:pPr lvl="0"/>
            <a:r>
              <a:rPr lang="en-US" sz="882" b="1" kern="1200" dirty="0">
                <a:solidFill>
                  <a:schemeClr val="tx1"/>
                </a:solidFill>
                <a:effectLst/>
                <a:latin typeface="Segoe UI Light" pitchFamily="34" charset="0"/>
                <a:ea typeface="+mn-ea"/>
                <a:cs typeface="+mn-cs"/>
              </a:rPr>
              <a:t>Secure the operating system. </a:t>
            </a:r>
            <a:r>
              <a:rPr lang="en-US" sz="882" kern="1200" dirty="0">
                <a:solidFill>
                  <a:schemeClr val="tx1"/>
                </a:solidFill>
                <a:effectLst/>
                <a:latin typeface="Segoe UI Light" pitchFamily="34" charset="0"/>
                <a:ea typeface="+mn-ea"/>
                <a:cs typeface="+mn-cs"/>
              </a:rPr>
              <a:t>Discover and address security breaches with integrated Windows Defender Advanced Threat Detection. Help prevent host intrusion with Windows Defender Exploit Guard, which locks down devices against a wide variety of attack vectors and blocks behaviors commonly used in malware attacks.</a:t>
            </a:r>
          </a:p>
          <a:p>
            <a:pPr lvl="0"/>
            <a:r>
              <a:rPr lang="en-US" sz="882" b="1" kern="1200" dirty="0">
                <a:solidFill>
                  <a:schemeClr val="tx1"/>
                </a:solidFill>
                <a:effectLst/>
                <a:latin typeface="Segoe UI Light" pitchFamily="34" charset="0"/>
                <a:ea typeface="+mn-ea"/>
                <a:cs typeface="+mn-cs"/>
              </a:rPr>
              <a:t>Secure virtualization fabric. </a:t>
            </a:r>
            <a:r>
              <a:rPr lang="en-US" sz="882" kern="1200" dirty="0">
                <a:solidFill>
                  <a:schemeClr val="tx1"/>
                </a:solidFill>
                <a:effectLst/>
                <a:latin typeface="Segoe UI Light" pitchFamily="34" charset="0"/>
                <a:ea typeface="+mn-ea"/>
                <a:cs typeface="+mn-cs"/>
              </a:rPr>
              <a:t>Protect VM workloads from unauthorized access, with Shielded Virtual Machines for Windows Server or Linux workloads. Add another layer of protection for network traffic to and from a VM with Encrypted Subnets.</a:t>
            </a:r>
          </a:p>
          <a:p>
            <a:r>
              <a:rPr lang="en-US" sz="882" kern="1200" dirty="0">
                <a:solidFill>
                  <a:schemeClr val="tx1"/>
                </a:solidFill>
                <a:effectLst/>
                <a:latin typeface="Segoe UI Light" pitchFamily="34" charset="0"/>
                <a:ea typeface="+mn-ea"/>
                <a:cs typeface="+mn-cs"/>
              </a:rPr>
              <a:t> </a:t>
            </a:r>
          </a:p>
          <a:p>
            <a:pPr rtl="0" fontAlgn="base"/>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330039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datacenters to remain a critical part of an organization’s strategy, some basic changes are necessary.</a:t>
            </a:r>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6801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0" i="0" u="none" strike="noStrike" kern="1200" dirty="0">
                <a:solidFill>
                  <a:schemeClr val="tx1"/>
                </a:solidFill>
                <a:effectLst/>
                <a:latin typeface="Segoe UI Light" pitchFamily="34" charset="0"/>
                <a:ea typeface="+mn-ea"/>
                <a:cs typeface="+mn-cs"/>
              </a:rPr>
              <a:t>Hyper-converged infrastructure (HCI): HCI is one of the latest trends in the server industry today. Organizations are embracing the trend for cost and performance reasons. They understand the value of using x86 servers with high performant local disks to run their compute and storage needs at the same time. In addition, HCI gives the flexibility to easily scale such deployments.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b="0" i="0" u="none" strike="noStrike" kern="1200" dirty="0">
              <a:solidFill>
                <a:schemeClr val="tx1"/>
              </a:solidFill>
              <a:effectLst/>
              <a:latin typeface="Segoe UI Light" pitchFamily="34" charset="0"/>
              <a:ea typeface="+mn-ea"/>
              <a:cs typeface="+mn-cs"/>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0" i="0" u="none" strike="noStrike" kern="1200" dirty="0">
                <a:solidFill>
                  <a:schemeClr val="tx1"/>
                </a:solidFill>
                <a:effectLst/>
                <a:latin typeface="Segoe UI Light" pitchFamily="34" charset="0"/>
                <a:ea typeface="+mn-ea"/>
                <a:cs typeface="+mn-cs"/>
              </a:rPr>
              <a:t>In hyper-converged deployments, compute, storage, and networking are on the same cluster, simplifying configuration and reducing hardware costs.</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b="0" i="0" u="none" strike="noStrike" kern="1200" dirty="0">
              <a:solidFill>
                <a:schemeClr val="tx1"/>
              </a:solidFill>
              <a:effectLst/>
              <a:latin typeface="Segoe UI Light" pitchFamily="34" charset="0"/>
              <a:ea typeface="+mn-ea"/>
              <a:cs typeface="+mn-cs"/>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b="0" i="0" u="none" strike="noStrike" kern="1200" dirty="0">
              <a:solidFill>
                <a:schemeClr val="tx1"/>
              </a:solidFill>
              <a:effectLst/>
              <a:latin typeface="Segoe UI Light" pitchFamily="34" charset="0"/>
              <a:ea typeface="+mn-ea"/>
              <a:cs typeface="+mn-cs"/>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b="0" i="0" u="none" strike="noStrike" kern="1200" dirty="0">
              <a:solidFill>
                <a:schemeClr val="tx1"/>
              </a:solidFill>
              <a:effectLst/>
              <a:latin typeface="Segoe UI Light" pitchFamily="34" charset="0"/>
              <a:ea typeface="+mn-ea"/>
              <a:cs typeface="+mn-cs"/>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b="0" i="0" u="none" strike="noStrike" kern="1200" dirty="0">
              <a:solidFill>
                <a:schemeClr val="tx1"/>
              </a:solidFill>
              <a:effectLst/>
              <a:latin typeface="Segoe UI Light" pitchFamily="34" charset="0"/>
              <a:ea typeface="+mn-ea"/>
              <a:cs typeface="+mn-cs"/>
            </a:endParaRPr>
          </a:p>
          <a:p>
            <a:endParaRPr lang="en-US" sz="800"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0772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what changes.</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229925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UI Light" pitchFamily="34" charset="0"/>
                <a:ea typeface="+mn-ea"/>
                <a:cs typeface="+mn-cs"/>
              </a:rPr>
              <a:t>Hyper-converged features introduced in Windows Server 2016 helped changed the way IT pros scaled storage and compute, and technology in Windows Server 2019 delivers faster time to value.</a:t>
            </a:r>
          </a:p>
          <a:p>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3456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 can build your own with Windows Server 2019.</a:t>
            </a:r>
          </a:p>
          <a:p>
            <a:pPr marL="0" marR="0" lvl="0" indent="0" algn="l" defTabSz="914460" rtl="0" eaLnBrk="1" fontAlgn="auto"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lvl="0"/>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Or you can get up and running quickly on a solution that's already built and tested by the partner of your choice. </a:t>
            </a:r>
          </a:p>
          <a:p>
            <a:pPr lvl="0"/>
            <a:endPar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lvl="0"/>
            <a:r>
              <a:rPr lang="en-US" sz="882" kern="1200" dirty="0">
                <a:solidFill>
                  <a:schemeClr val="tx1"/>
                </a:solidFill>
                <a:effectLst/>
                <a:latin typeface="Segoe UI Light" pitchFamily="34" charset="0"/>
                <a:ea typeface="+mn-ea"/>
                <a:cs typeface="+mn-cs"/>
              </a:rPr>
              <a:t>Partners offer an array of Windows Server Software-Defined (WSSD) solutions that work with Window Server 2016 to deliver high-performance storage or hyper-converged infrastructure. The hyper-converged solutions bring together compute, storage, and networking on industry-standard servers and components, which means organizations can gain improved datacenter intelligence and control while avoiding the costs of specialized high-end hardware. </a:t>
            </a:r>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All partner solutions are validated against our reference architecture </a:t>
            </a:r>
            <a:r>
              <a:rPr lang="en-US" sz="882" kern="1200" dirty="0">
                <a:solidFill>
                  <a:schemeClr val="tx1"/>
                </a:solidFill>
                <a:effectLst/>
                <a:latin typeface="Segoe UI Light" pitchFamily="34" charset="0"/>
                <a:ea typeface="+mn-ea"/>
                <a:cs typeface="+mn-cs"/>
              </a:rPr>
              <a:t>as part of the Windows Server Software Defined (WSSD) program. Configurations are optimized for each partner's hardware.</a:t>
            </a:r>
          </a:p>
          <a:p>
            <a:pPr marL="0" marR="0" lvl="0" indent="0" algn="l" defTabSz="914460" rtl="0" eaLnBrk="1" fontAlgn="auto" latinLnBrk="0" hangingPunct="1">
              <a:lnSpc>
                <a:spcPct val="90000"/>
              </a:lnSpc>
              <a:spcBef>
                <a:spcPts val="0"/>
              </a:spcBef>
              <a:spcAft>
                <a:spcPts val="333"/>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Select the vendor that's the best match for you, with new partners joining the program all the time</a:t>
            </a:r>
          </a:p>
          <a:p>
            <a:endParaRPr lang="en-US" dirty="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82" kern="1200" dirty="0">
              <a:solidFill>
                <a:schemeClr val="tx1"/>
              </a:solidFill>
              <a:effectLst/>
              <a:latin typeface="Segoe UI Light" pitchFamily="34" charset="0"/>
              <a:ea typeface="+mn-ea"/>
              <a:cs typeface="+mn-cs"/>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82"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274870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UI Light" pitchFamily="34" charset="0"/>
                <a:ea typeface="+mn-ea"/>
                <a:cs typeface="+mn-cs"/>
              </a:rPr>
              <a:t>Simplify daily management of HCI deployments with Windows Admin Center, an elegant, lightweight browser-based, locally-deployed platform that brings together your resources for visibility and action.</a:t>
            </a:r>
          </a:p>
          <a:p>
            <a:endParaRPr lang="en-US" dirty="0"/>
          </a:p>
          <a:p>
            <a:r>
              <a:rPr lang="en-US" dirty="0"/>
              <a:t>Hardware partners participating in the WSSD program are building extensions to the Windows Admin Center to help customers manage the solutions.</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36969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82" b="0" i="0" u="none" strike="noStrike" kern="1200" dirty="0">
                <a:solidFill>
                  <a:schemeClr val="tx1"/>
                </a:solidFill>
                <a:effectLst/>
                <a:latin typeface="Segoe UI Light" pitchFamily="34" charset="0"/>
                <a:ea typeface="+mn-ea"/>
                <a:cs typeface="+mn-cs"/>
              </a:rPr>
              <a:t>We know IT is under a lot of pressure to continue to keep older systems working. This typically requires custom code and custom solutions, which lead to increasing complexity and – of course -- more expense. </a:t>
            </a:r>
          </a:p>
          <a:p>
            <a:pPr rtl="0" fontAlgn="base"/>
            <a:endParaRPr lang="en-US" sz="882" b="0" i="0" u="none" strike="noStrike"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611453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Developers and IT teams sometimes have different perspectives about how app innovation works best.</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133512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0" i="0" u="none" strike="noStrike" kern="1200" dirty="0">
                <a:solidFill>
                  <a:schemeClr val="tx1"/>
                </a:solidFill>
                <a:effectLst/>
                <a:latin typeface="Segoe UI Light" pitchFamily="34" charset="0"/>
                <a:ea typeface="+mn-ea"/>
                <a:cs typeface="+mn-cs"/>
              </a:rPr>
              <a:t>Both developers and operations need a modern platform that helps them deliver innovation at the rate of changing business demands. </a:t>
            </a:r>
          </a:p>
          <a:p>
            <a:endParaRPr lang="en-US" sz="800"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35512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Containers</a:t>
            </a:r>
            <a:r>
              <a:rPr lang="en-US" baseline="0" dirty="0"/>
              <a:t> are attractive for developers and for IT and can help them work as a team.</a:t>
            </a:r>
          </a:p>
          <a:p>
            <a:endParaRPr lang="en-US" baseline="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u="none" strike="noStrike" kern="1200" baseline="0" dirty="0">
                <a:solidFill>
                  <a:schemeClr val="tx1"/>
                </a:solidFill>
                <a:latin typeface="Segoe UI Light" pitchFamily="34" charset="0"/>
                <a:ea typeface="+mn-ea"/>
                <a:cs typeface="+mn-cs"/>
              </a:rPr>
              <a:t>When you use containers to move your traditional applications into a modern DevOps environment with little or no code changes, you gain benefits such as consistency across dev, test, and production using the same tooling, which enables rapid deployments, continuous integration and continuous delivery, all with better security. </a:t>
            </a:r>
          </a:p>
          <a:p>
            <a:endParaRPr lang="en-US" baseline="0" dirty="0"/>
          </a:p>
          <a:p>
            <a:endParaRPr lang="en-US" baseline="0" dirty="0"/>
          </a:p>
          <a:p>
            <a:r>
              <a:rPr lang="en-US" baseline="0" dirty="0"/>
              <a:t>Containers are great for a number of reasons:</a:t>
            </a:r>
          </a:p>
          <a:p>
            <a:r>
              <a:rPr lang="en-US" b="1" baseline="0" dirty="0"/>
              <a:t>Fast iteration: </a:t>
            </a:r>
            <a:r>
              <a:rPr lang="en-US" baseline="0" dirty="0"/>
              <a:t>Containers allow for rapid iteration through the development process both because they are lightweight and because of the way the application is packaged with its dependencies</a:t>
            </a:r>
          </a:p>
          <a:p>
            <a:r>
              <a:rPr lang="en-US" b="1" baseline="0" dirty="0"/>
              <a:t>Defined state separation: </a:t>
            </a:r>
            <a:r>
              <a:rPr lang="en-US" baseline="0" dirty="0"/>
              <a:t>Changes to the container don’t affect other containers.</a:t>
            </a:r>
          </a:p>
          <a:p>
            <a:r>
              <a:rPr lang="en-US" b="1" baseline="0" dirty="0"/>
              <a:t>Resource controls: </a:t>
            </a:r>
            <a:r>
              <a:rPr lang="en-US" baseline="0" dirty="0"/>
              <a:t>T</a:t>
            </a:r>
            <a:r>
              <a:rPr lang="en-US" dirty="0"/>
              <a:t>he host controls how much of the host’s resources can be used by a container. Governing resources like CPU, RAM and network bandwidth ensure that a container gets the resources it expects and that it doesn’t impact the performance of other containers running on the host.</a:t>
            </a:r>
            <a:endParaRPr lang="en-US" baseline="0" dirty="0"/>
          </a:p>
          <a:p>
            <a:r>
              <a:rPr lang="en-US" b="1" baseline="0" dirty="0"/>
              <a:t>Immutability</a:t>
            </a:r>
            <a:r>
              <a:rPr lang="en-US" baseline="0" dirty="0"/>
              <a:t>: Changes made within one container won’t affect containers running on the same host.</a:t>
            </a:r>
          </a:p>
          <a:p>
            <a:r>
              <a:rPr lang="en-US" b="1" baseline="0" dirty="0"/>
              <a:t>Rapid deployment: </a:t>
            </a:r>
            <a:r>
              <a:rPr lang="en-US" baseline="0" dirty="0"/>
              <a:t>Since containers are lightweight in terms of resources, they are easy to move, copy, and share. This enables rapid application deployment.</a:t>
            </a:r>
            <a:endParaRPr lang="en-US" dirty="0"/>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13099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Segoe UI Light" pitchFamily="34" charset="0"/>
              <a:ea typeface="+mn-ea"/>
              <a:cs typeface="+mn-cs"/>
            </a:endParaRPr>
          </a:p>
          <a:p>
            <a:r>
              <a:rPr lang="en-US" b="0" baseline="0" dirty="0"/>
              <a:t>What does a DevOps lifecycle look like?</a:t>
            </a:r>
          </a:p>
          <a:p>
            <a:endParaRPr lang="en-US" b="0" baseline="0" dirty="0"/>
          </a:p>
          <a:p>
            <a:r>
              <a:rPr lang="en-US" b="0" baseline="0" dirty="0"/>
              <a:t>Firstly, developers build and test their applications, in containers, on their own box. This could be using a development environment like Visual Studio, or one from a 3</a:t>
            </a:r>
            <a:r>
              <a:rPr lang="en-US" b="0" baseline="30000" dirty="0"/>
              <a:t>rd</a:t>
            </a:r>
            <a:r>
              <a:rPr lang="en-US" b="0" baseline="0" dirty="0"/>
              <a:t> party. You’ll see in this case, there is a couple of different containers, perhaps representing 2 tiers of an application or workload. </a:t>
            </a:r>
          </a:p>
          <a:p>
            <a:endParaRPr lang="en-US" b="0" baseline="0" dirty="0"/>
          </a:p>
          <a:p>
            <a:r>
              <a:rPr lang="en-US" b="0" baseline="0" dirty="0"/>
              <a:t>Once completed, these containers are pushed to central repository. </a:t>
            </a:r>
          </a:p>
          <a:p>
            <a:endParaRPr lang="en-US" b="0" baseline="0" dirty="0"/>
          </a:p>
          <a:p>
            <a:r>
              <a:rPr lang="en-US" b="0" baseline="0" dirty="0"/>
              <a:t>Operations automates deployment of the containers, from this central repository, to the target machines, which could be physical or virtual. They continue to monitor the containers…</a:t>
            </a:r>
          </a:p>
          <a:p>
            <a:endParaRPr lang="en-US" b="0" baseline="0" dirty="0"/>
          </a:p>
          <a:p>
            <a:r>
              <a:rPr lang="en-US" b="0" baseline="0" dirty="0"/>
              <a:t>…and collaborate with developers to provide them with insight and monitoring metrics which help the development teams gain insight into the usage of the applications.</a:t>
            </a:r>
          </a:p>
          <a:p>
            <a:endParaRPr lang="en-US" b="0" baseline="0" dirty="0"/>
          </a:p>
          <a:p>
            <a:r>
              <a:rPr lang="en-US" b="0" baseline="0" dirty="0"/>
              <a:t>This could be used to drive an update to a particular container, which, with the developers perform on their own boxes, iterate a version, and deploy the updated version to the central repository, which in turn, is then used to update the existing deployed containers. They could also, if they wanted, to roll it back to a previous version. Containers provides considerable flexibility in this space.</a:t>
            </a:r>
            <a:endParaRPr lang="en-US" b="0" dirty="0"/>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02206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82" b="0" i="0" u="none" strike="noStrike" kern="1200" dirty="0">
                <a:solidFill>
                  <a:schemeClr val="tx1"/>
                </a:solidFill>
                <a:effectLst/>
                <a:latin typeface="Segoe UI Light" pitchFamily="34" charset="0"/>
                <a:ea typeface="+mn-ea"/>
                <a:cs typeface="+mn-cs"/>
              </a:rPr>
              <a:t>Windows Server 2019 meets the needs of developers and IT operations that want to support fast innovation with improved support for containers and Linux.</a:t>
            </a:r>
          </a:p>
          <a:p>
            <a:pPr rtl="0" fontAlgn="base"/>
            <a:endParaRPr lang="en-US" sz="882" b="0" i="0" u="none" strike="noStrike"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Modernize apps faster with</a:t>
            </a:r>
            <a:r>
              <a:rPr lang="en-US" sz="700" kern="1200" dirty="0">
                <a:solidFill>
                  <a:schemeClr val="tx1"/>
                </a:solidFill>
                <a:effectLst/>
                <a:latin typeface="Segoe UI Light" pitchFamily="34" charset="0"/>
                <a:ea typeface="+mn-ea"/>
                <a:cs typeface="+mn-cs"/>
              </a:rPr>
              <a:t> </a:t>
            </a:r>
            <a:r>
              <a:rPr lang="en-US" sz="900" b="1" kern="1200" dirty="0">
                <a:solidFill>
                  <a:schemeClr val="tx1"/>
                </a:solidFill>
                <a:effectLst/>
                <a:latin typeface="Segoe UI Light" pitchFamily="34" charset="0"/>
                <a:ea typeface="+mn-ea"/>
                <a:cs typeface="+mn-cs"/>
              </a:rPr>
              <a:t>container support. </a:t>
            </a:r>
            <a:r>
              <a:rPr lang="en-US" sz="900" kern="1200" dirty="0">
                <a:solidFill>
                  <a:schemeClr val="tx1"/>
                </a:solidFill>
                <a:effectLst/>
                <a:latin typeface="Segoe UI Light" pitchFamily="34" charset="0"/>
                <a:ea typeface="+mn-ea"/>
                <a:cs typeface="+mn-cs"/>
              </a:rPr>
              <a:t>Windows Server 2019 delivers a smaller Server Core container image for speedier download and offers enhanced support for compute, storage, and networking of Kubernetes clusters and the Red Hat OpenShift Container Platform.</a:t>
            </a:r>
            <a:endParaRPr lang="en-US" sz="1050" b="0" kern="1200" dirty="0">
              <a:solidFill>
                <a:schemeClr val="tx1"/>
              </a:solidFill>
              <a:effectLst/>
              <a:latin typeface="Segoe UI Light" pitchFamily="34" charset="0"/>
              <a:ea typeface="+mn-ea"/>
              <a:cs typeface="+mn-cs"/>
            </a:endParaRPr>
          </a:p>
          <a:p>
            <a:pPr lvl="1"/>
            <a:endParaRPr lang="en-US" sz="1050" b="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Improve</a:t>
            </a:r>
            <a:r>
              <a:rPr lang="en-US" sz="700" kern="1200" dirty="0">
                <a:solidFill>
                  <a:schemeClr val="tx1"/>
                </a:solidFill>
                <a:effectLst/>
                <a:latin typeface="Segoe UI Light" pitchFamily="34" charset="0"/>
                <a:ea typeface="+mn-ea"/>
                <a:cs typeface="+mn-cs"/>
              </a:rPr>
              <a:t> </a:t>
            </a:r>
            <a:r>
              <a:rPr lang="en-US" sz="900" b="1" kern="1200" dirty="0">
                <a:solidFill>
                  <a:schemeClr val="tx1"/>
                </a:solidFill>
                <a:effectLst/>
                <a:latin typeface="Segoe UI Light" pitchFamily="34" charset="0"/>
                <a:ea typeface="+mn-ea"/>
                <a:cs typeface="+mn-cs"/>
              </a:rPr>
              <a:t>Linux operations.</a:t>
            </a:r>
            <a:r>
              <a:rPr lang="en-US" sz="900" kern="1200" dirty="0">
                <a:solidFill>
                  <a:schemeClr val="tx1"/>
                </a:solidFill>
                <a:effectLst/>
                <a:latin typeface="Segoe UI Light" pitchFamily="34" charset="0"/>
                <a:ea typeface="+mn-ea"/>
                <a:cs typeface="+mn-cs"/>
              </a:rPr>
              <a:t> Building on previous support to run Linux and Windows containers side by side, Windows Server 2019 reduces complexity by enabling developers to use standard tools such as Open SSH, Curl, and Tar.</a:t>
            </a:r>
            <a:r>
              <a:rPr lang="en-US" dirty="0">
                <a:effectLst/>
              </a:rPr>
              <a:t> </a:t>
            </a:r>
            <a:r>
              <a:rPr lang="en-US" sz="900" kern="1200" dirty="0">
                <a:solidFill>
                  <a:schemeClr val="tx1"/>
                </a:solidFill>
                <a:effectLst/>
                <a:latin typeface="Segoe UI Light" pitchFamily="34" charset="0"/>
                <a:ea typeface="+mn-ea"/>
                <a:cs typeface="+mn-cs"/>
              </a:rPr>
              <a:t> </a:t>
            </a:r>
          </a:p>
          <a:p>
            <a:pPr rtl="0" fontAlgn="base"/>
            <a:endParaRPr lang="en-US" sz="882" b="0" i="0" u="none" strike="noStrike"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9:37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36645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offers a broad array of technologies for dev-ops but there are many reasons why you may want to run a Linux native tool</a:t>
            </a:r>
          </a:p>
          <a:p>
            <a:endParaRPr lang="en-US" dirty="0"/>
          </a:p>
          <a:p>
            <a:r>
              <a:rPr lang="en-US" dirty="0"/>
              <a:t>Linux-native tools play a huge part of the container ecosystem.  There are also very useful for CI/CD pipelines.</a:t>
            </a:r>
          </a:p>
          <a:p>
            <a:r>
              <a:rPr lang="en-US" dirty="0"/>
              <a:t>Some things are released for Linux first or have different functionality.</a:t>
            </a:r>
          </a:p>
          <a:p>
            <a:endParaRPr lang="en-US" dirty="0"/>
          </a:p>
          <a:p>
            <a:r>
              <a:rPr lang="en-US" dirty="0"/>
              <a:t>Documentation platform mismatch.</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2192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0" i="0" u="none" strike="noStrike" kern="1200" dirty="0">
                <a:solidFill>
                  <a:schemeClr val="tx1"/>
                </a:solidFill>
                <a:effectLst/>
                <a:latin typeface="Segoe UI Light" pitchFamily="34" charset="0"/>
                <a:ea typeface="+mn-ea"/>
                <a:cs typeface="+mn-cs"/>
              </a:rPr>
              <a:t>Both developers and operations need a modern platform that helps them deliver innovation at the rate of changing business demands. </a:t>
            </a:r>
          </a:p>
          <a:p>
            <a:endParaRPr lang="en-US" sz="800"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9:34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061676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https://docs.microsoft.com/en-us/windows/wsl/install-on-server</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460455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https://docs.microsoft.com/en-us/windows/wsl/install-on-server</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062687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https://docs.microsoft.com/en-us/windows/wsl/install-on-server</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19379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dirty="0"/>
              <a:t>Meanwhile, the future is with the Intelligent Cloud and the Intelligent Edge.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dirty="0"/>
              <a:t>Based on the digital transformation work that Microsoft and its partners have been doing with customers across multiple industries, we see a real </a:t>
            </a:r>
            <a:r>
              <a:rPr lang="en-US" sz="800" b="1" dirty="0"/>
              <a:t>shift to a new way of thinking: ‘Intelligent Cloud and Intelligent Edge.’</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dirty="0"/>
              <a:t>We are seeing a big move to the cloud with our customers and its driving digital transformation and improving efficiency. They are able to take advantage of the latest AI technology and run global businesses at incredible scale with the help of the </a:t>
            </a:r>
            <a:r>
              <a:rPr lang="en-US" sz="800" b="1" dirty="0"/>
              <a:t>Intelligent Cloud</a:t>
            </a:r>
            <a:r>
              <a:rPr lang="en-US" sz="800" dirty="0"/>
              <a:t>.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dirty="0"/>
              <a:t>While the cloud is critical to digital transformation, customers are also looking at how they can drive innovation and transformation at the edge; how they can transform their customers’ experience in a multi-device and multi-sense world, especially with the number of devices connecting to the Internet growing exponentially.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dirty="0"/>
              <a:t>You have IoT, and multi-client, </a:t>
            </a:r>
            <a:r>
              <a:rPr lang="en-US" sz="800" dirty="0" err="1"/>
              <a:t>etc</a:t>
            </a:r>
            <a:r>
              <a:rPr lang="en-US" sz="800" dirty="0"/>
              <a:t>, you’ll still need to run apps and workloads in Windows Server on-premises or in the cloud. You can use Windows Server to evolve apps and infrastructure in </a:t>
            </a:r>
            <a:r>
              <a:rPr lang="en-US" sz="800" b="1" dirty="0"/>
              <a:t>the Intelligent Edge</a:t>
            </a:r>
            <a:r>
              <a:rPr lang="en-US" sz="800" dirty="0"/>
              <a:t>. (And your datacenter is a critical part of this).</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r>
              <a:rPr lang="en-US" sz="800" dirty="0"/>
              <a:t>Microsoft is committed to providing a connected experience across the cloud and edge – committed to giving you a consistent set of experiences when it comes to containers, security and management.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endParaRPr lang="en-US" sz="700" dirty="0"/>
          </a:p>
          <a:p>
            <a:endParaRPr lang="en-US" sz="700" dirty="0"/>
          </a:p>
        </p:txBody>
      </p:sp>
      <p:sp>
        <p:nvSpPr>
          <p:cNvPr id="4" name="Slide Number Placeholder 3"/>
          <p:cNvSpPr>
            <a:spLocks noGrp="1"/>
          </p:cNvSpPr>
          <p:nvPr>
            <p:ph type="sldNum" sz="quarter" idx="10"/>
          </p:nvPr>
        </p:nvSpPr>
        <p:spPr/>
        <p:txBody>
          <a:bodyPr/>
          <a:lstStyle/>
          <a:p>
            <a:pPr marL="0" marR="0" lvl="0" indent="0" algn="r" defTabSz="950409" rtl="0" eaLnBrk="1" fontAlgn="auto" latinLnBrk="0" hangingPunct="1">
              <a:lnSpc>
                <a:spcPct val="100000"/>
              </a:lnSpc>
              <a:spcBef>
                <a:spcPts val="0"/>
              </a:spcBef>
              <a:spcAft>
                <a:spcPts val="0"/>
              </a:spcAft>
              <a:buClrTx/>
              <a:buSzTx/>
              <a:buFontTx/>
              <a:buNone/>
              <a:tabLst/>
              <a:defRPr/>
            </a:pPr>
            <a:fld id="{F6266E11-2D6E-47D1-9B0E-710511962C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040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383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9:41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048688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9:52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4228170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Windows Server 2019 is the operating system that bridges on-premises and cloud.</a:t>
            </a:r>
          </a:p>
          <a:p>
            <a:endParaRPr lang="en-US" b="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Extend your datacenter to Azure to maximize existing investments and gain new hybrid capabilities.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latin typeface="Calibri" panose="020F0502020204030204"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Elevate your security posture by protecting the datacenter starting with the operating system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latin typeface="Calibri" panose="020F0502020204030204"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Enable Developers and IT Pros to create cloud native, modernize their traditional apps using containers and microservices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latin typeface="Calibri" panose="020F0502020204030204"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Evolve your datacenter infrastructure to achieve greater efficiency and security. </a:t>
            </a:r>
            <a:endParaRPr lang="en-US" sz="900" b="0" i="0" dirty="0">
              <a:solidFill>
                <a:srgbClr val="000000"/>
              </a:solidFill>
              <a:effectLst/>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endParaRPr>
          </a:p>
          <a:p>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63982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UI Light" pitchFamily="34" charset="0"/>
                <a:ea typeface="+mn-ea"/>
                <a:cs typeface="+mn-cs"/>
              </a:rPr>
              <a:t>Customers that want fast innovation choose the Semi-Annual Channel as the servicing option versus the more traditional Long-Term Servicing Channel (LTSC). </a:t>
            </a:r>
          </a:p>
          <a:p>
            <a:endParaRPr lang="en-US" sz="882" kern="1200" dirty="0">
              <a:solidFill>
                <a:schemeClr val="tx1"/>
              </a:solidFill>
              <a:effectLst/>
              <a:latin typeface="Segoe UI Light" pitchFamily="34" charset="0"/>
              <a:ea typeface="+mn-ea"/>
              <a:cs typeface="+mn-cs"/>
            </a:endParaRPr>
          </a:p>
          <a:p>
            <a:r>
              <a:rPr lang="en-US" sz="882" kern="1200" dirty="0">
                <a:solidFill>
                  <a:schemeClr val="tx1"/>
                </a:solidFill>
                <a:effectLst/>
                <a:latin typeface="Segoe UI Light" pitchFamily="34" charset="0"/>
                <a:ea typeface="+mn-ea"/>
                <a:cs typeface="+mn-cs"/>
              </a:rPr>
              <a:t>The Semi-Annual Channel offers a release every six months, with 18 months of support. Each release will build on the prior one and add new capabilities.  In contrast, LTSC offers releases every two to three years, and includes five years of mainstream support and five years of extended support. Semi-Annual Channel capabilities are eventually rolled into a future Long-Term Servicing Channel release. </a:t>
            </a:r>
          </a:p>
          <a:p>
            <a:endParaRPr lang="en-US" sz="882" kern="1200" dirty="0">
              <a:solidFill>
                <a:schemeClr val="tx1"/>
              </a:solidFill>
              <a:effectLst/>
              <a:latin typeface="Segoe UI Light" pitchFamily="34" charset="0"/>
              <a:ea typeface="+mn-ea"/>
              <a:cs typeface="+mn-cs"/>
            </a:endParaRPr>
          </a:p>
          <a:p>
            <a:r>
              <a:rPr lang="en-US" sz="882" kern="1200" dirty="0">
                <a:solidFill>
                  <a:schemeClr val="tx1"/>
                </a:solidFill>
                <a:effectLst/>
                <a:latin typeface="Segoe UI Light" pitchFamily="34" charset="0"/>
                <a:ea typeface="+mn-ea"/>
                <a:cs typeface="+mn-cs"/>
              </a:rPr>
              <a:t>The Semi-Annual Channel works well for customers that are innovating quickly in applications, particularly those built on containers and microservices architectures, plus customers moving to a software-defined hybrid datacenter. If you don’t have Software Assurance active for your Windows Server licenses, you can use the Semi-Annual Channel images available in the Azure marketplace or images provided by your cloud service provider.</a:t>
            </a:r>
          </a:p>
          <a:p>
            <a:endParaRPr lang="en-US" dirty="0"/>
          </a:p>
        </p:txBody>
      </p:sp>
      <p:sp>
        <p:nvSpPr>
          <p:cNvPr id="4" name="Slide Number Placeholder 3"/>
          <p:cNvSpPr>
            <a:spLocks noGrp="1"/>
          </p:cNvSpPr>
          <p:nvPr>
            <p:ph type="sldNum" sz="quarter" idx="10"/>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48206B87-2AFC-47DA-91A7-270E07D18E42}"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1714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067D2877-517E-4BC4-87E8-E010AB92BD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510F35B2-C81D-45A3-85D6-6B2F3307734C}"/>
              </a:ext>
            </a:extLst>
          </p:cNvPr>
          <p:cNvSpPr>
            <a:spLocks noGrp="1"/>
          </p:cNvSpPr>
          <p:nvPr>
            <p:ph type="body" idx="1"/>
          </p:nvPr>
        </p:nvSpPr>
        <p:spPr/>
        <p:txBody>
          <a:bodyPr/>
          <a:lstStyle/>
          <a:p>
            <a:pPr rtl="0" fontAlgn="base"/>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Organizations have options. Each is worth exploring and you may use multiple options to move workloads from Windows Server 2008, depending on the workload.</a:t>
            </a:r>
          </a:p>
          <a:p>
            <a:pPr rtl="0" fontAlgn="base"/>
            <a:endParaRPr lang="en-US" sz="900" b="0" i="0" u="none" strike="noStrike" kern="1200" dirty="0">
              <a:solidFill>
                <a:schemeClr val="tx1"/>
              </a:solidFill>
              <a:effectLst/>
              <a:latin typeface="Segoe UI Light" pitchFamily="34" charset="0"/>
              <a:ea typeface="MS PGothic" panose="020B0600070205080204" pitchFamily="34" charset="-128"/>
              <a:cs typeface="MS PGothic" charset="0"/>
            </a:endParaRPr>
          </a:p>
          <a:p>
            <a:pPr marL="171450" indent="-171450" rtl="0" fontAlgn="base">
              <a:buFont typeface="Arial" panose="020B0604020202020204" pitchFamily="34" charset="0"/>
              <a:buChar char="•"/>
            </a:pPr>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Do you want to keep the workload on-premises or move to the cloud?</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Can you upgrade the operating system or do you 100% need to stay on Windows Server 2008?</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Do you want rebuild the application using new app patterns with Azure PaaS – or simplify containerize to lift and shift with minimal code changes?</a:t>
            </a:r>
          </a:p>
          <a:p>
            <a:pPr rtl="0" fontAlgn="base"/>
            <a:endParaRPr lang="en-US" sz="900" b="0" i="0" u="none" strike="noStrike" kern="1200" dirty="0">
              <a:solidFill>
                <a:schemeClr val="tx1"/>
              </a:solidFill>
              <a:effectLst/>
              <a:latin typeface="Segoe UI Light" pitchFamily="34" charset="0"/>
              <a:ea typeface="MS PGothic" panose="020B0600070205080204" pitchFamily="34" charset="-128"/>
              <a:cs typeface="MS PGothic" charset="0"/>
            </a:endParaRPr>
          </a:p>
          <a:p>
            <a:pPr rtl="0" fontAlgn="base"/>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If you must stay on Windows Server 2008, there’s one option that doesn’t open you up to major security and compliance issues – we’ll discuss that later.</a:t>
            </a:r>
          </a:p>
          <a:p>
            <a:pPr rtl="0" fontAlgn="base"/>
            <a:endParaRPr lang="en-US" sz="900" b="0" i="0" u="none" strike="noStrike" kern="1200" dirty="0">
              <a:solidFill>
                <a:schemeClr val="tx1"/>
              </a:solidFill>
              <a:effectLst/>
              <a:latin typeface="Segoe UI Light" pitchFamily="34" charset="0"/>
              <a:ea typeface="MS PGothic" panose="020B0600070205080204" pitchFamily="34" charset="-128"/>
              <a:cs typeface="MS PGothic" charset="0"/>
            </a:endParaRPr>
          </a:p>
          <a:p>
            <a:pPr rtl="0" fontAlgn="base"/>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Otherwise, you can choose:</a:t>
            </a:r>
          </a:p>
          <a:p>
            <a:pPr rtl="0" fontAlgn="base"/>
            <a:endParaRPr lang="en-US" sz="900" b="0" i="0" u="none" strike="noStrike" kern="1200" dirty="0">
              <a:solidFill>
                <a:schemeClr val="tx1"/>
              </a:solidFill>
              <a:effectLst/>
              <a:latin typeface="Segoe UI Light" pitchFamily="34" charset="0"/>
              <a:ea typeface="MS PGothic" panose="020B0600070205080204" pitchFamily="34" charset="-128"/>
              <a:cs typeface="MS PGothic" charset="0"/>
            </a:endParaRPr>
          </a:p>
          <a:p>
            <a:pPr rtl="0" fontAlgn="base"/>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Move to Azure by choosing to Rehost, Refactor, or Rebuild your workload or app. </a:t>
            </a:r>
            <a:b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br>
            <a:b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br>
            <a:r>
              <a:rPr lang="en-US" sz="900" b="0" i="0" u="none" strike="noStrike" kern="1200" dirty="0">
                <a:solidFill>
                  <a:schemeClr val="tx1"/>
                </a:solidFill>
                <a:effectLst/>
                <a:latin typeface="Segoe UI Light" pitchFamily="34" charset="0"/>
                <a:ea typeface="MS PGothic" panose="020B0600070205080204" pitchFamily="34" charset="-128"/>
                <a:cs typeface="MS PGothic" charset="0"/>
              </a:rPr>
              <a:t>Or Upgrade on premises to the latest version of Windows Server.</a:t>
            </a:r>
          </a:p>
        </p:txBody>
      </p:sp>
      <p:sp>
        <p:nvSpPr>
          <p:cNvPr id="54275" name="Header Placeholder 3">
            <a:extLst>
              <a:ext uri="{FF2B5EF4-FFF2-40B4-BE49-F238E27FC236}">
                <a16:creationId xmlns:a16="http://schemas.microsoft.com/office/drawing/2014/main" id="{81B7F024-9E9F-4387-B8FF-2063A15219A9}"/>
              </a:ext>
            </a:extLst>
          </p:cNvPr>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defTabSz="914400" fontAlgn="base">
              <a:spcBef>
                <a:spcPct val="0"/>
              </a:spcBef>
              <a:spcAft>
                <a:spcPct val="0"/>
              </a:spcAft>
            </a:pPr>
            <a:r>
              <a:rPr lang="en-US" altLang="en-US" sz="1200"/>
              <a:t>Microsoft Build 2016</a:t>
            </a:r>
          </a:p>
        </p:txBody>
      </p:sp>
      <p:sp>
        <p:nvSpPr>
          <p:cNvPr id="5" name="Footer Placeholder 4">
            <a:extLst>
              <a:ext uri="{FF2B5EF4-FFF2-40B4-BE49-F238E27FC236}">
                <a16:creationId xmlns:a16="http://schemas.microsoft.com/office/drawing/2014/main" id="{59254001-E4A7-4EFE-9C16-FEC3CFA2A800}"/>
              </a:ext>
            </a:extLst>
          </p:cNvPr>
          <p:cNvSpPr>
            <a:spLocks noGrp="1"/>
          </p:cNvSpPr>
          <p:nvPr>
            <p:ph type="ftr" sz="quarter" idx="4"/>
          </p:nvPr>
        </p:nvSpPr>
        <p:spPr>
          <a:xfrm>
            <a:off x="0" y="8831580"/>
            <a:ext cx="6052312" cy="361897"/>
          </a:xfrm>
        </p:spPr>
        <p:txBody>
          <a:bodyPr rtlCol="0"/>
          <a:lstStyle/>
          <a:p>
            <a:pPr marL="582359" defTabSz="931467" fontAlgn="auto">
              <a:spcBef>
                <a:spcPts val="0"/>
              </a:spcBef>
              <a:spcAft>
                <a:spcPts val="0"/>
              </a:spcAft>
              <a:defRPr/>
            </a:pPr>
            <a:r>
              <a:rPr lang="en-US">
                <a:gradFill>
                  <a:gsLst>
                    <a:gs pos="0">
                      <a:prstClr val="black"/>
                    </a:gs>
                    <a:gs pos="100000">
                      <a:prstClr val="black"/>
                    </a:gs>
                  </a:gsLst>
                  <a:lin ang="5400000" scaled="0"/>
                </a:gradFill>
                <a:ea typeface="Segoe UI" pitchFamily="34" charset="0"/>
              </a:rPr>
              <a:t>© 2016 Microsoft Corporation. All rights reserved. MICROSOFT MAKES NO WARRANTIES, EXPRESS, IMPLIED OR STATUTORY, AS TO THE INFORMATION IN THIS PRESENTATION.</a:t>
            </a:r>
          </a:p>
        </p:txBody>
      </p:sp>
      <p:sp>
        <p:nvSpPr>
          <p:cNvPr id="54277" name="Date Placeholder 5">
            <a:extLst>
              <a:ext uri="{FF2B5EF4-FFF2-40B4-BE49-F238E27FC236}">
                <a16:creationId xmlns:a16="http://schemas.microsoft.com/office/drawing/2014/main" id="{F836BBC7-C3E0-47A7-B7C5-94F53BB21B74}"/>
              </a:ext>
            </a:extLst>
          </p:cNvPr>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fld id="{F6543B99-20AA-4D0C-8F31-99983AA7933D}" type="datetime8">
              <a:rPr lang="en-US" altLang="en-US" sz="1200"/>
              <a:pPr/>
              <a:t>10/15/2018 9:57 AM</a:t>
            </a:fld>
            <a:endParaRPr lang="en-US" altLang="en-US" sz="1200"/>
          </a:p>
        </p:txBody>
      </p:sp>
      <p:sp>
        <p:nvSpPr>
          <p:cNvPr id="54278" name="Slide Number Placeholder 6">
            <a:extLst>
              <a:ext uri="{FF2B5EF4-FFF2-40B4-BE49-F238E27FC236}">
                <a16:creationId xmlns:a16="http://schemas.microsoft.com/office/drawing/2014/main" id="{EB4AD559-6AB8-4ECB-85FF-CC3FB3FF4072}"/>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fld id="{2B99CF8E-ECDA-406B-BC70-186386AFC53B}" type="slidenum">
              <a:rPr lang="en-US" altLang="en-US" sz="1200"/>
              <a:pPr/>
              <a:t>35</a:t>
            </a:fld>
            <a:endParaRPr lang="en-US" altLang="en-US" sz="1200"/>
          </a:p>
        </p:txBody>
      </p:sp>
    </p:spTree>
    <p:extLst>
      <p:ext uri="{BB962C8B-B14F-4D97-AF65-F5344CB8AC3E}">
        <p14:creationId xmlns:p14="http://schemas.microsoft.com/office/powerpoint/2010/main" val="2474430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206B87-2AFC-47DA-91A7-270E07D18E42}" type="slidenum">
              <a:rPr lang="en-US" smtClean="0"/>
              <a:t>36</a:t>
            </a:fld>
            <a:endParaRPr lang="en-US"/>
          </a:p>
        </p:txBody>
      </p:sp>
    </p:spTree>
    <p:extLst>
      <p:ext uri="{BB962C8B-B14F-4D97-AF65-F5344CB8AC3E}">
        <p14:creationId xmlns:p14="http://schemas.microsoft.com/office/powerpoint/2010/main" val="1004690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181717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It’s clear that that hybrid is a very important part of many organizations’ digital strategy.  They want to connect their current app + infra investments to public cloud.</a:t>
            </a:r>
          </a:p>
          <a:p>
            <a:endParaRPr lang="en-US" sz="9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kern="1200" dirty="0">
                <a:solidFill>
                  <a:schemeClr val="tx1"/>
                </a:solidFill>
                <a:effectLst/>
                <a:latin typeface="Segoe UI Light" pitchFamily="34" charset="0"/>
                <a:ea typeface="+mn-ea"/>
                <a:cs typeface="+mn-cs"/>
              </a:rPr>
              <a:t>Listen to what </a:t>
            </a: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Calibri" panose="020F0502020204030204" pitchFamily="34" charset="0"/>
                <a:cs typeface="Segoe UI Light" panose="020B0502040204020203" pitchFamily="34" charset="0"/>
              </a:rPr>
              <a:t>Satya Nadella said at a Q&amp;A Session, April 2017</a:t>
            </a:r>
            <a:endPar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mn-ea"/>
              <a:cs typeface="+mn-cs"/>
            </a:endParaRPr>
          </a:p>
          <a:p>
            <a:endParaRPr lang="en-US" sz="900" kern="1200" dirty="0">
              <a:solidFill>
                <a:schemeClr val="tx1"/>
              </a:solidFill>
              <a:effectLst/>
              <a:latin typeface="Segoe UI Light" pitchFamily="34" charset="0"/>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Calibri" panose="020F0502020204030204" pitchFamily="34" charset="0"/>
                <a:cs typeface="Segoe UI Light" panose="020B0502040204020203" pitchFamily="34" charset="0"/>
              </a:rPr>
              <a:t>“</a:t>
            </a: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mn-ea"/>
                <a:cs typeface="+mn-cs"/>
              </a:rPr>
              <a:t>Building applications for multi-device, multi-sense experiences is going to require a </a:t>
            </a:r>
            <a:r>
              <a:rPr kumimoji="0" lang="en-US" sz="900" b="1"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Semibold"/>
                <a:ea typeface="+mn-ea"/>
                <a:cs typeface="+mn-cs"/>
              </a:rPr>
              <a:t>very different form of computing architecture</a:t>
            </a: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Semibold"/>
                <a:ea typeface="+mn-ea"/>
                <a:cs typeface="+mn-cs"/>
              </a:rPr>
              <a:t>. </a:t>
            </a: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mn-ea"/>
                <a:cs typeface="+mn-cs"/>
              </a:rPr>
              <a:t>That’s the motivation for bringing together all of our systems people. </a:t>
            </a:r>
          </a:p>
          <a:p>
            <a:pPr marL="114300" marR="0" lvl="0" indent="-11430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mn-ea"/>
              <a:cs typeface="+mn-cs"/>
            </a:endParaRPr>
          </a:p>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Semibold"/>
                <a:ea typeface="+mn-ea"/>
                <a:cs typeface="+mn-cs"/>
              </a:rPr>
              <a:t>Silicon in the edge to silicon in the cloud</a:t>
            </a: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mn-ea"/>
                <a:cs typeface="+mn-cs"/>
              </a:rPr>
              <a:t>, architected as one workload that is distributed—that’s the challenge in front of us.”</a:t>
            </a:r>
            <a:r>
              <a:rPr kumimoji="0" lang="en-US" sz="900" b="0" i="0" u="none" strike="noStrike" kern="1200" cap="none" spc="0" normalizeH="0" baseline="0" noProof="0" dirty="0">
                <a:ln>
                  <a:noFill/>
                </a:ln>
                <a:gradFill>
                  <a:gsLst>
                    <a:gs pos="13861">
                      <a:srgbClr val="1A1A1A"/>
                    </a:gs>
                    <a:gs pos="32000">
                      <a:srgbClr val="1A1A1A"/>
                    </a:gs>
                  </a:gsLst>
                  <a:lin ang="5400000" scaled="1"/>
                </a:gradFill>
                <a:effectLst/>
                <a:uLnTx/>
                <a:uFillTx/>
                <a:latin typeface="Segoe UI"/>
                <a:ea typeface="Calibri" panose="020F0502020204030204" pitchFamily="34" charset="0"/>
                <a:cs typeface="Segoe UI Light" panose="020B0502040204020203" pitchFamily="34" charset="0"/>
              </a:rPr>
              <a:t> </a:t>
            </a:r>
          </a:p>
          <a:p>
            <a:endParaRPr lang="en-US" sz="900" dirty="0"/>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10C4DB-D43F-4BBA-A6EE-E63E7B05B8DE}"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10/15/2018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33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Segoe UI Light" pitchFamily="34" charset="0"/>
                <a:ea typeface="+mn-ea"/>
                <a:cs typeface="+mn-cs"/>
              </a:rPr>
              <a:t>In a recent survey over 80 percent of enterprise decision-makers told us that they see themselves operating in a hybrid environment.  Hybrid cloud is the way all customers can be successful. So, how can you take advantage of this shift in technology?</a:t>
            </a:r>
          </a:p>
          <a:p>
            <a:endParaRPr lang="en-US" sz="800" kern="1200" dirty="0">
              <a:solidFill>
                <a:schemeClr val="tx1"/>
              </a:solidFill>
              <a:effectLst/>
              <a:latin typeface="Segoe UI Light" pitchFamily="34" charset="0"/>
              <a:ea typeface="+mn-ea"/>
              <a:cs typeface="+mn-cs"/>
            </a:endParaRPr>
          </a:p>
          <a:p>
            <a:r>
              <a:rPr lang="en-US" sz="800" kern="1200" dirty="0">
                <a:solidFill>
                  <a:schemeClr val="tx1"/>
                </a:solidFill>
                <a:effectLst/>
                <a:latin typeface="Segoe UI Light" pitchFamily="34" charset="0"/>
                <a:ea typeface="+mn-ea"/>
                <a:cs typeface="+mn-cs"/>
              </a:rPr>
              <a:t>Plotting your path to the cloud needs to be a key part of your IT strategy.</a:t>
            </a:r>
          </a:p>
          <a:p>
            <a:r>
              <a:rPr lang="en-US" sz="800" kern="1200" dirty="0">
                <a:solidFill>
                  <a:schemeClr val="tx1"/>
                </a:solidFill>
                <a:effectLst/>
                <a:latin typeface="Segoe UI Light" pitchFamily="34" charset="0"/>
                <a:ea typeface="+mn-ea"/>
                <a:cs typeface="+mn-cs"/>
              </a:rPr>
              <a:t> </a:t>
            </a:r>
          </a:p>
          <a:p>
            <a:r>
              <a:rPr lang="en-US" sz="800" kern="1200" dirty="0">
                <a:solidFill>
                  <a:schemeClr val="tx1"/>
                </a:solidFill>
                <a:effectLst/>
                <a:latin typeface="Segoe UI Light" pitchFamily="34" charset="0"/>
                <a:ea typeface="+mn-ea"/>
                <a:cs typeface="+mn-cs"/>
              </a:rPr>
              <a:t>Many existing applications can move fast to cloud.  Rarely does this happen overnight, so in most cases people will need to manage a couple of environments.</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800" kern="1200" dirty="0">
                <a:solidFill>
                  <a:schemeClr val="tx1"/>
                </a:solidFill>
                <a:effectLst/>
                <a:latin typeface="Segoe UI Light" pitchFamily="34" charset="0"/>
                <a:ea typeface="+mn-ea"/>
                <a:cs typeface="+mn-cs"/>
              </a:rPr>
              <a:t>The question becomes how best to connect new cloud technologies with the substantial investments you’ve made in your on-premises datacenter.</a:t>
            </a:r>
          </a:p>
          <a:p>
            <a:endParaRPr lang="en-US" sz="800" kern="1200" dirty="0">
              <a:solidFill>
                <a:schemeClr val="tx1"/>
              </a:solidFill>
              <a:effectLst/>
              <a:latin typeface="Segoe UI Light" pitchFamily="34" charset="0"/>
              <a:ea typeface="+mn-ea"/>
              <a:cs typeface="+mn-cs"/>
            </a:endParaRPr>
          </a:p>
          <a:p>
            <a:endParaRPr lang="en-US" sz="800" kern="1200" dirty="0">
              <a:solidFill>
                <a:schemeClr val="tx1"/>
              </a:solidFill>
              <a:effectLst/>
              <a:latin typeface="Segoe UI Light" pitchFamily="34" charset="0"/>
              <a:ea typeface="+mn-ea"/>
              <a:cs typeface="+mn-cs"/>
            </a:endParaRPr>
          </a:p>
          <a:p>
            <a:endParaRPr lang="en-US" sz="800" kern="1200" dirty="0">
              <a:solidFill>
                <a:schemeClr val="tx1"/>
              </a:solidFill>
              <a:effectLst/>
              <a:latin typeface="Segoe UI Light"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5E470-A4F4-4D48-9688-11A97D8E65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549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82" b="0" i="0" u="none" strike="noStrike" kern="1200" dirty="0">
                <a:solidFill>
                  <a:schemeClr val="tx1"/>
                </a:solidFill>
                <a:effectLst/>
                <a:latin typeface="Segoe UI Light" pitchFamily="34" charset="0"/>
                <a:ea typeface="+mn-ea"/>
                <a:cs typeface="+mn-cs"/>
              </a:rPr>
              <a:t>There are other factors that IT needs to consider….The move to the cloud is a journey and often, a hybrid approach, one that combines on-premises and cloud environments working together, is what makes sense to our customers. </a:t>
            </a:r>
          </a:p>
          <a:p>
            <a:pPr rtl="0" fontAlgn="base"/>
            <a:endParaRPr lang="en-US" sz="882" b="0" i="0" u="none" strike="noStrike" kern="1200" dirty="0">
              <a:solidFill>
                <a:schemeClr val="tx1"/>
              </a:solidFill>
              <a:effectLst/>
              <a:latin typeface="Segoe UI Light" pitchFamily="34" charset="0"/>
              <a:ea typeface="+mn-ea"/>
              <a:cs typeface="+mn-cs"/>
            </a:endParaRPr>
          </a:p>
          <a:p>
            <a:pPr rtl="0" fontAlgn="base"/>
            <a:r>
              <a:rPr lang="en-US" sz="882" b="0" i="0" u="none" strike="noStrike" kern="1200" dirty="0">
                <a:solidFill>
                  <a:schemeClr val="tx1"/>
                </a:solidFill>
                <a:effectLst/>
                <a:latin typeface="Segoe UI Light" pitchFamily="34" charset="0"/>
                <a:ea typeface="+mn-ea"/>
                <a:cs typeface="+mn-cs"/>
              </a:rPr>
              <a:t>Security continues to be a top priority for our customers. Organizations continue to invest in tools to help them stay ahead of bad actors.</a:t>
            </a:r>
          </a:p>
          <a:p>
            <a:pPr rtl="0" fontAlgn="base"/>
            <a:endParaRPr lang="en-US" sz="882" b="0" i="0" u="none" strike="noStrike" kern="1200" dirty="0">
              <a:solidFill>
                <a:schemeClr val="tx1"/>
              </a:solidFill>
              <a:effectLst/>
              <a:latin typeface="Segoe UI Light" pitchFamily="34" charset="0"/>
              <a:ea typeface="+mn-ea"/>
              <a:cs typeface="+mn-cs"/>
            </a:endParaRPr>
          </a:p>
          <a:p>
            <a:pPr rtl="0" fontAlgn="base"/>
            <a:r>
              <a:rPr lang="en-US" sz="882" b="0" i="0" u="none" strike="noStrike" kern="1200" dirty="0">
                <a:solidFill>
                  <a:schemeClr val="tx1"/>
                </a:solidFill>
                <a:effectLst/>
                <a:latin typeface="Segoe UI Light" pitchFamily="34" charset="0"/>
                <a:ea typeface="+mn-ea"/>
                <a:cs typeface="+mn-cs"/>
              </a:rPr>
              <a:t>Enterprises are adopting digital transformation to engage end users, offer competitive products, empower their employees, and improve operations. To drive this transformation, developers need a modern platform that helps them deliver innovation at the rate of changing business demands. </a:t>
            </a:r>
          </a:p>
          <a:p>
            <a:pPr rtl="0" fontAlgn="base"/>
            <a:endParaRPr lang="en-US" sz="882" b="0" i="0" u="none" strike="noStrike" kern="1200" dirty="0">
              <a:solidFill>
                <a:schemeClr val="tx1"/>
              </a:solidFill>
              <a:effectLst/>
              <a:latin typeface="Segoe UI Light" pitchFamily="34" charset="0"/>
              <a:ea typeface="+mn-ea"/>
              <a:cs typeface="+mn-cs"/>
            </a:endParaRPr>
          </a:p>
          <a:p>
            <a:pPr rtl="0" fontAlgn="base"/>
            <a:r>
              <a:rPr lang="en-US" sz="882" b="0" i="0" u="none" strike="noStrike" kern="1200" dirty="0">
                <a:solidFill>
                  <a:schemeClr val="tx1"/>
                </a:solidFill>
                <a:effectLst/>
                <a:latin typeface="Segoe UI Light" pitchFamily="34" charset="0"/>
                <a:ea typeface="+mn-ea"/>
                <a:cs typeface="+mn-cs"/>
              </a:rPr>
              <a:t>Hyper-converged infrastructure (HCI): HCI is one of the latest trends in the server industry today. According to IDC, the HCI market grew 64% in 2016 and Gartner says it will be a $5 billion market by 2019. &lt;https://www.gartner.com/newsroom/id/3308017&gt;  This trend is primarily because customers understand the value of using x86 servers with high performant local disks to run their compute and storage needs at the same time. In addition, HCI gives the flexibility to easily scale such deployments. </a:t>
            </a:r>
          </a:p>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77730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&lt;PRESENTERS: There are 2 clicks in this slide.&gt;</a:t>
            </a:r>
          </a:p>
          <a:p>
            <a:endParaRPr lang="en-US" dirty="0"/>
          </a:p>
          <a:p>
            <a:r>
              <a:rPr lang="en-US" dirty="0"/>
              <a:t>We are designing and building Windows Server so you can power your applications and infrastructure in a hybrid environment.</a:t>
            </a:r>
          </a:p>
          <a:p>
            <a:endParaRPr lang="en-US" dirty="0"/>
          </a:p>
          <a:p>
            <a:r>
              <a:rPr lang="en-US" dirty="0"/>
              <a:t>So you can build your hybrid datacenter and you can run innovative apps anywhere.</a:t>
            </a:r>
          </a:p>
          <a:p>
            <a:endParaRPr lang="en-US" dirty="0"/>
          </a:p>
          <a:p>
            <a:r>
              <a:rPr lang="en-US" dirty="0"/>
              <a:t>When it comes your own hybrid datacenter, we’re bringing all the engineering we’ve done for Azure to you.</a:t>
            </a:r>
          </a:p>
          <a:p>
            <a:endParaRPr lang="en-US" dirty="0"/>
          </a:p>
          <a:p>
            <a:r>
              <a:rPr lang="en-US" dirty="0"/>
              <a:t>As for running innovative applications in the cloud, you can use Windows Server VMs and containers in Azure &lt;CLICK&gt; or Azure Stack &lt;CLICK&gt;. The same app can also be deployed on your servers. We make it easy, fast and secure for you to run apps.</a:t>
            </a:r>
          </a:p>
          <a:p>
            <a:endParaRPr lang="en-US" dirty="0"/>
          </a:p>
          <a:p>
            <a:r>
              <a:rPr lang="en-US" dirty="0"/>
              <a:t>Lastly, when it comes to hybrid capabilities across the cloud and your IT estate, we deliver a consistent experience for developers and IT so you can leverage your existing skills and investments.</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6CE63F-9E7F-4C04-9D0D-FCA25A8E9E86}" type="datetime8">
              <a:rPr lang="en-US" smtClean="0"/>
              <a:t>10/15/2018 9:20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116120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Windows Server 2019 is the operating system that bridges on-premises and cloud.</a:t>
            </a:r>
          </a:p>
          <a:p>
            <a:endParaRPr lang="en-US" b="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Extend your datacenter to Azure to maximize existing investments and gain new hybrid capabilities.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latin typeface="Calibri" panose="020F0502020204030204"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Elevate your security posture by protecting the datacenter starting with the operating system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latin typeface="Calibri" panose="020F0502020204030204"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Enable Developers and IT Pros to create cloud native, modernize their traditional apps using containers and microservices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latin typeface="Calibri" panose="020F0502020204030204"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b="0" i="0" dirty="0">
                <a:solidFill>
                  <a:srgbClr val="000000"/>
                </a:solidFill>
                <a:effectLst/>
                <a:latin typeface="Calibri" panose="020F0502020204030204" pitchFamily="34" charset="0"/>
              </a:rPr>
              <a:t>Evolve your datacenter infrastructure to achieve greater efficiency and security. </a:t>
            </a:r>
            <a:endParaRPr lang="en-US" sz="900" b="0" i="0" dirty="0">
              <a:solidFill>
                <a:srgbClr val="000000"/>
              </a:solidFill>
              <a:effectLst/>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b="0" i="0" dirty="0">
              <a:solidFill>
                <a:srgbClr val="000000"/>
              </a:solidFill>
              <a:effectLst/>
            </a:endParaRPr>
          </a:p>
          <a:p>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739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900" kern="1200">
                <a:gradFill>
                  <a:gsLst>
                    <a:gs pos="1250">
                      <a:schemeClr val="tx1"/>
                    </a:gs>
                    <a:gs pos="99000">
                      <a:schemeClr val="tx1"/>
                    </a:gs>
                  </a:gsLst>
                  <a:lin ang="5400000" scaled="0"/>
                </a:gradFill>
                <a:latin typeface="Segoe UI" panose="020B0502040204020203" pitchFamily="34" charset="0"/>
                <a:ea typeface="MS PGothic" panose="020B0600070205080204" pitchFamily="34" charset="-128"/>
                <a:cs typeface="Segoe UI" panose="020B0502040204020203" pitchFamily="34" charset="0"/>
              </a:rPr>
              <a:t>Up until you have 2 options for managing a hybrid datacenter:</a:t>
            </a: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a:gradFill>
                  <a:gsLst>
                    <a:gs pos="1250">
                      <a:schemeClr val="tx1"/>
                    </a:gs>
                    <a:gs pos="99000">
                      <a:schemeClr val="tx1"/>
                    </a:gs>
                  </a:gsLst>
                  <a:lin ang="5400000" scaled="0"/>
                </a:gradFill>
                <a:latin typeface="Segoe UI" panose="020B0502040204020203" pitchFamily="34" charset="0"/>
                <a:ea typeface="MS PGothic" panose="020B0600070205080204" pitchFamily="34" charset="-128"/>
                <a:cs typeface="Segoe UI" panose="020B0502040204020203" pitchFamily="34" charset="0"/>
              </a:rPr>
              <a:t>1-Piece things together from third-party solutions and custom code </a:t>
            </a:r>
            <a:endParaRPr lang="en-US" sz="900">
              <a:latin typeface="Segoe UI" panose="020B0502040204020203" pitchFamily="34" charset="0"/>
              <a:cs typeface="Segoe UI" panose="020B0502040204020203"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r>
              <a:rPr lang="en-US" sz="900">
                <a:gradFill>
                  <a:gsLst>
                    <a:gs pos="1250">
                      <a:schemeClr val="tx1"/>
                    </a:gs>
                    <a:gs pos="99000">
                      <a:schemeClr val="tx1"/>
                    </a:gs>
                  </a:gsLst>
                  <a:lin ang="5400000" scaled="0"/>
                </a:gradFill>
                <a:latin typeface="Segoe UI" panose="020B0502040204020203" pitchFamily="34" charset="0"/>
                <a:ea typeface="MS PGothic" panose="020B0600070205080204" pitchFamily="34" charset="-128"/>
                <a:cs typeface="Segoe UI" panose="020B0502040204020203" pitchFamily="34" charset="0"/>
              </a:rPr>
              <a:t>2-Operate two different environments with two management structures</a:t>
            </a:r>
            <a:endParaRPr lang="en-US" sz="900">
              <a:latin typeface="Segoe UI" panose="020B0502040204020203" pitchFamily="34" charset="0"/>
              <a:cs typeface="Segoe UI" panose="020B0502040204020203" pitchFamily="34" charset="0"/>
            </a:endParaRP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kern="1200" spc="-100">
              <a:ln w="3175">
                <a:noFill/>
              </a:ln>
              <a:gradFill>
                <a:gsLst>
                  <a:gs pos="1250">
                    <a:schemeClr val="tx1"/>
                  </a:gs>
                  <a:gs pos="100000">
                    <a:schemeClr val="tx1"/>
                  </a:gs>
                </a:gsLst>
                <a:lin ang="5400000" scaled="0"/>
              </a:gradFill>
              <a:latin typeface="Segoe UI Light" pitchFamily="34" charset="0"/>
              <a:ea typeface="+mn-ea"/>
              <a:cs typeface="Segoe UI" pitchFamily="34" charset="0"/>
            </a:endParaRPr>
          </a:p>
          <a:p>
            <a:endParaRPr lang="en-US"/>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10/15/2018 9:20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35979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492" y="1"/>
            <a:ext cx="12189508" cy="6868082"/>
          </a:xfrm>
          <a:prstGeom prst="rect">
            <a:avLst/>
          </a:prstGeom>
        </p:spPr>
      </p:pic>
      <p:sp>
        <p:nvSpPr>
          <p:cNvPr id="15" name="Rectangle 14"/>
          <p:cNvSpPr/>
          <p:nvPr userDrawn="1"/>
        </p:nvSpPr>
        <p:spPr>
          <a:xfrm flipH="1">
            <a:off x="-1" y="2"/>
            <a:ext cx="11474549" cy="6865757"/>
          </a:xfrm>
          <a:prstGeom prst="rect">
            <a:avLst/>
          </a:prstGeom>
          <a:gradFill>
            <a:gsLst>
              <a:gs pos="55000">
                <a:srgbClr val="000000">
                  <a:lumMod val="0"/>
                  <a:alpha val="0"/>
                </a:srgbClr>
              </a:gs>
              <a:gs pos="100000">
                <a:srgbClr val="000000">
                  <a:lumMod val="0"/>
                  <a:alpha val="5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48212" y="479406"/>
            <a:ext cx="1613565" cy="345698"/>
          </a:xfrm>
          <a:prstGeom prst="rect">
            <a:avLst/>
          </a:prstGeom>
        </p:spPr>
      </p:pic>
      <p:sp>
        <p:nvSpPr>
          <p:cNvPr id="18" name="Rectangle 17"/>
          <p:cNvSpPr/>
          <p:nvPr userDrawn="1"/>
        </p:nvSpPr>
        <p:spPr bwMode="auto">
          <a:xfrm>
            <a:off x="273909" y="2168524"/>
            <a:ext cx="6534881" cy="3730625"/>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Title 1"/>
          <p:cNvSpPr>
            <a:spLocks noGrp="1"/>
          </p:cNvSpPr>
          <p:nvPr>
            <p:ph type="title" hasCustomPrompt="1"/>
          </p:nvPr>
        </p:nvSpPr>
        <p:spPr bwMode="auto">
          <a:xfrm>
            <a:off x="269240" y="2126198"/>
            <a:ext cx="6395721" cy="2730282"/>
          </a:xfrm>
          <a:noFill/>
        </p:spPr>
        <p:txBody>
          <a:bodyPr lIns="146304" tIns="91440" rIns="146304" bIns="91440" anchor="t" anchorCtr="0"/>
          <a:lstStyle>
            <a:lvl1pPr>
              <a:defRPr sz="5797" spc="-98" baseline="0">
                <a:gradFill>
                  <a:gsLst>
                    <a:gs pos="76250">
                      <a:srgbClr val="FFFFFF"/>
                    </a:gs>
                    <a:gs pos="51000">
                      <a:srgbClr val="FFFFFF"/>
                    </a:gs>
                  </a:gsLst>
                  <a:lin ang="5400000" scaled="0"/>
                </a:gradFill>
              </a:defRPr>
            </a:lvl1pPr>
          </a:lstStyle>
          <a:p>
            <a:r>
              <a:rPr lang="en-US"/>
              <a:t>Presentation title</a:t>
            </a:r>
          </a:p>
        </p:txBody>
      </p:sp>
      <p:sp>
        <p:nvSpPr>
          <p:cNvPr id="20" name="Text Placeholder 2"/>
          <p:cNvSpPr>
            <a:spLocks noGrp="1"/>
          </p:cNvSpPr>
          <p:nvPr>
            <p:ph type="body" sz="quarter" idx="14" hasCustomPrompt="1"/>
          </p:nvPr>
        </p:nvSpPr>
        <p:spPr bwMode="auto">
          <a:xfrm>
            <a:off x="267620" y="4868778"/>
            <a:ext cx="6397340" cy="912264"/>
          </a:xfrm>
        </p:spPr>
        <p:txBody>
          <a:bodyPr tIns="109728" bIns="109728">
            <a:noAutofit/>
          </a:bodyPr>
          <a:lstStyle>
            <a:lvl1pPr marL="0" indent="0">
              <a:spcBef>
                <a:spcPts val="0"/>
              </a:spcBef>
              <a:buNone/>
              <a:defRPr sz="2800">
                <a:gradFill>
                  <a:gsLst>
                    <a:gs pos="76250">
                      <a:srgbClr val="FFFFFF"/>
                    </a:gs>
                    <a:gs pos="51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13856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4" y="1129657"/>
            <a:ext cx="5378548" cy="2273327"/>
          </a:xfrm>
        </p:spPr>
        <p:txBody>
          <a:bodyPr wrap="square">
            <a:spAutoFit/>
          </a:bodyPr>
          <a:lstStyle>
            <a:lvl1pPr marL="0" indent="0">
              <a:spcBef>
                <a:spcPts val="1200"/>
              </a:spcBef>
              <a:buClr>
                <a:schemeClr val="tx1"/>
              </a:buClr>
              <a:buFont typeface="Wingdings" pitchFamily="2" charset="2"/>
              <a:buNone/>
              <a:defRPr sz="3526"/>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29657"/>
            <a:ext cx="5378548" cy="2273327"/>
          </a:xfrm>
        </p:spPr>
        <p:txBody>
          <a:bodyPr wrap="square">
            <a:spAutoFit/>
          </a:bodyPr>
          <a:lstStyle>
            <a:lvl1pPr marL="0" indent="0">
              <a:spcBef>
                <a:spcPts val="1200"/>
              </a:spcBef>
              <a:buClr>
                <a:schemeClr val="tx1"/>
              </a:buClr>
              <a:buFont typeface="Wingdings" pitchFamily="2" charset="2"/>
              <a:buNone/>
              <a:defRPr sz="3526"/>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3801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Text Placeholder 3"/>
          <p:cNvSpPr>
            <a:spLocks noGrp="1"/>
          </p:cNvSpPr>
          <p:nvPr>
            <p:ph type="body" sz="quarter" idx="10"/>
          </p:nvPr>
        </p:nvSpPr>
        <p:spPr>
          <a:xfrm>
            <a:off x="466727" y="2168527"/>
            <a:ext cx="5378548" cy="2273327"/>
          </a:xfrm>
        </p:spPr>
        <p:txBody>
          <a:bodyPr wrap="square">
            <a:spAutoFit/>
          </a:bodyPr>
          <a:lstStyle>
            <a:lvl1pPr marL="0" indent="0">
              <a:spcBef>
                <a:spcPts val="1200"/>
              </a:spcBef>
              <a:buClr>
                <a:schemeClr val="tx1"/>
              </a:buClr>
              <a:buFont typeface="Wingdings" pitchFamily="2" charset="2"/>
              <a:buNone/>
              <a:defRPr sz="3526"/>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351492" y="2168527"/>
            <a:ext cx="5378548" cy="2273327"/>
          </a:xfrm>
        </p:spPr>
        <p:txBody>
          <a:bodyPr wrap="square">
            <a:spAutoFit/>
          </a:bodyPr>
          <a:lstStyle>
            <a:lvl1pPr marL="0" indent="0">
              <a:spcBef>
                <a:spcPts val="1200"/>
              </a:spcBef>
              <a:buClr>
                <a:schemeClr val="tx1"/>
              </a:buClr>
              <a:buFont typeface="Wingdings" pitchFamily="2" charset="2"/>
              <a:buNone/>
              <a:defRPr sz="3526"/>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2"/>
          </p:nvPr>
        </p:nvSpPr>
        <p:spPr>
          <a:xfrm>
            <a:off x="269242" y="1133379"/>
            <a:ext cx="11653523" cy="48013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p:txBody>
      </p:sp>
    </p:spTree>
    <p:extLst>
      <p:ext uri="{BB962C8B-B14F-4D97-AF65-F5344CB8AC3E}">
        <p14:creationId xmlns:p14="http://schemas.microsoft.com/office/powerpoint/2010/main" val="35477166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4" y="1129657"/>
            <a:ext cx="5378548" cy="2231080"/>
          </a:xfrm>
        </p:spPr>
        <p:txBody>
          <a:bodyPr wrap="square">
            <a:spAutoFit/>
          </a:bodyPr>
          <a:lstStyle>
            <a:lvl1pPr marL="281515" indent="-281515">
              <a:spcBef>
                <a:spcPts val="1200"/>
              </a:spcBef>
              <a:buClr>
                <a:schemeClr val="tx2"/>
              </a:buClr>
              <a:buFont typeface="Arial" pitchFamily="34" charset="0"/>
              <a:buChar char="•"/>
              <a:defRPr sz="3134">
                <a:gradFill>
                  <a:gsLst>
                    <a:gs pos="1250">
                      <a:schemeClr val="tx2"/>
                    </a:gs>
                    <a:gs pos="99000">
                      <a:schemeClr val="tx2"/>
                    </a:gs>
                  </a:gsLst>
                  <a:lin ang="5400000" scaled="0"/>
                </a:gradFill>
              </a:defRPr>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29657"/>
            <a:ext cx="5378548" cy="2231080"/>
          </a:xfrm>
        </p:spPr>
        <p:txBody>
          <a:bodyPr wrap="square">
            <a:spAutoFit/>
          </a:bodyPr>
          <a:lstStyle>
            <a:lvl1pPr marL="281515" indent="-281515">
              <a:spcBef>
                <a:spcPts val="1200"/>
              </a:spcBef>
              <a:buClr>
                <a:schemeClr val="tx2"/>
              </a:buClr>
              <a:buFont typeface="Arial" pitchFamily="34" charset="0"/>
              <a:buChar char="•"/>
              <a:defRPr sz="3134">
                <a:gradFill>
                  <a:gsLst>
                    <a:gs pos="1250">
                      <a:schemeClr val="tx2"/>
                    </a:gs>
                    <a:gs pos="99000">
                      <a:schemeClr val="tx2"/>
                    </a:gs>
                  </a:gsLst>
                  <a:lin ang="5400000" scaled="0"/>
                </a:gradFill>
              </a:defRPr>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5935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4" y="1129657"/>
            <a:ext cx="5378548" cy="2231080"/>
          </a:xfrm>
        </p:spPr>
        <p:txBody>
          <a:bodyPr wrap="square">
            <a:spAutoFit/>
          </a:bodyPr>
          <a:lstStyle>
            <a:lvl1pPr marL="281515" indent="-281515">
              <a:spcBef>
                <a:spcPts val="1200"/>
              </a:spcBef>
              <a:buClr>
                <a:schemeClr val="tx1"/>
              </a:buClr>
              <a:buFont typeface="Arial" pitchFamily="34" charset="0"/>
              <a:buChar char="•"/>
              <a:defRPr sz="3134"/>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29657"/>
            <a:ext cx="5378548" cy="2231080"/>
          </a:xfrm>
        </p:spPr>
        <p:txBody>
          <a:bodyPr wrap="square">
            <a:spAutoFit/>
          </a:bodyPr>
          <a:lstStyle>
            <a:lvl1pPr marL="281515" indent="-281515">
              <a:spcBef>
                <a:spcPts val="1200"/>
              </a:spcBef>
              <a:buClr>
                <a:schemeClr val="tx1"/>
              </a:buClr>
              <a:buFont typeface="Arial" pitchFamily="34" charset="0"/>
              <a:buChar char="•"/>
              <a:defRPr sz="3134"/>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909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344715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b" anchorCtr="0"/>
          <a:lstStyle>
            <a:lvl1pPr>
              <a:defRPr sz="7052"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3" y="3877280"/>
            <a:ext cx="9860674" cy="1793881"/>
          </a:xfrm>
          <a:noFill/>
        </p:spPr>
        <p:txBody>
          <a:bodyPr lIns="182880" tIns="146304" rIns="182880" bIns="146304">
            <a:noAutofit/>
          </a:bodyPr>
          <a:lstStyle>
            <a:lvl1pPr marL="0" indent="0">
              <a:spcBef>
                <a:spcPts val="0"/>
              </a:spcBef>
              <a:buNone/>
              <a:defRPr sz="352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20698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b" anchorCtr="0"/>
          <a:lstStyle>
            <a:lvl1pPr>
              <a:defRPr lang="en-US" sz="7052"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0780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825867"/>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63535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824141"/>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197012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824141"/>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18713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7"/>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4432951"/>
            <a:ext cx="6273418" cy="1238981"/>
          </a:xfrm>
          <a:noFill/>
        </p:spPr>
        <p:txBody>
          <a:bodyPr lIns="146304" tIns="109728" rIns="146304" bIns="109728">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2340509"/>
          </a:xfrm>
          <a:noFill/>
        </p:spPr>
        <p:txBody>
          <a:bodyPr lIns="146304" tIns="91440" rIns="146304" bIns="91440" anchor="t" anchorCtr="0"/>
          <a:lstStyle>
            <a:lvl1pPr>
              <a:defRPr sz="5797" spc="-98" baseline="0">
                <a:solidFill>
                  <a:schemeClr val="bg1"/>
                </a:solidFill>
              </a:defRPr>
            </a:lvl1pPr>
          </a:lstStyle>
          <a:p>
            <a:r>
              <a:rPr lang="en-US"/>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8212" y="479406"/>
            <a:ext cx="1613565" cy="345698"/>
          </a:xfrm>
          <a:prstGeom prst="rect">
            <a:avLst/>
          </a:prstGeom>
        </p:spPr>
      </p:pic>
    </p:spTree>
    <p:extLst>
      <p:ext uri="{BB962C8B-B14F-4D97-AF65-F5344CB8AC3E}">
        <p14:creationId xmlns:p14="http://schemas.microsoft.com/office/powerpoint/2010/main" val="1708367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2" tIns="45702" rIns="45702" bIns="45702" numCol="1" spcCol="0" rtlCol="0" fromWordArt="0" anchor="ctr" anchorCtr="0" forceAA="0" compatLnSpc="1">
            <a:prstTxWarp prst="textNoShape">
              <a:avLst/>
            </a:prstTxWarp>
            <a:noAutofit/>
          </a:bodyPr>
          <a:lstStyle/>
          <a:p>
            <a:pPr algn="ctr" defTabSz="913576"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29656"/>
            <a:ext cx="11653522" cy="1757176"/>
          </a:xfrm>
        </p:spPr>
        <p:txBody>
          <a:bodyPr/>
          <a:lstStyle>
            <a:lvl1pPr marL="0" indent="0">
              <a:buNone/>
              <a:defRPr sz="3232">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3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7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05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6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0483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3"/>
            <a:ext cx="3223861" cy="690694"/>
          </a:xfrm>
          <a:prstGeom prst="rect">
            <a:avLst/>
          </a:prstGeom>
        </p:spPr>
      </p:pic>
      <p:sp>
        <p:nvSpPr>
          <p:cNvPr id="4" name="TextBox 3"/>
          <p:cNvSpPr txBox="1">
            <a:spLocks noChangeArrowheads="1"/>
          </p:cNvSpPr>
          <p:nvPr userDrawn="1"/>
        </p:nvSpPr>
        <p:spPr bwMode="auto">
          <a:xfrm>
            <a:off x="283306" y="5705878"/>
            <a:ext cx="11430542" cy="871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5711" tIns="140570" rIns="175711" bIns="140570"/>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895165" fontAlgn="base">
              <a:lnSpc>
                <a:spcPts val="1153"/>
              </a:lnSpc>
              <a:spcBef>
                <a:spcPct val="0"/>
              </a:spcBef>
              <a:spcAft>
                <a:spcPct val="0"/>
              </a:spcAft>
            </a:pPr>
            <a:r>
              <a:rPr lang="en-US" sz="961">
                <a:solidFill>
                  <a:schemeClr val="tx1"/>
                </a:solidFill>
              </a:rPr>
              <a:t>© 2016 Microsoft Corporation. All rights reserved. Microsoft, Windows, and other product names are or may be registered trademarks and/or trademarks in the U.S. and/or other countries.</a:t>
            </a:r>
          </a:p>
          <a:p>
            <a:pPr defTabSz="895165" fontAlgn="base">
              <a:lnSpc>
                <a:spcPts val="1153"/>
              </a:lnSpc>
              <a:spcBef>
                <a:spcPct val="0"/>
              </a:spcBef>
              <a:spcAft>
                <a:spcPct val="0"/>
              </a:spcAft>
            </a:pPr>
            <a:r>
              <a:rPr lang="en-US" sz="961">
                <a:solidFill>
                  <a:schemeClr val="tx1"/>
                </a:solidFill>
              </a:rPr>
              <a:t>The information herein is for informational purposes only and represents the current view of Microsoft Corporation as of the date of this presentation. Because Microsoft must respond to changing market</a:t>
            </a:r>
          </a:p>
          <a:p>
            <a:pPr defTabSz="895165" fontAlgn="base">
              <a:lnSpc>
                <a:spcPts val="1153"/>
              </a:lnSpc>
              <a:spcBef>
                <a:spcPct val="0"/>
              </a:spcBef>
              <a:spcAft>
                <a:spcPct val="0"/>
              </a:spcAft>
            </a:pPr>
            <a:r>
              <a:rPr lang="en-US" sz="961">
                <a:solidFill>
                  <a:schemeClr val="tx1"/>
                </a:solidFill>
              </a:rPr>
              <a:t>conditions, it should not be interpreted to be a commitment on the part of Microsoft, and Microsoft cannot guarantee the accuracy of any information provided after the date of this presentation.</a:t>
            </a:r>
          </a:p>
          <a:p>
            <a:pPr defTabSz="895165" fontAlgn="base">
              <a:lnSpc>
                <a:spcPts val="1153"/>
              </a:lnSpc>
              <a:spcBef>
                <a:spcPct val="0"/>
              </a:spcBef>
              <a:spcAft>
                <a:spcPct val="0"/>
              </a:spcAft>
            </a:pPr>
            <a:r>
              <a:rPr lang="en-US" sz="961">
                <a:solidFill>
                  <a:schemeClr val="tx1"/>
                </a:solidFill>
              </a:rPr>
              <a:t>MICROSOFT MAKES NO WARRANTIES, EXPRESS, IMPLIED OR STATUTORY, AS TO THE INFORMATION IN THIS PRESENTATION.</a:t>
            </a:r>
          </a:p>
        </p:txBody>
      </p:sp>
    </p:spTree>
    <p:extLst>
      <p:ext uri="{BB962C8B-B14F-4D97-AF65-F5344CB8AC3E}">
        <p14:creationId xmlns:p14="http://schemas.microsoft.com/office/powerpoint/2010/main" val="34870387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1"/>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83306" y="5705878"/>
            <a:ext cx="11430542" cy="871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5711" tIns="140570" rIns="175711" bIns="140570"/>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895165" fontAlgn="base">
              <a:lnSpc>
                <a:spcPts val="1153"/>
              </a:lnSpc>
              <a:spcBef>
                <a:spcPct val="0"/>
              </a:spcBef>
              <a:spcAft>
                <a:spcPct val="0"/>
              </a:spcAft>
            </a:pPr>
            <a:r>
              <a:rPr lang="en-US" sz="961">
                <a:solidFill>
                  <a:schemeClr val="bg1"/>
                </a:solidFill>
              </a:rPr>
              <a:t>© 2016 Microsoft Corporation. All rights reserved. Microsoft, Windows, and other product names are or may be registered trademarks and/or trademarks in the U.S. and/or other countries.</a:t>
            </a:r>
          </a:p>
          <a:p>
            <a:pPr defTabSz="895165" fontAlgn="base">
              <a:lnSpc>
                <a:spcPts val="1153"/>
              </a:lnSpc>
              <a:spcBef>
                <a:spcPct val="0"/>
              </a:spcBef>
              <a:spcAft>
                <a:spcPct val="0"/>
              </a:spcAft>
            </a:pPr>
            <a:r>
              <a:rPr lang="en-US" sz="961">
                <a:solidFill>
                  <a:schemeClr val="bg1"/>
                </a:solidFill>
              </a:rPr>
              <a:t>The information herein is for informational purposes only and represents the current view of Microsoft Corporation as of the date of this presentation. Because Microsoft must respond to changing market</a:t>
            </a:r>
          </a:p>
          <a:p>
            <a:pPr defTabSz="895165" fontAlgn="base">
              <a:lnSpc>
                <a:spcPts val="1153"/>
              </a:lnSpc>
              <a:spcBef>
                <a:spcPct val="0"/>
              </a:spcBef>
              <a:spcAft>
                <a:spcPct val="0"/>
              </a:spcAft>
            </a:pPr>
            <a:r>
              <a:rPr lang="en-US" sz="961">
                <a:solidFill>
                  <a:schemeClr val="bg1"/>
                </a:solidFill>
              </a:rPr>
              <a:t>conditions, it should not be interpreted to be a commitment on the part of Microsoft, and Microsoft cannot guarantee the accuracy of any information provided after the date of this presentation.</a:t>
            </a:r>
          </a:p>
          <a:p>
            <a:pPr defTabSz="895165" fontAlgn="base">
              <a:lnSpc>
                <a:spcPts val="1153"/>
              </a:lnSpc>
              <a:spcBef>
                <a:spcPct val="0"/>
              </a:spcBef>
              <a:spcAft>
                <a:spcPct val="0"/>
              </a:spcAft>
            </a:pPr>
            <a:r>
              <a:rPr lang="en-US" sz="961">
                <a:solidFill>
                  <a:schemeClr val="bg1"/>
                </a:solidFill>
              </a:rPr>
              <a:t>MICROSOFT MAKES NO WARRANTIES, EXPRESS, IMPLIED OR STATUTORY, AS TO THE INFORMATION IN THIS PRESENTATION.</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8694" y="3100388"/>
            <a:ext cx="3219548" cy="689772"/>
          </a:xfrm>
          <a:prstGeom prst="rect">
            <a:avLst/>
          </a:prstGeom>
        </p:spPr>
      </p:pic>
    </p:spTree>
    <p:extLst>
      <p:ext uri="{BB962C8B-B14F-4D97-AF65-F5344CB8AC3E}">
        <p14:creationId xmlns:p14="http://schemas.microsoft.com/office/powerpoint/2010/main" val="237730747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2" y="1189178"/>
            <a:ext cx="11653523" cy="2396047"/>
          </a:xfrm>
          <a:prstGeom prst="rect">
            <a:avLst/>
          </a:prstGeom>
        </p:spPr>
        <p:txBody>
          <a:bodyPr/>
          <a:lstStyle>
            <a:lvl1pPr marL="284625" indent="-284625">
              <a:buClr>
                <a:schemeClr val="tx1"/>
              </a:buClr>
              <a:buSzPct val="90000"/>
              <a:buFont typeface="Arial" pitchFamily="34" charset="0"/>
              <a:buChar char="•"/>
              <a:defRPr sz="352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0" indent="-275295">
              <a:buClr>
                <a:schemeClr val="tx1"/>
              </a:buClr>
              <a:buSzPct val="90000"/>
              <a:buFont typeface="Arial" pitchFamily="34" charset="0"/>
              <a:buChar char="•"/>
              <a:defRPr sz="313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45" indent="-28462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12" indent="-223968">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78" indent="-223968">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347262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918075" y="-4979"/>
            <a:ext cx="6273925" cy="5684621"/>
          </a:xfrm>
          <a:prstGeom prst="rect">
            <a:avLst/>
          </a:prstGeom>
        </p:spPr>
      </p:pic>
      <p:sp>
        <p:nvSpPr>
          <p:cNvPr id="20" name="Picture Placeholder 144"/>
          <p:cNvSpPr>
            <a:spLocks noGrp="1"/>
          </p:cNvSpPr>
          <p:nvPr>
            <p:ph type="pic" sz="quarter" idx="20" hasCustomPrompt="1"/>
          </p:nvPr>
        </p:nvSpPr>
        <p:spPr>
          <a:xfrm>
            <a:off x="5918075" y="0"/>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13786" y="851200"/>
            <a:ext cx="4699724" cy="1043599"/>
          </a:xfrm>
          <a:prstGeom prst="rect">
            <a:avLst/>
          </a:prstGeom>
        </p:spPr>
        <p:txBody>
          <a:bodyPr lIns="0" tIns="0" rIns="0" bIns="0" anchor="t" anchorCtr="0">
            <a:noAutofit/>
          </a:bodyPr>
          <a:lstStyle>
            <a:lvl1pPr algn="l">
              <a:defRPr sz="3200"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22300" y="1930399"/>
            <a:ext cx="4724400" cy="3382923"/>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3962495" y="10026650"/>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6"/>
          <p:cNvSpPr>
            <a:spLocks noGrp="1"/>
          </p:cNvSpPr>
          <p:nvPr>
            <p:ph type="body" sz="quarter" idx="28"/>
          </p:nvPr>
        </p:nvSpPr>
        <p:spPr>
          <a:xfrm>
            <a:off x="10114929" y="6336145"/>
            <a:ext cx="847522" cy="382948"/>
          </a:xfrm>
          <a:prstGeom prst="rect">
            <a:avLst/>
          </a:prstGeom>
        </p:spPr>
        <p:txBody>
          <a:bodyPr lIns="0" tIns="0" rIns="0" bIns="0">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2" name="Text Placeholder 136"/>
          <p:cNvSpPr>
            <a:spLocks noGrp="1"/>
          </p:cNvSpPr>
          <p:nvPr>
            <p:ph type="body" sz="quarter" idx="35"/>
          </p:nvPr>
        </p:nvSpPr>
        <p:spPr>
          <a:xfrm>
            <a:off x="11021291" y="6326909"/>
            <a:ext cx="840508" cy="382948"/>
          </a:xfrm>
          <a:prstGeom prst="rect">
            <a:avLst/>
          </a:prstGeom>
        </p:spPr>
        <p:txBody>
          <a:bodyPr lIns="0" tIns="0" rIns="0" bIns="0">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cxnSp>
        <p:nvCxnSpPr>
          <p:cNvPr id="43" name="Straight Connector 42"/>
          <p:cNvCxnSpPr/>
          <p:nvPr userDrawn="1"/>
        </p:nvCxnSpPr>
        <p:spPr>
          <a:xfrm>
            <a:off x="9866745" y="5930900"/>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Picture Placeholder 144"/>
          <p:cNvSpPr>
            <a:spLocks noGrp="1"/>
          </p:cNvSpPr>
          <p:nvPr>
            <p:ph type="pic" sz="quarter" idx="36" hasCustomPrompt="1"/>
          </p:nvPr>
        </p:nvSpPr>
        <p:spPr>
          <a:xfrm>
            <a:off x="202498"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23" name="Text Placeholder 136"/>
          <p:cNvSpPr>
            <a:spLocks noGrp="1"/>
          </p:cNvSpPr>
          <p:nvPr>
            <p:ph type="body" sz="quarter" idx="29"/>
          </p:nvPr>
        </p:nvSpPr>
        <p:spPr>
          <a:xfrm>
            <a:off x="8547902" y="6181251"/>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136"/>
          <p:cNvSpPr>
            <a:spLocks noGrp="1"/>
          </p:cNvSpPr>
          <p:nvPr>
            <p:ph type="body" sz="quarter" idx="31"/>
          </p:nvPr>
        </p:nvSpPr>
        <p:spPr>
          <a:xfrm>
            <a:off x="7245174" y="6181251"/>
            <a:ext cx="805425"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Text Placeholder 136"/>
          <p:cNvSpPr>
            <a:spLocks noGrp="1"/>
          </p:cNvSpPr>
          <p:nvPr>
            <p:ph type="body" sz="quarter" idx="32"/>
          </p:nvPr>
        </p:nvSpPr>
        <p:spPr>
          <a:xfrm>
            <a:off x="5947185" y="6177833"/>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3" name="Text Placeholder 136"/>
          <p:cNvSpPr>
            <a:spLocks noGrp="1"/>
          </p:cNvSpPr>
          <p:nvPr>
            <p:ph type="body" sz="quarter" idx="33"/>
          </p:nvPr>
        </p:nvSpPr>
        <p:spPr>
          <a:xfrm>
            <a:off x="4425813" y="6181251"/>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Text Placeholder 136"/>
          <p:cNvSpPr>
            <a:spLocks noGrp="1"/>
          </p:cNvSpPr>
          <p:nvPr>
            <p:ph type="body" sz="quarter" idx="34"/>
          </p:nvPr>
        </p:nvSpPr>
        <p:spPr>
          <a:xfrm>
            <a:off x="2508041" y="6181251"/>
            <a:ext cx="1498693"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5" name="TextBox 34"/>
          <p:cNvSpPr txBox="1"/>
          <p:nvPr userDrawn="1"/>
        </p:nvSpPr>
        <p:spPr>
          <a:xfrm>
            <a:off x="2508041" y="5916409"/>
            <a:ext cx="1487548"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36" name="TextBox 35"/>
          <p:cNvSpPr txBox="1"/>
          <p:nvPr userDrawn="1"/>
        </p:nvSpPr>
        <p:spPr>
          <a:xfrm>
            <a:off x="4420996" y="5922948"/>
            <a:ext cx="1247049" cy="1552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37" name="TextBox 36"/>
          <p:cNvSpPr txBox="1"/>
          <p:nvPr userDrawn="1"/>
        </p:nvSpPr>
        <p:spPr>
          <a:xfrm>
            <a:off x="5947185" y="5914231"/>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38" name="TextBox 37"/>
          <p:cNvSpPr txBox="1"/>
          <p:nvPr userDrawn="1"/>
        </p:nvSpPr>
        <p:spPr>
          <a:xfrm>
            <a:off x="7229059" y="5914998"/>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40" name="TextBox 39"/>
          <p:cNvSpPr txBox="1"/>
          <p:nvPr userDrawn="1"/>
        </p:nvSpPr>
        <p:spPr>
          <a:xfrm>
            <a:off x="8547902" y="5924360"/>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Business Need</a:t>
            </a:r>
          </a:p>
        </p:txBody>
      </p:sp>
    </p:spTree>
    <p:extLst>
      <p:ext uri="{BB962C8B-B14F-4D97-AF65-F5344CB8AC3E}">
        <p14:creationId xmlns:p14="http://schemas.microsoft.com/office/powerpoint/2010/main" val="18824841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2990334"/>
          </a:xfrm>
          <a:prstGeom prst="rect">
            <a:avLst/>
          </a:prstGeom>
        </p:spPr>
      </p:pic>
      <p:sp>
        <p:nvSpPr>
          <p:cNvPr id="14" name="Rectangle 1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ctrTitle"/>
          </p:nvPr>
        </p:nvSpPr>
        <p:spPr>
          <a:xfrm>
            <a:off x="502680" y="3404879"/>
            <a:ext cx="3709102" cy="2065292"/>
          </a:xfrm>
          <a:prstGeom prst="rect">
            <a:avLst/>
          </a:prstGeom>
        </p:spPr>
        <p:txBody>
          <a:bodyPr lIns="0" tIns="0" rIns="0" bIns="0" anchor="t" anchorCtr="0">
            <a:noAutofit/>
          </a:bodyPr>
          <a:lstStyle>
            <a:lvl1pPr algn="l">
              <a:defRPr sz="3200"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341091" y="3404879"/>
            <a:ext cx="7234611" cy="2065292"/>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sp>
        <p:nvSpPr>
          <p:cNvPr id="30"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cxnSp>
        <p:nvCxnSpPr>
          <p:cNvPr id="31" name="Straight Connector 30"/>
          <p:cNvCxnSpPr/>
          <p:nvPr userDrawn="1"/>
        </p:nvCxnSpPr>
        <p:spPr>
          <a:xfrm>
            <a:off x="10523449" y="591423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732244"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7" name="Text Placeholder 136"/>
          <p:cNvSpPr>
            <a:spLocks noGrp="1"/>
          </p:cNvSpPr>
          <p:nvPr>
            <p:ph type="body" sz="quarter" idx="31"/>
          </p:nvPr>
        </p:nvSpPr>
        <p:spPr>
          <a:xfrm>
            <a:off x="8033795" y="6181251"/>
            <a:ext cx="805425"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6893753" y="6177833"/>
            <a:ext cx="87981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5372381" y="6181251"/>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3555443" y="6181251"/>
            <a:ext cx="1498693"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TextBox 44"/>
          <p:cNvSpPr txBox="1"/>
          <p:nvPr userDrawn="1"/>
        </p:nvSpPr>
        <p:spPr>
          <a:xfrm>
            <a:off x="3555443" y="5916409"/>
            <a:ext cx="1487548"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46" name="TextBox 45"/>
          <p:cNvSpPr txBox="1"/>
          <p:nvPr userDrawn="1"/>
        </p:nvSpPr>
        <p:spPr>
          <a:xfrm>
            <a:off x="5367564" y="5922948"/>
            <a:ext cx="1247049" cy="1552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47" name="TextBox 46"/>
          <p:cNvSpPr txBox="1"/>
          <p:nvPr userDrawn="1"/>
        </p:nvSpPr>
        <p:spPr>
          <a:xfrm>
            <a:off x="6893753" y="5914231"/>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48" name="TextBox 47"/>
          <p:cNvSpPr txBox="1"/>
          <p:nvPr userDrawn="1"/>
        </p:nvSpPr>
        <p:spPr>
          <a:xfrm>
            <a:off x="8017680" y="5914998"/>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Tree>
    <p:extLst>
      <p:ext uri="{BB962C8B-B14F-4D97-AF65-F5344CB8AC3E}">
        <p14:creationId xmlns:p14="http://schemas.microsoft.com/office/powerpoint/2010/main" val="74069307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918075" y="-4979"/>
            <a:ext cx="6273925" cy="5684621"/>
          </a:xfrm>
          <a:prstGeom prst="rect">
            <a:avLst/>
          </a:prstGeom>
        </p:spPr>
      </p:pic>
      <p:sp>
        <p:nvSpPr>
          <p:cNvPr id="20" name="Picture Placeholder 144"/>
          <p:cNvSpPr>
            <a:spLocks noGrp="1"/>
          </p:cNvSpPr>
          <p:nvPr>
            <p:ph type="pic" sz="quarter" idx="20" hasCustomPrompt="1"/>
          </p:nvPr>
        </p:nvSpPr>
        <p:spPr>
          <a:xfrm>
            <a:off x="5918075" y="0"/>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13786" y="851200"/>
            <a:ext cx="4699724" cy="1043599"/>
          </a:xfrm>
          <a:prstGeom prst="rect">
            <a:avLst/>
          </a:prstGeom>
        </p:spPr>
        <p:txBody>
          <a:bodyPr lIns="0" tIns="0" rIns="0" bIns="0" anchor="t" anchorCtr="0">
            <a:noAutofit/>
          </a:bodyPr>
          <a:lstStyle>
            <a:lvl1pPr algn="l">
              <a:defRPr sz="3200"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22300" y="1930399"/>
            <a:ext cx="4724400" cy="3382923"/>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3962495" y="10026650"/>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cxnSp>
        <p:nvCxnSpPr>
          <p:cNvPr id="27" name="Straight Connector 26"/>
          <p:cNvCxnSpPr/>
          <p:nvPr userDrawn="1"/>
        </p:nvCxnSpPr>
        <p:spPr>
          <a:xfrm>
            <a:off x="10523604" y="5930900"/>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2498"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4"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5" name="Text Placeholder 136"/>
          <p:cNvSpPr>
            <a:spLocks noGrp="1"/>
          </p:cNvSpPr>
          <p:nvPr>
            <p:ph type="body" sz="quarter" idx="31"/>
          </p:nvPr>
        </p:nvSpPr>
        <p:spPr>
          <a:xfrm>
            <a:off x="6986393" y="6181251"/>
            <a:ext cx="805425"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1" y="6181251"/>
            <a:ext cx="1498693"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0" name="TextBox 59"/>
          <p:cNvSpPr txBox="1"/>
          <p:nvPr userDrawn="1"/>
        </p:nvSpPr>
        <p:spPr>
          <a:xfrm>
            <a:off x="2508041" y="5916409"/>
            <a:ext cx="1487548"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61" name="TextBox 60"/>
          <p:cNvSpPr txBox="1"/>
          <p:nvPr userDrawn="1"/>
        </p:nvSpPr>
        <p:spPr>
          <a:xfrm>
            <a:off x="4320162" y="5922948"/>
            <a:ext cx="1247049" cy="1552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62" name="TextBox 61"/>
          <p:cNvSpPr txBox="1"/>
          <p:nvPr userDrawn="1"/>
        </p:nvSpPr>
        <p:spPr>
          <a:xfrm>
            <a:off x="5846351" y="5914231"/>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63" name="TextBox 62"/>
          <p:cNvSpPr txBox="1"/>
          <p:nvPr userDrawn="1"/>
        </p:nvSpPr>
        <p:spPr>
          <a:xfrm>
            <a:off x="6970278" y="5914998"/>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64" name="TextBox 63"/>
          <p:cNvSpPr txBox="1"/>
          <p:nvPr userDrawn="1"/>
        </p:nvSpPr>
        <p:spPr>
          <a:xfrm>
            <a:off x="9156939" y="5924359"/>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Business Need</a:t>
            </a:r>
          </a:p>
        </p:txBody>
      </p:sp>
      <p:sp>
        <p:nvSpPr>
          <p:cNvPr id="65" name="Text Placeholder 136"/>
          <p:cNvSpPr>
            <a:spLocks noGrp="1"/>
          </p:cNvSpPr>
          <p:nvPr>
            <p:ph type="body" sz="quarter" idx="37"/>
          </p:nvPr>
        </p:nvSpPr>
        <p:spPr>
          <a:xfrm>
            <a:off x="8109287" y="6184047"/>
            <a:ext cx="805425"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6" name="TextBox 65"/>
          <p:cNvSpPr txBox="1"/>
          <p:nvPr userDrawn="1"/>
        </p:nvSpPr>
        <p:spPr>
          <a:xfrm>
            <a:off x="8093172" y="5917794"/>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Partner</a:t>
            </a:r>
          </a:p>
        </p:txBody>
      </p:sp>
    </p:spTree>
    <p:extLst>
      <p:ext uri="{BB962C8B-B14F-4D97-AF65-F5344CB8AC3E}">
        <p14:creationId xmlns:p14="http://schemas.microsoft.com/office/powerpoint/2010/main" val="28252955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918075" y="-4979"/>
            <a:ext cx="6273925" cy="5684621"/>
          </a:xfrm>
          <a:prstGeom prst="rect">
            <a:avLst/>
          </a:prstGeom>
        </p:spPr>
      </p:pic>
      <p:sp>
        <p:nvSpPr>
          <p:cNvPr id="20" name="Picture Placeholder 144"/>
          <p:cNvSpPr>
            <a:spLocks noGrp="1"/>
          </p:cNvSpPr>
          <p:nvPr>
            <p:ph type="pic" sz="quarter" idx="20" hasCustomPrompt="1"/>
          </p:nvPr>
        </p:nvSpPr>
        <p:spPr>
          <a:xfrm>
            <a:off x="5918075" y="0"/>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13786" y="851200"/>
            <a:ext cx="4699724" cy="1043599"/>
          </a:xfrm>
          <a:prstGeom prst="rect">
            <a:avLst/>
          </a:prstGeom>
        </p:spPr>
        <p:txBody>
          <a:bodyPr lIns="0" tIns="0" rIns="0" bIns="0" anchor="t" anchorCtr="0">
            <a:noAutofit/>
          </a:bodyPr>
          <a:lstStyle>
            <a:lvl1pPr algn="l">
              <a:defRPr sz="3200"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22300" y="1930399"/>
            <a:ext cx="4724400" cy="3382923"/>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3962495" y="10026650"/>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cxnSp>
        <p:nvCxnSpPr>
          <p:cNvPr id="27" name="Straight Connector 26"/>
          <p:cNvCxnSpPr/>
          <p:nvPr userDrawn="1"/>
        </p:nvCxnSpPr>
        <p:spPr>
          <a:xfrm>
            <a:off x="10523604" y="5930900"/>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2498"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5" name="Text Placeholder 136"/>
          <p:cNvSpPr>
            <a:spLocks noGrp="1"/>
          </p:cNvSpPr>
          <p:nvPr>
            <p:ph type="body" sz="quarter" idx="31"/>
          </p:nvPr>
        </p:nvSpPr>
        <p:spPr>
          <a:xfrm>
            <a:off x="6986393" y="6181251"/>
            <a:ext cx="805425"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1" y="6181251"/>
            <a:ext cx="1498693"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0" name="TextBox 59"/>
          <p:cNvSpPr txBox="1"/>
          <p:nvPr userDrawn="1"/>
        </p:nvSpPr>
        <p:spPr>
          <a:xfrm>
            <a:off x="3197994" y="5916409"/>
            <a:ext cx="1487548"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61" name="TextBox 60"/>
          <p:cNvSpPr txBox="1"/>
          <p:nvPr userDrawn="1"/>
        </p:nvSpPr>
        <p:spPr>
          <a:xfrm>
            <a:off x="5010115" y="5922948"/>
            <a:ext cx="1247049" cy="1552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62" name="TextBox 61"/>
          <p:cNvSpPr txBox="1"/>
          <p:nvPr userDrawn="1"/>
        </p:nvSpPr>
        <p:spPr>
          <a:xfrm>
            <a:off x="6536304" y="5914231"/>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63" name="TextBox 62"/>
          <p:cNvSpPr txBox="1"/>
          <p:nvPr userDrawn="1"/>
        </p:nvSpPr>
        <p:spPr>
          <a:xfrm>
            <a:off x="7660231" y="5914998"/>
            <a:ext cx="988642" cy="15388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65" name="Text Placeholder 136"/>
          <p:cNvSpPr>
            <a:spLocks noGrp="1"/>
          </p:cNvSpPr>
          <p:nvPr>
            <p:ph type="body" sz="quarter" idx="37"/>
          </p:nvPr>
        </p:nvSpPr>
        <p:spPr>
          <a:xfrm>
            <a:off x="8109287" y="6184047"/>
            <a:ext cx="805425" cy="463954"/>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89047649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_light gray">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305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2240" t="47895" r="793" b="22108"/>
          <a:stretch/>
        </p:blipFill>
        <p:spPr>
          <a:xfrm>
            <a:off x="269240" y="4163528"/>
            <a:ext cx="11655840" cy="240340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028712"/>
          </a:xfrm>
          <a:prstGeom prst="rect">
            <a:avLst/>
          </a:prstGeom>
        </p:spPr>
      </p:pic>
      <p:sp>
        <p:nvSpPr>
          <p:cNvPr id="8" name="Rectangle 7"/>
          <p:cNvSpPr/>
          <p:nvPr userDrawn="1"/>
        </p:nvSpPr>
        <p:spPr bwMode="auto">
          <a:xfrm>
            <a:off x="0" y="0"/>
            <a:ext cx="12192000" cy="6857999"/>
          </a:xfrm>
          <a:prstGeom prst="rect">
            <a:avLst/>
          </a:prstGeom>
          <a:solidFill>
            <a:srgbClr val="0E7ED7">
              <a:alpha val="8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idx="4294967295"/>
          </p:nvPr>
        </p:nvSpPr>
        <p:spPr>
          <a:xfrm>
            <a:off x="268928" y="289512"/>
            <a:ext cx="11655078" cy="899665"/>
          </a:xfrm>
        </p:spPr>
        <p:txBody>
          <a:bodyPr/>
          <a:lstStyle/>
          <a:p>
            <a:pPr algn="l"/>
            <a:endParaRPr lang="en-US"/>
          </a:p>
        </p:txBody>
      </p:sp>
    </p:spTree>
    <p:extLst>
      <p:ext uri="{BB962C8B-B14F-4D97-AF65-F5344CB8AC3E}">
        <p14:creationId xmlns:p14="http://schemas.microsoft.com/office/powerpoint/2010/main" val="15922973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0"/>
          </p:nvPr>
        </p:nvSpPr>
        <p:spPr>
          <a:xfrm>
            <a:off x="289561" y="1129656"/>
            <a:ext cx="11653523" cy="1768882"/>
          </a:xfrm>
        </p:spPr>
        <p:txBody>
          <a:bodyPr/>
          <a:lstStyle>
            <a:lvl1pPr marL="0" indent="0">
              <a:buNone/>
              <a:defRPr sz="3200">
                <a:solidFill>
                  <a:schemeClr val="tx1"/>
                </a:solidFill>
              </a:defRPr>
            </a:lvl1pPr>
            <a:lvl2pPr marL="0" indent="0">
              <a:spcBef>
                <a:spcPts val="0"/>
              </a:spcBef>
              <a:spcAft>
                <a:spcPts val="686"/>
              </a:spcAft>
              <a:buFontTx/>
              <a:buNone/>
              <a:defRPr sz="1961"/>
            </a:lvl2pPr>
            <a:lvl3pPr marL="223968" indent="0">
              <a:spcBef>
                <a:spcPts val="0"/>
              </a:spcBef>
              <a:spcAft>
                <a:spcPts val="686"/>
              </a:spcAft>
              <a:buNone/>
              <a:defRPr/>
            </a:lvl3pPr>
            <a:lvl4pPr marL="447935" indent="0">
              <a:spcBef>
                <a:spcPts val="0"/>
              </a:spcBef>
              <a:spcAft>
                <a:spcPts val="686"/>
              </a:spcAft>
              <a:buNone/>
              <a:defRPr/>
            </a:lvl4pPr>
            <a:lvl5pPr marL="671903" indent="0">
              <a:spcBef>
                <a:spcPts val="0"/>
              </a:spcBef>
              <a:spcAft>
                <a:spcPts val="686"/>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853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532147"/>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D83B0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A39AD-6A8B-4B9D-8EC9-A31D031CAB03}"/>
              </a:ext>
            </a:extLst>
          </p:cNvPr>
          <p:cNvSpPr/>
          <p:nvPr userDrawn="1"/>
        </p:nvSpPr>
        <p:spPr bwMode="gray">
          <a:xfrm>
            <a:off x="0" y="5622376"/>
            <a:ext cx="12192000" cy="12356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05DC8598-8F7C-4646-B031-B4294723D743}"/>
              </a:ext>
            </a:extLst>
          </p:cNvPr>
          <p:cNvPicPr>
            <a:picLocks noChangeAspect="1"/>
          </p:cNvPicPr>
          <p:nvPr userDrawn="1"/>
        </p:nvPicPr>
        <p:blipFill>
          <a:blip r:embed="rId2"/>
          <a:stretch>
            <a:fillRect/>
          </a:stretch>
        </p:blipFill>
        <p:spPr>
          <a:xfrm>
            <a:off x="462280" y="6072559"/>
            <a:ext cx="1456418" cy="310896"/>
          </a:xfrm>
          <a:prstGeom prst="rect">
            <a:avLst/>
          </a:prstGeom>
        </p:spPr>
      </p:pic>
    </p:spTree>
    <p:extLst>
      <p:ext uri="{BB962C8B-B14F-4D97-AF65-F5344CB8AC3E}">
        <p14:creationId xmlns:p14="http://schemas.microsoft.com/office/powerpoint/2010/main" val="158168884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9501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93550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1459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NDOWS">
    <p:bg>
      <p:bgPr>
        <a:solidFill>
          <a:srgbClr val="0078D7"/>
        </a:solidFill>
        <a:effectLst/>
      </p:bgPr>
    </p:bg>
    <p:spTree>
      <p:nvGrpSpPr>
        <p:cNvPr id="1" name=""/>
        <p:cNvGrpSpPr/>
        <p:nvPr/>
      </p:nvGrpSpPr>
      <p:grpSpPr>
        <a:xfrm>
          <a:off x="0" y="0"/>
          <a:ext cx="0" cy="0"/>
          <a:chOff x="0" y="0"/>
          <a:chExt cx="0" cy="0"/>
        </a:xfrm>
      </p:grpSpPr>
      <p:pic>
        <p:nvPicPr>
          <p:cNvPr id="2" name="Picture 1" descr="A picture containing sky&#10;&#10;Description generated with high confidence">
            <a:extLst>
              <a:ext uri="{FF2B5EF4-FFF2-40B4-BE49-F238E27FC236}">
                <a16:creationId xmlns:a16="http://schemas.microsoft.com/office/drawing/2014/main" id="{4E95F9B6-34F1-4B7D-A7DE-7C6B4FE773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37" b="4940"/>
          <a:stretch/>
        </p:blipFill>
        <p:spPr>
          <a:xfrm>
            <a:off x="1524" y="1"/>
            <a:ext cx="12188952" cy="6858000"/>
          </a:xfrm>
          <a:prstGeom prst="rect">
            <a:avLst/>
          </a:prstGeom>
        </p:spPr>
      </p:pic>
    </p:spTree>
    <p:extLst>
      <p:ext uri="{BB962C8B-B14F-4D97-AF65-F5344CB8AC3E}">
        <p14:creationId xmlns:p14="http://schemas.microsoft.com/office/powerpoint/2010/main" val="17283649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D83B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9629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STATEM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0" y="2971800"/>
            <a:ext cx="12192000" cy="914400"/>
          </a:xfrm>
          <a:prstGeom prst="rect">
            <a:avLst/>
          </a:prstGeom>
        </p:spPr>
        <p:txBody>
          <a:bodyPr anchor="ctr"/>
          <a:lstStyle>
            <a:lvl1pPr marL="0" indent="0" algn="ctr">
              <a:buFontTx/>
              <a:buNone/>
              <a:defRPr sz="3600">
                <a:solidFill>
                  <a:schemeClr val="tx1">
                    <a:lumMod val="85000"/>
                    <a:lumOff val="15000"/>
                  </a:schemeClr>
                </a:solidFill>
                <a:latin typeface="Segoe UI Semilight" panose="020B0402040204020203" pitchFamily="34" charset="0"/>
                <a:cs typeface="Segoe UI Semilight" panose="020B0402040204020203" pitchFamily="34" charset="0"/>
              </a:defRPr>
            </a:lvl1pPr>
            <a:lvl2pPr marL="457200"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400"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600"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800"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2694167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ANGE STATEMENT">
    <p:bg>
      <p:bgPr>
        <a:solidFill>
          <a:srgbClr val="D83B01"/>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1" y="2971800"/>
            <a:ext cx="12192001" cy="914400"/>
          </a:xfrm>
          <a:prstGeom prst="rect">
            <a:avLst/>
          </a:prstGeom>
        </p:spPr>
        <p:txBody>
          <a:bodyPr anchor="ctr"/>
          <a:lstStyle>
            <a:lvl1pPr marL="0" indent="0" algn="ctr">
              <a:buFontTx/>
              <a:buNone/>
              <a:defRPr sz="3600">
                <a:solidFill>
                  <a:schemeClr val="bg1"/>
                </a:solidFill>
                <a:latin typeface="Segoe UI Semilight" panose="020B0402040204020203" pitchFamily="34" charset="0"/>
                <a:cs typeface="Segoe UI Semilight" panose="020B0402040204020203" pitchFamily="34" charset="0"/>
              </a:defRPr>
            </a:lvl1pPr>
            <a:lvl2pPr marL="457200"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400"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600"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800"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633849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1" y="2971800"/>
            <a:ext cx="12192001" cy="914400"/>
          </a:xfrm>
          <a:prstGeom prst="rect">
            <a:avLst/>
          </a:prstGeom>
        </p:spPr>
        <p:txBody>
          <a:bodyPr anchor="ctr"/>
          <a:lstStyle>
            <a:lvl1pPr marL="0" indent="0" algn="ctr">
              <a:buFontTx/>
              <a:buNone/>
              <a:defRPr sz="3600">
                <a:solidFill>
                  <a:schemeClr val="bg1"/>
                </a:solidFill>
                <a:latin typeface="Segoe UI Semilight" panose="020B0402040204020203" pitchFamily="34" charset="0"/>
                <a:cs typeface="Segoe UI Semilight" panose="020B0402040204020203" pitchFamily="34" charset="0"/>
              </a:defRPr>
            </a:lvl1pPr>
            <a:lvl2pPr marL="457200"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400"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600"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800"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1204879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4"/>
            <a:ext cx="11655840" cy="823789"/>
          </a:xfrm>
        </p:spPr>
        <p:txBody>
          <a:bodyPr/>
          <a:lstStyle/>
          <a:p>
            <a:r>
              <a:rPr lang="en-US"/>
              <a:t>Click to edit Master title style</a:t>
            </a:r>
          </a:p>
        </p:txBody>
      </p:sp>
      <p:sp>
        <p:nvSpPr>
          <p:cNvPr id="6" name="Text Placeholder 5"/>
          <p:cNvSpPr>
            <a:spLocks noGrp="1"/>
          </p:cNvSpPr>
          <p:nvPr>
            <p:ph type="body" sz="quarter" idx="10"/>
          </p:nvPr>
        </p:nvSpPr>
        <p:spPr>
          <a:xfrm>
            <a:off x="269242" y="1133377"/>
            <a:ext cx="11653523" cy="165665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17515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rgbClr val="0078D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12" name="Text Placeholder 11"/>
          <p:cNvSpPr>
            <a:spLocks noGrp="1"/>
          </p:cNvSpPr>
          <p:nvPr>
            <p:ph type="body" sz="quarter" idx="10" hasCustomPrompt="1"/>
          </p:nvPr>
        </p:nvSpPr>
        <p:spPr>
          <a:xfrm>
            <a:off x="609889" y="2971800"/>
            <a:ext cx="6658206" cy="914400"/>
          </a:xfrm>
          <a:prstGeom prst="rect">
            <a:avLst/>
          </a:prstGeom>
        </p:spPr>
        <p:txBody>
          <a:bodyPr anchor="ctr"/>
          <a:lstStyle>
            <a:lvl1pPr marL="0" indent="0">
              <a:buFontTx/>
              <a:buNone/>
              <a:defRPr sz="5400">
                <a:solidFill>
                  <a:schemeClr val="bg1"/>
                </a:solidFill>
                <a:latin typeface="Segoe UI Semilight" panose="020B0402040204020203" pitchFamily="34" charset="0"/>
                <a:cs typeface="Segoe UI Semilight" panose="020B0402040204020203" pitchFamily="34" charset="0"/>
              </a:defRPr>
            </a:lvl1pPr>
          </a:lstStyle>
          <a:p>
            <a:pPr lvl="0"/>
            <a:r>
              <a:rPr lang="en-US"/>
              <a:t>Something!</a:t>
            </a:r>
          </a:p>
        </p:txBody>
      </p:sp>
    </p:spTree>
    <p:extLst>
      <p:ext uri="{BB962C8B-B14F-4D97-AF65-F5344CB8AC3E}">
        <p14:creationId xmlns:p14="http://schemas.microsoft.com/office/powerpoint/2010/main" val="277686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00"/>
                        <p:tgtEl>
                          <p:spTgt spid="12"/>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27276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3183925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1335"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79" y="6431057"/>
            <a:ext cx="11326085" cy="98745"/>
            <a:chOff x="445128" y="6559056"/>
            <a:chExt cx="11553197" cy="100710"/>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1007250" cy="100710"/>
            </a:xfrm>
            <a:prstGeom prst="rect">
              <a:avLst/>
            </a:prstGeom>
            <a:noFill/>
          </p:spPr>
          <p:txBody>
            <a:bodyPr wrap="none" lIns="0" tIns="0" rIns="0" bIns="0" rtlCol="0">
              <a:spAutoFit/>
            </a:bodyPr>
            <a:lstStyle/>
            <a:p>
              <a:pPr>
                <a:lnSpc>
                  <a:spcPct val="90000"/>
                </a:lnSpc>
                <a:spcAft>
                  <a:spcPts val="588"/>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13832579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30997"/>
          </a:xfrm>
        </p:spPr>
        <p:txBody>
          <a:bodyPr wrap="square" lIns="0" tIns="0" rIns="0" bIns="0">
            <a:spAutoFit/>
          </a:bodyPr>
          <a:lstStyle>
            <a:lvl1pPr marL="0" indent="0">
              <a:lnSpc>
                <a:spcPct val="100000"/>
              </a:lnSpc>
              <a:spcBef>
                <a:spcPts val="0"/>
              </a:spcBef>
              <a:spcAft>
                <a:spcPts val="1371"/>
              </a:spcAft>
              <a:buNone/>
              <a:defRPr sz="1800" b="0" i="0">
                <a:solidFill>
                  <a:srgbClr val="000000"/>
                </a:solidFill>
                <a:latin typeface="+mn-lt"/>
              </a:defRPr>
            </a:lvl1pPr>
            <a:lvl2pPr marL="224076" indent="0">
              <a:lnSpc>
                <a:spcPct val="100000"/>
              </a:lnSpc>
              <a:spcBef>
                <a:spcPts val="0"/>
              </a:spcBef>
              <a:spcAft>
                <a:spcPts val="1371"/>
              </a:spcAft>
              <a:buNone/>
              <a:defRPr sz="1800">
                <a:solidFill>
                  <a:srgbClr val="000000"/>
                </a:solidFill>
              </a:defRPr>
            </a:lvl2pPr>
            <a:lvl3pPr marL="448151" indent="0">
              <a:lnSpc>
                <a:spcPct val="100000"/>
              </a:lnSpc>
              <a:spcBef>
                <a:spcPts val="0"/>
              </a:spcBef>
              <a:spcAft>
                <a:spcPts val="1371"/>
              </a:spcAft>
              <a:buNone/>
              <a:defRPr sz="1400">
                <a:solidFill>
                  <a:srgbClr val="000000"/>
                </a:solidFill>
              </a:defRPr>
            </a:lvl3pPr>
            <a:lvl4pPr marL="672227" indent="0">
              <a:spcBef>
                <a:spcPts val="0"/>
              </a:spcBef>
              <a:spcAft>
                <a:spcPts val="1273"/>
              </a:spcAft>
              <a:buNone/>
              <a:defRPr sz="2000"/>
            </a:lvl4pPr>
            <a:lvl5pPr marL="896302"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1335"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90"/>
            <a:ext cx="3630521" cy="2602491"/>
          </a:xfrm>
        </p:spPr>
        <p:txBody>
          <a:bodyPr lIns="0" tIns="0" rIns="0" bIns="0">
            <a:noAutofit/>
          </a:bodyPr>
          <a:lstStyle>
            <a:lvl1pPr marL="0" indent="0">
              <a:lnSpc>
                <a:spcPct val="100000"/>
              </a:lnSpc>
              <a:spcBef>
                <a:spcPts val="0"/>
              </a:spcBef>
              <a:spcAft>
                <a:spcPts val="882"/>
              </a:spcAft>
              <a:buNone/>
              <a:defRPr sz="1400" b="1">
                <a:solidFill>
                  <a:schemeClr val="tx2"/>
                </a:solidFill>
                <a:latin typeface="+mn-lt"/>
              </a:defRPr>
            </a:lvl1pPr>
            <a:lvl2pPr marL="0" marR="0" indent="0" algn="l" defTabSz="914281" rtl="0" eaLnBrk="1" fontAlgn="auto" latinLnBrk="0" hangingPunct="1">
              <a:lnSpc>
                <a:spcPct val="100000"/>
              </a:lnSpc>
              <a:spcBef>
                <a:spcPts val="0"/>
              </a:spcBef>
              <a:spcAft>
                <a:spcPts val="882"/>
              </a:spcAft>
              <a:buClrTx/>
              <a:buSzPct val="90000"/>
              <a:buFont typeface="Arial" panose="020B0604020202020204" pitchFamily="34" charset="0"/>
              <a:buNone/>
              <a:tabLst/>
              <a:defRPr sz="1400">
                <a:solidFill>
                  <a:srgbClr val="000000"/>
                </a:solidFill>
              </a:defRPr>
            </a:lvl2pPr>
            <a:lvl3pPr marL="448151" indent="0">
              <a:buNone/>
              <a:defRPr/>
            </a:lvl3pPr>
            <a:lvl4pPr marL="672227" indent="0">
              <a:buNone/>
              <a:defRPr/>
            </a:lvl4pPr>
            <a:lvl5pPr marL="896302"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400" b="1">
                <a:solidFill>
                  <a:schemeClr val="tx2"/>
                </a:solidFill>
                <a:latin typeface="+mn-lt"/>
              </a:defRPr>
            </a:lvl1pPr>
            <a:lvl2pPr marL="0" marR="0" indent="0" algn="l" defTabSz="914281" rtl="0" eaLnBrk="1" fontAlgn="auto" latinLnBrk="0" hangingPunct="1">
              <a:lnSpc>
                <a:spcPct val="100000"/>
              </a:lnSpc>
              <a:spcBef>
                <a:spcPts val="0"/>
              </a:spcBef>
              <a:spcAft>
                <a:spcPts val="882"/>
              </a:spcAft>
              <a:buClrTx/>
              <a:buSzPct val="90000"/>
              <a:buFont typeface="Arial" panose="020B0604020202020204" pitchFamily="34" charset="0"/>
              <a:buNone/>
              <a:tabLst/>
              <a:defRPr sz="1400">
                <a:solidFill>
                  <a:srgbClr val="000000"/>
                </a:solidFill>
              </a:defRPr>
            </a:lvl2pPr>
            <a:lvl3pPr marL="448151" indent="0">
              <a:buNone/>
              <a:defRPr/>
            </a:lvl3pPr>
            <a:lvl4pPr marL="672227" indent="0">
              <a:buNone/>
              <a:defRPr/>
            </a:lvl4pPr>
            <a:lvl5pPr marL="896302"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4" y="2313291"/>
            <a:ext cx="3630521" cy="2913875"/>
          </a:xfrm>
        </p:spPr>
        <p:txBody>
          <a:bodyPr lIns="0" tIns="0" rIns="0" bIns="0"/>
          <a:lstStyle>
            <a:lvl1pPr marL="0" indent="0">
              <a:lnSpc>
                <a:spcPct val="100000"/>
              </a:lnSpc>
              <a:spcBef>
                <a:spcPts val="0"/>
              </a:spcBef>
              <a:spcAft>
                <a:spcPts val="882"/>
              </a:spcAft>
              <a:buNone/>
              <a:defRPr sz="1400" b="1">
                <a:solidFill>
                  <a:schemeClr val="tx2"/>
                </a:solidFill>
                <a:latin typeface="+mn-lt"/>
              </a:defRPr>
            </a:lvl1pPr>
            <a:lvl2pPr marL="0" marR="0" indent="0" algn="l" defTabSz="914281" rtl="0" eaLnBrk="1" fontAlgn="auto" latinLnBrk="0" hangingPunct="1">
              <a:lnSpc>
                <a:spcPct val="100000"/>
              </a:lnSpc>
              <a:spcBef>
                <a:spcPts val="0"/>
              </a:spcBef>
              <a:spcAft>
                <a:spcPts val="882"/>
              </a:spcAft>
              <a:buClrTx/>
              <a:buSzPct val="90000"/>
              <a:buFont typeface="Arial" panose="020B0604020202020204" pitchFamily="34" charset="0"/>
              <a:buNone/>
              <a:tabLst/>
              <a:defRPr sz="1400">
                <a:solidFill>
                  <a:srgbClr val="000000"/>
                </a:solidFill>
              </a:defRPr>
            </a:lvl2pPr>
            <a:lvl3pPr marL="448151" indent="0">
              <a:buNone/>
              <a:defRPr/>
            </a:lvl3pPr>
            <a:lvl4pPr marL="672227" indent="0">
              <a:buNone/>
              <a:defRPr/>
            </a:lvl4pPr>
            <a:lvl5pPr marL="896302"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9" y="6431057"/>
            <a:ext cx="11326085" cy="98745"/>
            <a:chOff x="445128" y="6559056"/>
            <a:chExt cx="11553197" cy="100710"/>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1007250" cy="100710"/>
            </a:xfrm>
            <a:prstGeom prst="rect">
              <a:avLst/>
            </a:prstGeom>
            <a:noFill/>
          </p:spPr>
          <p:txBody>
            <a:bodyPr wrap="none" lIns="0" tIns="0" rIns="0" bIns="0" rtlCol="0">
              <a:spAutoFit/>
            </a:bodyPr>
            <a:lstStyle/>
            <a:p>
              <a:pPr>
                <a:lnSpc>
                  <a:spcPct val="90000"/>
                </a:lnSpc>
                <a:spcAft>
                  <a:spcPts val="588"/>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2642624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lines 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2" y="289511"/>
            <a:ext cx="11709548" cy="1373829"/>
          </a:xfrm>
        </p:spPr>
        <p:txBody>
          <a:bodyPr/>
          <a:lstStyle/>
          <a:p>
            <a:r>
              <a:rPr lang="en-US"/>
              <a:t>Click to edit Master title style</a:t>
            </a:r>
          </a:p>
        </p:txBody>
      </p:sp>
      <p:sp>
        <p:nvSpPr>
          <p:cNvPr id="6" name="Text Placeholder 5"/>
          <p:cNvSpPr>
            <a:spLocks noGrp="1"/>
          </p:cNvSpPr>
          <p:nvPr>
            <p:ph type="body" sz="quarter" idx="10"/>
          </p:nvPr>
        </p:nvSpPr>
        <p:spPr>
          <a:xfrm>
            <a:off x="269242" y="1696858"/>
            <a:ext cx="11653523" cy="478367"/>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p:txBody>
      </p:sp>
    </p:spTree>
    <p:extLst>
      <p:ext uri="{BB962C8B-B14F-4D97-AF65-F5344CB8AC3E}">
        <p14:creationId xmlns:p14="http://schemas.microsoft.com/office/powerpoint/2010/main" val="19924305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2 lines Title &amp; Non-bulleted text">
    <p:bg>
      <p:bgPr>
        <a:solidFill>
          <a:srgbClr val="00BC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2" y="289511"/>
            <a:ext cx="11709548" cy="1373829"/>
          </a:xfrm>
        </p:spPr>
        <p:txBody>
          <a:bodyPr/>
          <a:lstStyle/>
          <a:p>
            <a:r>
              <a:rPr lang="en-US"/>
              <a:t>Click to edit Master title style</a:t>
            </a:r>
          </a:p>
        </p:txBody>
      </p:sp>
      <p:sp>
        <p:nvSpPr>
          <p:cNvPr id="6" name="Text Placeholder 5"/>
          <p:cNvSpPr>
            <a:spLocks noGrp="1"/>
          </p:cNvSpPr>
          <p:nvPr>
            <p:ph type="body" sz="quarter" idx="10"/>
          </p:nvPr>
        </p:nvSpPr>
        <p:spPr>
          <a:xfrm>
            <a:off x="269242" y="1696858"/>
            <a:ext cx="11653523" cy="478367"/>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p:txBody>
      </p:sp>
    </p:spTree>
    <p:extLst>
      <p:ext uri="{BB962C8B-B14F-4D97-AF65-F5344CB8AC3E}">
        <p14:creationId xmlns:p14="http://schemas.microsoft.com/office/powerpoint/2010/main" val="2399777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29658"/>
            <a:ext cx="11653523" cy="1797915"/>
          </a:xfrm>
        </p:spPr>
        <p:txBody>
          <a:bodyPr>
            <a:spAutoFit/>
          </a:bodyPr>
          <a:lstStyle>
            <a:lvl1pPr>
              <a:defRPr sz="3526">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543750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29658"/>
            <a:ext cx="11653523" cy="1797915"/>
          </a:xfrm>
        </p:spPr>
        <p:txBody>
          <a:bodyPr>
            <a:spAutoFit/>
          </a:bodyPr>
          <a:lstStyle>
            <a:lvl1pPr>
              <a:defRPr sz="352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3407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4" y="1129657"/>
            <a:ext cx="5378548" cy="2273327"/>
          </a:xfrm>
        </p:spPr>
        <p:txBody>
          <a:bodyPr wrap="square">
            <a:spAutoFit/>
          </a:bodyPr>
          <a:lstStyle>
            <a:lvl1pPr marL="0" indent="0">
              <a:spcBef>
                <a:spcPts val="1200"/>
              </a:spcBef>
              <a:buClr>
                <a:schemeClr val="tx1"/>
              </a:buClr>
              <a:buFont typeface="Wingdings" pitchFamily="2" charset="2"/>
              <a:buNone/>
              <a:defRPr sz="3526">
                <a:gradFill>
                  <a:gsLst>
                    <a:gs pos="1250">
                      <a:schemeClr val="tx2"/>
                    </a:gs>
                    <a:gs pos="99000">
                      <a:schemeClr val="tx2"/>
                    </a:gs>
                  </a:gsLst>
                  <a:lin ang="5400000" scaled="0"/>
                </a:gradFill>
              </a:defRPr>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29657"/>
            <a:ext cx="5378548" cy="2273327"/>
          </a:xfrm>
        </p:spPr>
        <p:txBody>
          <a:bodyPr wrap="square">
            <a:spAutoFit/>
          </a:bodyPr>
          <a:lstStyle>
            <a:lvl1pPr marL="0" indent="0">
              <a:spcBef>
                <a:spcPts val="1200"/>
              </a:spcBef>
              <a:buClr>
                <a:schemeClr val="tx1"/>
              </a:buClr>
              <a:buFont typeface="Wingdings" pitchFamily="2" charset="2"/>
              <a:buNone/>
              <a:defRPr sz="3526">
                <a:gradFill>
                  <a:gsLst>
                    <a:gs pos="1250">
                      <a:schemeClr val="tx2"/>
                    </a:gs>
                    <a:gs pos="99000">
                      <a:schemeClr val="tx2"/>
                    </a:gs>
                  </a:gsLst>
                  <a:lin ang="5400000" scaled="0"/>
                </a:gradFill>
              </a:defRPr>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2792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0408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32693"/>
            <a:ext cx="11653521" cy="1726819"/>
          </a:xfrm>
          <a:prstGeom prst="rect">
            <a:avLst/>
          </a:prstGeom>
        </p:spPr>
        <p:txBody>
          <a:bodyPr vert="horz" wrap="square" lIns="146304" tIns="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12289232" y="4474584"/>
            <a:ext cx="381197" cy="2383416"/>
            <a:chOff x="12475300" y="2695026"/>
            <a:chExt cx="666090" cy="4164697"/>
          </a:xfrm>
        </p:grpSpPr>
        <p:sp>
          <p:nvSpPr>
            <p:cNvPr id="5" name="Oval 4"/>
            <p:cNvSpPr/>
            <p:nvPr userDrawn="1"/>
          </p:nvSpPr>
          <p:spPr bwMode="auto">
            <a:xfrm flipH="1">
              <a:off x="12475300" y="4444330"/>
              <a:ext cx="666090" cy="666089"/>
            </a:xfrm>
            <a:prstGeom prst="ellipse">
              <a:avLst/>
            </a:prstGeom>
            <a:solidFill>
              <a:srgbClr val="0078D7"/>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Oval 5"/>
            <p:cNvSpPr/>
            <p:nvPr userDrawn="1"/>
          </p:nvSpPr>
          <p:spPr bwMode="auto">
            <a:xfrm flipH="1">
              <a:off x="12475300" y="5318982"/>
              <a:ext cx="666090" cy="666089"/>
            </a:xfrm>
            <a:prstGeom prst="ellipse">
              <a:avLst/>
            </a:prstGeom>
            <a:solidFill>
              <a:srgbClr val="EEEEEE"/>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p:cNvSpPr/>
            <p:nvPr userDrawn="1"/>
          </p:nvSpPr>
          <p:spPr bwMode="auto">
            <a:xfrm flipH="1">
              <a:off x="12475300" y="6193634"/>
              <a:ext cx="666090" cy="666089"/>
            </a:xfrm>
            <a:prstGeom prst="ellipse">
              <a:avLst/>
            </a:prstGeom>
            <a:solidFill>
              <a:srgbClr val="333333"/>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userDrawn="1"/>
          </p:nvSpPr>
          <p:spPr bwMode="auto">
            <a:xfrm flipH="1">
              <a:off x="12475300" y="3569678"/>
              <a:ext cx="666090" cy="666089"/>
            </a:xfrm>
            <a:prstGeom prst="ellipse">
              <a:avLst/>
            </a:prstGeom>
            <a:solidFill>
              <a:srgbClr val="D2D2D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p:cNvSpPr/>
            <p:nvPr userDrawn="1"/>
          </p:nvSpPr>
          <p:spPr bwMode="auto">
            <a:xfrm flipH="1">
              <a:off x="12475300" y="2695026"/>
              <a:ext cx="666090" cy="666089"/>
            </a:xfrm>
            <a:prstGeom prst="ellipse">
              <a:avLst/>
            </a:prstGeom>
            <a:solidFill>
              <a:srgbClr val="00BCF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26041947"/>
      </p:ext>
    </p:extLst>
  </p:cSld>
  <p:clrMap bg1="lt1" tx1="dk1" bg2="lt2" tx2="dk2" accent1="accent1" accent2="accent2" accent3="accent3" accent4="accent4" accent5="accent5" accent6="accent6" hlink="hlink" folHlink="folHlink"/>
  <p:sldLayoutIdLst>
    <p:sldLayoutId id="2147484675" r:id="rId1"/>
    <p:sldLayoutId id="2147484677" r:id="rId2"/>
    <p:sldLayoutId id="2147484678" r:id="rId3"/>
    <p:sldLayoutId id="2147484679" r:id="rId4"/>
    <p:sldLayoutId id="2147484680" r:id="rId5"/>
    <p:sldLayoutId id="214748516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700" r:id="rId20"/>
    <p:sldLayoutId id="2147484701" r:id="rId21"/>
    <p:sldLayoutId id="2147484702" r:id="rId22"/>
    <p:sldLayoutId id="2147484703" r:id="rId23"/>
    <p:sldLayoutId id="2147484930" r:id="rId24"/>
    <p:sldLayoutId id="2147484932" r:id="rId25"/>
    <p:sldLayoutId id="2147484933" r:id="rId26"/>
    <p:sldLayoutId id="2147484934" r:id="rId27"/>
    <p:sldLayoutId id="2147485152" r:id="rId28"/>
    <p:sldLayoutId id="2147485153" r:id="rId29"/>
    <p:sldLayoutId id="2147485154" r:id="rId30"/>
    <p:sldLayoutId id="2147484970" r:id="rId31"/>
    <p:sldLayoutId id="2147484971" r:id="rId32"/>
    <p:sldLayoutId id="2147484972" r:id="rId33"/>
    <p:sldLayoutId id="2147484973" r:id="rId34"/>
    <p:sldLayoutId id="2147484975" r:id="rId35"/>
    <p:sldLayoutId id="2147484976" r:id="rId36"/>
    <p:sldLayoutId id="2147484977" r:id="rId37"/>
    <p:sldLayoutId id="2147484978" r:id="rId38"/>
    <p:sldLayoutId id="2147484979" r:id="rId39"/>
    <p:sldLayoutId id="2147484980" r:id="rId40"/>
    <p:sldLayoutId id="2147484981" r:id="rId41"/>
    <p:sldLayoutId id="2147484982" r:id="rId42"/>
    <p:sldLayoutId id="2147485157" r:id="rId43"/>
    <p:sldLayoutId id="2147485158" r:id="rId44"/>
  </p:sldLayoutIdLst>
  <p:transition>
    <p:fade/>
  </p:transition>
  <p:txStyles>
    <p:titleStyle>
      <a:lvl1pPr algn="l" defTabSz="913841" rtl="0" eaLnBrk="1" latinLnBrk="0" hangingPunct="1">
        <a:lnSpc>
          <a:spcPct val="90000"/>
        </a:lnSpc>
        <a:spcBef>
          <a:spcPct val="0"/>
        </a:spcBef>
        <a:buNone/>
        <a:defRPr lang="en-US" sz="48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1" marR="0" indent="-335951" algn="l" defTabSz="913841"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j-lt"/>
          <a:ea typeface="+mn-ea"/>
          <a:cs typeface="+mn-cs"/>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41" rtl="0" eaLnBrk="1" latinLnBrk="0" hangingPunct="1">
        <a:defRPr sz="1765" kern="1200">
          <a:solidFill>
            <a:schemeClr val="tx1"/>
          </a:solidFill>
          <a:latin typeface="+mn-lt"/>
          <a:ea typeface="+mn-ea"/>
          <a:cs typeface="+mn-cs"/>
        </a:defRPr>
      </a:lvl1pPr>
      <a:lvl2pPr marL="456919" algn="l" defTabSz="913841" rtl="0" eaLnBrk="1" latinLnBrk="0" hangingPunct="1">
        <a:defRPr sz="1765" kern="1200">
          <a:solidFill>
            <a:schemeClr val="tx1"/>
          </a:solidFill>
          <a:latin typeface="+mn-lt"/>
          <a:ea typeface="+mn-ea"/>
          <a:cs typeface="+mn-cs"/>
        </a:defRPr>
      </a:lvl2pPr>
      <a:lvl3pPr marL="913841" algn="l" defTabSz="913841" rtl="0" eaLnBrk="1" latinLnBrk="0" hangingPunct="1">
        <a:defRPr sz="1765" kern="1200">
          <a:solidFill>
            <a:schemeClr val="tx1"/>
          </a:solidFill>
          <a:latin typeface="+mn-lt"/>
          <a:ea typeface="+mn-ea"/>
          <a:cs typeface="+mn-cs"/>
        </a:defRPr>
      </a:lvl3pPr>
      <a:lvl4pPr marL="1370760" algn="l" defTabSz="913841" rtl="0" eaLnBrk="1" latinLnBrk="0" hangingPunct="1">
        <a:defRPr sz="1765" kern="1200">
          <a:solidFill>
            <a:schemeClr val="tx1"/>
          </a:solidFill>
          <a:latin typeface="+mn-lt"/>
          <a:ea typeface="+mn-ea"/>
          <a:cs typeface="+mn-cs"/>
        </a:defRPr>
      </a:lvl4pPr>
      <a:lvl5pPr marL="1827681" algn="l" defTabSz="913841" rtl="0" eaLnBrk="1" latinLnBrk="0" hangingPunct="1">
        <a:defRPr sz="1765" kern="1200">
          <a:solidFill>
            <a:schemeClr val="tx1"/>
          </a:solidFill>
          <a:latin typeface="+mn-lt"/>
          <a:ea typeface="+mn-ea"/>
          <a:cs typeface="+mn-cs"/>
        </a:defRPr>
      </a:lvl5pPr>
      <a:lvl6pPr marL="2284601" algn="l" defTabSz="913841" rtl="0" eaLnBrk="1" latinLnBrk="0" hangingPunct="1">
        <a:defRPr sz="1765" kern="1200">
          <a:solidFill>
            <a:schemeClr val="tx1"/>
          </a:solidFill>
          <a:latin typeface="+mn-lt"/>
          <a:ea typeface="+mn-ea"/>
          <a:cs typeface="+mn-cs"/>
        </a:defRPr>
      </a:lvl6pPr>
      <a:lvl7pPr marL="2741522" algn="l" defTabSz="913841" rtl="0" eaLnBrk="1" latinLnBrk="0" hangingPunct="1">
        <a:defRPr sz="1765" kern="1200">
          <a:solidFill>
            <a:schemeClr val="tx1"/>
          </a:solidFill>
          <a:latin typeface="+mn-lt"/>
          <a:ea typeface="+mn-ea"/>
          <a:cs typeface="+mn-cs"/>
        </a:defRPr>
      </a:lvl7pPr>
      <a:lvl8pPr marL="3198440" algn="l" defTabSz="913841" rtl="0" eaLnBrk="1" latinLnBrk="0" hangingPunct="1">
        <a:defRPr sz="1765" kern="1200">
          <a:solidFill>
            <a:schemeClr val="tx1"/>
          </a:solidFill>
          <a:latin typeface="+mn-lt"/>
          <a:ea typeface="+mn-ea"/>
          <a:cs typeface="+mn-cs"/>
        </a:defRPr>
      </a:lvl8pPr>
      <a:lvl9pPr marL="3655363" algn="l" defTabSz="913841"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168">
          <p15:clr>
            <a:srgbClr val="C35EA4"/>
          </p15:clr>
        </p15:guide>
        <p15:guide id="17" pos="7512">
          <p15:clr>
            <a:srgbClr val="C35EA4"/>
          </p15:clr>
        </p15:guide>
        <p15:guide id="25" orient="horz" pos="168">
          <p15:clr>
            <a:srgbClr val="C35EA4"/>
          </p15:clr>
        </p15:guide>
        <p15:guide id="26" orient="horz" pos="4152">
          <p15:clr>
            <a:srgbClr val="C35EA4"/>
          </p15:clr>
        </p15:guide>
        <p15:guide id="27" pos="3840">
          <p15:clr>
            <a:srgbClr val="C35EA4"/>
          </p15:clr>
        </p15:guide>
        <p15:guide id="28" orient="horz" pos="864">
          <p15:clr>
            <a:srgbClr val="C35EA4"/>
          </p15:clr>
        </p15:guide>
        <p15:guide id="29" orient="horz" pos="1056">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01.ibm.com/common/ssi/cgi-bin/ssialias?htmlfid=SEL03130WWEN&am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emf"/><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5.emf"/><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8.xml"/><Relationship Id="rId16" Type="http://schemas.openxmlformats.org/officeDocument/2006/relationships/hyperlink" Target="http://aka.ms/WSSD" TargetMode="Externa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37.emf"/><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emf"/><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1.emf"/></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aka.ms/WS2019Preview" TargetMode="External"/><Relationship Id="rId2" Type="http://schemas.openxmlformats.org/officeDocument/2006/relationships/image" Target="../media/image63.jpg"/><Relationship Id="rId1" Type="http://schemas.openxmlformats.org/officeDocument/2006/relationships/slideLayout" Target="../slideLayouts/slideLayout4.xml"/><Relationship Id="rId6" Type="http://schemas.openxmlformats.org/officeDocument/2006/relationships/hyperlink" Target="http://aka.ms/InstallWSL" TargetMode="External"/><Relationship Id="rId5" Type="http://schemas.openxmlformats.org/officeDocument/2006/relationships/hyperlink" Target="http://aka.ms/WSSD" TargetMode="External"/><Relationship Id="rId4" Type="http://schemas.openxmlformats.org/officeDocument/2006/relationships/hyperlink" Target="http://aka.ms/WindowsAdminCenter"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240" y="2291508"/>
            <a:ext cx="6395721" cy="2564972"/>
          </a:xfrm>
        </p:spPr>
        <p:txBody>
          <a:bodyPr lIns="182880"/>
          <a:lstStyle/>
          <a:p>
            <a:r>
              <a:rPr lang="en-US" sz="5400" dirty="0"/>
              <a:t>Windows Server 2019</a:t>
            </a:r>
            <a:br>
              <a:rPr lang="en-US" sz="4000" dirty="0"/>
            </a:br>
            <a:r>
              <a:rPr lang="en-US" sz="3600" dirty="0"/>
              <a:t>The operating system that bridges on-premises and Azure</a:t>
            </a:r>
            <a:endParaRPr lang="en-US" sz="4000" dirty="0"/>
          </a:p>
        </p:txBody>
      </p:sp>
      <p:sp>
        <p:nvSpPr>
          <p:cNvPr id="5" name="Text Placeholder 4">
            <a:extLst>
              <a:ext uri="{FF2B5EF4-FFF2-40B4-BE49-F238E27FC236}">
                <a16:creationId xmlns:a16="http://schemas.microsoft.com/office/drawing/2014/main" id="{77544273-2C0E-4038-B3D3-BBB5C4B2DDAA}"/>
              </a:ext>
            </a:extLst>
          </p:cNvPr>
          <p:cNvSpPr>
            <a:spLocks noGrp="1"/>
          </p:cNvSpPr>
          <p:nvPr>
            <p:ph type="body" sz="quarter" idx="14"/>
          </p:nvPr>
        </p:nvSpPr>
        <p:spPr>
          <a:xfrm>
            <a:off x="267620" y="4856480"/>
            <a:ext cx="6397340" cy="1101986"/>
          </a:xfrm>
        </p:spPr>
        <p:txBody>
          <a:bodyPr lIns="182880"/>
          <a:lstStyle/>
          <a:p>
            <a:r>
              <a:rPr lang="en-US" dirty="0"/>
              <a:t>Sarah Cooley</a:t>
            </a:r>
          </a:p>
          <a:p>
            <a:r>
              <a:rPr lang="en-US"/>
              <a:t>Elden Christensen</a:t>
            </a:r>
          </a:p>
        </p:txBody>
      </p:sp>
    </p:spTree>
    <p:extLst>
      <p:ext uri="{BB962C8B-B14F-4D97-AF65-F5344CB8AC3E}">
        <p14:creationId xmlns:p14="http://schemas.microsoft.com/office/powerpoint/2010/main" val="190779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a:xfrm>
            <a:off x="269240" y="289514"/>
            <a:ext cx="11655840" cy="823789"/>
          </a:xfrm>
        </p:spPr>
        <p:txBody>
          <a:bodyPr/>
          <a:lstStyle/>
          <a:p>
            <a:r>
              <a:rPr lang="en-US" dirty="0"/>
              <a:t>Hybrid datacenter platform</a:t>
            </a:r>
          </a:p>
        </p:txBody>
      </p:sp>
      <p:sp>
        <p:nvSpPr>
          <p:cNvPr id="3" name="Text Placeholder 2">
            <a:extLst>
              <a:ext uri="{FF2B5EF4-FFF2-40B4-BE49-F238E27FC236}">
                <a16:creationId xmlns:a16="http://schemas.microsoft.com/office/drawing/2014/main" id="{95AE318A-3168-439D-BF40-74B76C686F42}"/>
              </a:ext>
            </a:extLst>
          </p:cNvPr>
          <p:cNvSpPr>
            <a:spLocks noGrp="1"/>
          </p:cNvSpPr>
          <p:nvPr>
            <p:ph type="body" sz="quarter" idx="10"/>
          </p:nvPr>
        </p:nvSpPr>
        <p:spPr>
          <a:xfrm>
            <a:off x="269242" y="1133377"/>
            <a:ext cx="11653523" cy="369332"/>
          </a:xfrm>
        </p:spPr>
        <p:txBody>
          <a:bodyPr/>
          <a:lstStyle/>
          <a:p>
            <a:r>
              <a:rPr lang="en-US" sz="2000" dirty="0">
                <a:latin typeface="+mn-lt"/>
              </a:rPr>
              <a:t>Maximize investments, gain new ones with Windows Server 2019</a:t>
            </a:r>
          </a:p>
        </p:txBody>
      </p:sp>
      <p:grpSp>
        <p:nvGrpSpPr>
          <p:cNvPr id="15" name="Group 14">
            <a:extLst>
              <a:ext uri="{FF2B5EF4-FFF2-40B4-BE49-F238E27FC236}">
                <a16:creationId xmlns:a16="http://schemas.microsoft.com/office/drawing/2014/main" id="{58903B6A-5F49-43B2-ABE3-2F6BF3FA1A74}"/>
              </a:ext>
            </a:extLst>
          </p:cNvPr>
          <p:cNvGrpSpPr/>
          <p:nvPr/>
        </p:nvGrpSpPr>
        <p:grpSpPr>
          <a:xfrm>
            <a:off x="1541736" y="1765738"/>
            <a:ext cx="6066299" cy="1621982"/>
            <a:chOff x="2114551" y="2094452"/>
            <a:chExt cx="6066299" cy="1621982"/>
          </a:xfrm>
        </p:grpSpPr>
        <p:sp>
          <p:nvSpPr>
            <p:cNvPr id="4" name="TextBox 3">
              <a:extLst>
                <a:ext uri="{FF2B5EF4-FFF2-40B4-BE49-F238E27FC236}">
                  <a16:creationId xmlns:a16="http://schemas.microsoft.com/office/drawing/2014/main" id="{B60DECE9-5A2A-475C-A772-E616E64A1B6C}"/>
                </a:ext>
              </a:extLst>
            </p:cNvPr>
            <p:cNvSpPr txBox="1"/>
            <p:nvPr/>
          </p:nvSpPr>
          <p:spPr>
            <a:xfrm flipH="1">
              <a:off x="2114551" y="2094452"/>
              <a:ext cx="6066299" cy="1621982"/>
            </a:xfrm>
            <a:prstGeom prst="rect">
              <a:avLst/>
            </a:prstGeom>
            <a:noFill/>
          </p:spPr>
          <p:txBody>
            <a:bodyPr wrap="square" lIns="182880" tIns="146304" rIns="182880" bIns="146304" rtlCol="0">
              <a:spAutoFit/>
            </a:bodyPr>
            <a:lstStyle/>
            <a:p>
              <a:pPr>
                <a:lnSpc>
                  <a:spcPct val="90000"/>
                </a:lnSpc>
                <a:spcAft>
                  <a:spcPts val="2400"/>
                </a:spcAft>
              </a:pPr>
              <a:r>
                <a:rPr lang="en-US" sz="2400" dirty="0">
                  <a:gradFill>
                    <a:gsLst>
                      <a:gs pos="1250">
                        <a:schemeClr val="tx2"/>
                      </a:gs>
                      <a:gs pos="99000">
                        <a:schemeClr val="tx2"/>
                      </a:gs>
                    </a:gsLst>
                    <a:lin ang="5400000" scaled="0"/>
                  </a:gradFill>
                </a:rPr>
                <a:t>Extend datacenter to the cloud</a:t>
              </a:r>
            </a:p>
            <a:p>
              <a:pPr marL="0" lvl="1">
                <a:lnSpc>
                  <a:spcPct val="90000"/>
                </a:lnSpc>
                <a:spcAft>
                  <a:spcPts val="600"/>
                </a:spcAft>
              </a:pPr>
              <a:r>
                <a:rPr lang="en-US" sz="2000" dirty="0">
                  <a:gradFill>
                    <a:gsLst>
                      <a:gs pos="1250">
                        <a:schemeClr val="tx2"/>
                      </a:gs>
                      <a:gs pos="99000">
                        <a:schemeClr val="tx2"/>
                      </a:gs>
                    </a:gsLst>
                    <a:lin ang="5400000" scaled="0"/>
                  </a:gradFill>
                </a:rPr>
                <a:t>Maximize existing investments </a:t>
              </a:r>
            </a:p>
            <a:p>
              <a:pPr marL="0" lvl="1">
                <a:lnSpc>
                  <a:spcPct val="90000"/>
                </a:lnSpc>
                <a:spcAft>
                  <a:spcPts val="600"/>
                </a:spcAft>
              </a:pPr>
              <a:r>
                <a:rPr lang="en-US" sz="2000" dirty="0">
                  <a:gradFill>
                    <a:gsLst>
                      <a:gs pos="1250">
                        <a:schemeClr val="tx2"/>
                      </a:gs>
                      <a:gs pos="99000">
                        <a:schemeClr val="tx2"/>
                      </a:gs>
                    </a:gsLst>
                    <a:lin ang="5400000" scaled="0"/>
                  </a:gradFill>
                </a:rPr>
                <a:t>Eliminate need to build custom solutions</a:t>
              </a:r>
              <a:r>
                <a:rPr lang="en-US" sz="2400" dirty="0">
                  <a:gradFill>
                    <a:gsLst>
                      <a:gs pos="1250">
                        <a:schemeClr val="tx2"/>
                      </a:gs>
                      <a:gs pos="99000">
                        <a:schemeClr val="tx2"/>
                      </a:gs>
                    </a:gsLst>
                    <a:lin ang="5400000" scaled="0"/>
                  </a:gradFill>
                </a:rPr>
                <a:t> </a:t>
              </a:r>
            </a:p>
          </p:txBody>
        </p:sp>
        <p:cxnSp>
          <p:nvCxnSpPr>
            <p:cNvPr id="7" name="Straight Connector 6">
              <a:extLst>
                <a:ext uri="{FF2B5EF4-FFF2-40B4-BE49-F238E27FC236}">
                  <a16:creationId xmlns:a16="http://schemas.microsoft.com/office/drawing/2014/main" id="{A2587461-DA70-4876-B59B-CCBFFC478F26}"/>
                </a:ext>
              </a:extLst>
            </p:cNvPr>
            <p:cNvCxnSpPr/>
            <p:nvPr/>
          </p:nvCxnSpPr>
          <p:spPr>
            <a:xfrm>
              <a:off x="2331720" y="2708910"/>
              <a:ext cx="8001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E909397-393D-4EEA-84EC-7964DB9643C7}"/>
              </a:ext>
            </a:extLst>
          </p:cNvPr>
          <p:cNvGrpSpPr/>
          <p:nvPr/>
        </p:nvGrpSpPr>
        <p:grpSpPr>
          <a:xfrm>
            <a:off x="269240" y="1765738"/>
            <a:ext cx="1031215" cy="1031215"/>
            <a:chOff x="979215" y="2066848"/>
            <a:chExt cx="1259272" cy="1259272"/>
          </a:xfrm>
        </p:grpSpPr>
        <p:pic>
          <p:nvPicPr>
            <p:cNvPr id="9" name="Picture 8">
              <a:extLst>
                <a:ext uri="{FF2B5EF4-FFF2-40B4-BE49-F238E27FC236}">
                  <a16:creationId xmlns:a16="http://schemas.microsoft.com/office/drawing/2014/main" id="{F4CBBC34-81D7-124A-8595-4E27EA39C7B8}"/>
                </a:ext>
              </a:extLst>
            </p:cNvPr>
            <p:cNvPicPr>
              <a:picLocks noChangeAspect="1"/>
            </p:cNvPicPr>
            <p:nvPr/>
          </p:nvPicPr>
          <p:blipFill>
            <a:blip r:embed="rId3"/>
            <a:stretch>
              <a:fillRect/>
            </a:stretch>
          </p:blipFill>
          <p:spPr>
            <a:xfrm>
              <a:off x="1263414" y="2384050"/>
              <a:ext cx="690874" cy="624868"/>
            </a:xfrm>
            <a:prstGeom prst="rect">
              <a:avLst/>
            </a:prstGeom>
          </p:spPr>
        </p:pic>
        <p:sp>
          <p:nvSpPr>
            <p:cNvPr id="12" name="Oval 11">
              <a:extLst>
                <a:ext uri="{FF2B5EF4-FFF2-40B4-BE49-F238E27FC236}">
                  <a16:creationId xmlns:a16="http://schemas.microsoft.com/office/drawing/2014/main" id="{F4A1D442-C989-4D30-83A0-E119C2630038}"/>
                </a:ext>
              </a:extLst>
            </p:cNvPr>
            <p:cNvSpPr/>
            <p:nvPr/>
          </p:nvSpPr>
          <p:spPr bwMode="auto">
            <a:xfrm>
              <a:off x="979215" y="2066848"/>
              <a:ext cx="1259272" cy="1259272"/>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7220C3BC-B9EB-4C59-9DA9-F933A6F17C2C}"/>
              </a:ext>
            </a:extLst>
          </p:cNvPr>
          <p:cNvGrpSpPr/>
          <p:nvPr/>
        </p:nvGrpSpPr>
        <p:grpSpPr>
          <a:xfrm>
            <a:off x="1449047" y="3950918"/>
            <a:ext cx="7155178" cy="2397579"/>
            <a:chOff x="2114552" y="4079008"/>
            <a:chExt cx="7155178" cy="2397579"/>
          </a:xfrm>
        </p:grpSpPr>
        <p:sp>
          <p:nvSpPr>
            <p:cNvPr id="6" name="TextBox 5">
              <a:extLst>
                <a:ext uri="{FF2B5EF4-FFF2-40B4-BE49-F238E27FC236}">
                  <a16:creationId xmlns:a16="http://schemas.microsoft.com/office/drawing/2014/main" id="{27AD1B5D-61DC-8A4E-9FE1-13C941DCF161}"/>
                </a:ext>
              </a:extLst>
            </p:cNvPr>
            <p:cNvSpPr txBox="1"/>
            <p:nvPr/>
          </p:nvSpPr>
          <p:spPr>
            <a:xfrm flipH="1">
              <a:off x="2114552" y="4079008"/>
              <a:ext cx="7155178" cy="2397579"/>
            </a:xfrm>
            <a:prstGeom prst="rect">
              <a:avLst/>
            </a:prstGeom>
            <a:noFill/>
          </p:spPr>
          <p:txBody>
            <a:bodyPr wrap="square" lIns="182880" tIns="146304" rIns="182880" bIns="146304" rtlCol="0">
              <a:spAutoFit/>
            </a:bodyPr>
            <a:lstStyle/>
            <a:p>
              <a:pPr>
                <a:lnSpc>
                  <a:spcPct val="90000"/>
                </a:lnSpc>
                <a:spcAft>
                  <a:spcPts val="2400"/>
                </a:spcAft>
              </a:pPr>
              <a:r>
                <a:rPr lang="en-US" sz="2400" dirty="0">
                  <a:gradFill>
                    <a:gsLst>
                      <a:gs pos="1250">
                        <a:schemeClr val="tx2"/>
                      </a:gs>
                      <a:gs pos="99000">
                        <a:schemeClr val="tx2"/>
                      </a:gs>
                    </a:gsLst>
                    <a:lin ang="5400000" scaled="0"/>
                  </a:gradFill>
                </a:rPr>
                <a:t>Add built-in hybrid management capabilities </a:t>
              </a:r>
            </a:p>
            <a:p>
              <a:pPr marL="0" lvl="1" defTabSz="932742">
                <a:spcAft>
                  <a:spcPts val="600"/>
                </a:spcAft>
                <a:defRPr/>
              </a:pPr>
              <a:r>
                <a:rPr lang="en-US" sz="2000" spc="-50" dirty="0">
                  <a:ln w="3175">
                    <a:noFill/>
                  </a:ln>
                  <a:gradFill>
                    <a:gsLst>
                      <a:gs pos="1250">
                        <a:schemeClr val="tx2"/>
                      </a:gs>
                      <a:gs pos="99000">
                        <a:schemeClr val="tx2"/>
                      </a:gs>
                    </a:gsLst>
                    <a:lin ang="5400000" scaled="0"/>
                  </a:gradFill>
                  <a:cs typeface="Segoe UI" pitchFamily="34" charset="0"/>
                </a:rPr>
                <a:t>Built-in Azure active directory integration</a:t>
              </a:r>
            </a:p>
            <a:p>
              <a:pPr marL="0" lvl="1" defTabSz="932742">
                <a:spcAft>
                  <a:spcPts val="600"/>
                </a:spcAft>
                <a:defRPr/>
              </a:pPr>
              <a:r>
                <a:rPr lang="en-US" sz="2000" spc="-50" dirty="0">
                  <a:ln w="3175">
                    <a:noFill/>
                  </a:ln>
                  <a:gradFill>
                    <a:gsLst>
                      <a:gs pos="1250">
                        <a:schemeClr val="tx2"/>
                      </a:gs>
                      <a:gs pos="99000">
                        <a:schemeClr val="tx2"/>
                      </a:gs>
                    </a:gsLst>
                    <a:lin ang="5400000" scaled="0"/>
                  </a:gradFill>
                  <a:cs typeface="Segoe UI" pitchFamily="34" charset="0"/>
                </a:rPr>
                <a:t>Azure backup, Azure site recovery and more</a:t>
              </a:r>
            </a:p>
            <a:p>
              <a:pPr marL="0" lvl="1" defTabSz="932742">
                <a:spcAft>
                  <a:spcPts val="600"/>
                </a:spcAft>
                <a:defRPr/>
              </a:pPr>
              <a:r>
                <a:rPr lang="en-US" sz="2000" spc="-50" dirty="0">
                  <a:ln w="3175">
                    <a:noFill/>
                  </a:ln>
                  <a:gradFill>
                    <a:gsLst>
                      <a:gs pos="1250">
                        <a:schemeClr val="tx2"/>
                      </a:gs>
                      <a:gs pos="99000">
                        <a:schemeClr val="tx2"/>
                      </a:gs>
                    </a:gsLst>
                    <a:lin ang="5400000" scaled="0"/>
                  </a:gradFill>
                  <a:cs typeface="Segoe UI" pitchFamily="34" charset="0"/>
                </a:rPr>
                <a:t>Storage migration services</a:t>
              </a:r>
            </a:p>
            <a:p>
              <a:pPr marL="0" lvl="1" defTabSz="932742">
                <a:spcAft>
                  <a:spcPts val="600"/>
                </a:spcAft>
                <a:defRPr/>
              </a:pPr>
              <a:r>
                <a:rPr lang="en-US" sz="2000" spc="-50" dirty="0">
                  <a:ln w="3175">
                    <a:noFill/>
                  </a:ln>
                  <a:gradFill>
                    <a:gsLst>
                      <a:gs pos="1250">
                        <a:schemeClr val="tx2"/>
                      </a:gs>
                      <a:gs pos="99000">
                        <a:schemeClr val="tx2"/>
                      </a:gs>
                    </a:gsLst>
                    <a:lin ang="5400000" scaled="0"/>
                  </a:gradFill>
                  <a:cs typeface="Segoe UI" pitchFamily="34" charset="0"/>
                </a:rPr>
                <a:t>Easier connection to Azure virtual networks</a:t>
              </a:r>
              <a:endParaRPr lang="en-US" sz="2000" dirty="0">
                <a:gradFill>
                  <a:gsLst>
                    <a:gs pos="1250">
                      <a:schemeClr val="tx2"/>
                    </a:gs>
                    <a:gs pos="99000">
                      <a:schemeClr val="tx2"/>
                    </a:gs>
                  </a:gsLst>
                  <a:lin ang="5400000" scaled="0"/>
                </a:gradFill>
              </a:endParaRPr>
            </a:p>
          </p:txBody>
        </p:sp>
        <p:cxnSp>
          <p:nvCxnSpPr>
            <p:cNvPr id="11" name="Straight Connector 10">
              <a:extLst>
                <a:ext uri="{FF2B5EF4-FFF2-40B4-BE49-F238E27FC236}">
                  <a16:creationId xmlns:a16="http://schemas.microsoft.com/office/drawing/2014/main" id="{5C9EC074-FBBA-4BF2-984F-9E420AB2C0EF}"/>
                </a:ext>
              </a:extLst>
            </p:cNvPr>
            <p:cNvCxnSpPr/>
            <p:nvPr/>
          </p:nvCxnSpPr>
          <p:spPr>
            <a:xfrm>
              <a:off x="2331720" y="4720590"/>
              <a:ext cx="8001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948E522-4860-4985-BB08-54769A18CD99}"/>
              </a:ext>
            </a:extLst>
          </p:cNvPr>
          <p:cNvGrpSpPr/>
          <p:nvPr/>
        </p:nvGrpSpPr>
        <p:grpSpPr>
          <a:xfrm>
            <a:off x="269240" y="3950918"/>
            <a:ext cx="1031215" cy="1031215"/>
            <a:chOff x="934745" y="3722862"/>
            <a:chExt cx="1259272" cy="1259272"/>
          </a:xfrm>
        </p:grpSpPr>
        <p:pic>
          <p:nvPicPr>
            <p:cNvPr id="10" name="Picture 9">
              <a:extLst>
                <a:ext uri="{FF2B5EF4-FFF2-40B4-BE49-F238E27FC236}">
                  <a16:creationId xmlns:a16="http://schemas.microsoft.com/office/drawing/2014/main" id="{4B81CFF3-05A2-454B-9B4B-8031A46B7A04}"/>
                </a:ext>
              </a:extLst>
            </p:cNvPr>
            <p:cNvPicPr>
              <a:picLocks noChangeAspect="1"/>
            </p:cNvPicPr>
            <p:nvPr/>
          </p:nvPicPr>
          <p:blipFill>
            <a:blip r:embed="rId4"/>
            <a:stretch>
              <a:fillRect/>
            </a:stretch>
          </p:blipFill>
          <p:spPr>
            <a:xfrm>
              <a:off x="1218944" y="4000354"/>
              <a:ext cx="690874" cy="704289"/>
            </a:xfrm>
            <a:prstGeom prst="rect">
              <a:avLst/>
            </a:prstGeom>
          </p:spPr>
        </p:pic>
        <p:sp>
          <p:nvSpPr>
            <p:cNvPr id="13" name="Oval 12">
              <a:extLst>
                <a:ext uri="{FF2B5EF4-FFF2-40B4-BE49-F238E27FC236}">
                  <a16:creationId xmlns:a16="http://schemas.microsoft.com/office/drawing/2014/main" id="{A0DF47CD-E2A3-48D2-9785-E66898BF834E}"/>
                </a:ext>
              </a:extLst>
            </p:cNvPr>
            <p:cNvSpPr/>
            <p:nvPr/>
          </p:nvSpPr>
          <p:spPr bwMode="auto">
            <a:xfrm>
              <a:off x="934745" y="3722862"/>
              <a:ext cx="1259272" cy="1259272"/>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33908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4"/>
                                        </p:tgtEl>
                                      </p:cBhvr>
                                      <p:by x="0" y="0"/>
                                    </p:animScale>
                                  </p:childTnLst>
                                </p:cTn>
                              </p:par>
                              <p:par>
                                <p:cTn id="9" presetID="10" presetClass="entr" presetSubtype="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par>
                                <p:cTn id="12" presetID="42" presetClass="path" presetSubtype="0" decel="100000" fill="hold" nodeType="withEffect">
                                  <p:stCondLst>
                                    <p:cond delay="250"/>
                                  </p:stCondLst>
                                  <p:childTnLst>
                                    <p:animMotion origin="layout" path="M -2.08333E-7 -4.44444E-6 L -0.04792 -0.00069 " pathEditMode="relative" rAng="0" ptsTypes="AA">
                                      <p:cBhvr>
                                        <p:cTn id="13" dur="1000" spd="-100000" fill="hold"/>
                                        <p:tgtEl>
                                          <p:spTgt spid="15"/>
                                        </p:tgtEl>
                                        <p:attrNameLst>
                                          <p:attrName>ppt_x</p:attrName>
                                          <p:attrName>ppt_y</p:attrName>
                                        </p:attrNameLst>
                                      </p:cBhvr>
                                      <p:rCtr x="-2396" y="-46"/>
                                    </p:animMotion>
                                  </p:childTnLst>
                                </p:cTn>
                              </p:par>
                              <p:par>
                                <p:cTn id="14" presetID="1" presetClass="entr" presetSubtype="0" fill="hold" nodeType="with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par>
                                <p:cTn id="16" presetID="6" presetClass="emph" presetSubtype="0" accel="100000" autoRev="1" fill="hold" nodeType="withEffect">
                                  <p:stCondLst>
                                    <p:cond delay="0"/>
                                  </p:stCondLst>
                                  <p:childTnLst>
                                    <p:animScale>
                                      <p:cBhvr>
                                        <p:cTn id="17" dur="500" fill="hold"/>
                                        <p:tgtEl>
                                          <p:spTgt spid="8"/>
                                        </p:tgtEl>
                                      </p:cBhvr>
                                      <p:by x="0" y="0"/>
                                    </p:animScale>
                                  </p:childTnLst>
                                </p:cTn>
                              </p:par>
                              <p:par>
                                <p:cTn id="18" presetID="10" presetClass="entr" presetSubtype="0" fill="hold"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42" presetClass="path" presetSubtype="0" decel="100000" fill="hold" nodeType="withEffect">
                                  <p:stCondLst>
                                    <p:cond delay="250"/>
                                  </p:stCondLst>
                                  <p:childTnLst>
                                    <p:animMotion origin="layout" path="M -2.08333E-7 -4.44444E-6 L -0.04792 -0.00069 " pathEditMode="relative" rAng="0" ptsTypes="AA">
                                      <p:cBhvr>
                                        <p:cTn id="22" dur="1000" spd="-100000" fill="hold"/>
                                        <p:tgtEl>
                                          <p:spTgt spid="16"/>
                                        </p:tgtEl>
                                        <p:attrNameLst>
                                          <p:attrName>ppt_x</p:attrName>
                                          <p:attrName>ppt_y</p:attrName>
                                        </p:attrNameLst>
                                      </p:cBhvr>
                                      <p:rCtr x="-239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3BD3E8-329C-448D-8D33-6773AF5F878E}"/>
              </a:ext>
            </a:extLst>
          </p:cNvPr>
          <p:cNvSpPr/>
          <p:nvPr/>
        </p:nvSpPr>
        <p:spPr bwMode="auto">
          <a:xfrm>
            <a:off x="0" y="2322209"/>
            <a:ext cx="12192000" cy="453579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F4EFA5FE-067D-4CDD-9786-386DD32432D7}"/>
              </a:ext>
            </a:extLst>
          </p:cNvPr>
          <p:cNvSpPr>
            <a:spLocks noGrp="1"/>
          </p:cNvSpPr>
          <p:nvPr>
            <p:ph type="title"/>
          </p:nvPr>
        </p:nvSpPr>
        <p:spPr/>
        <p:txBody>
          <a:bodyPr/>
          <a:lstStyle/>
          <a:p>
            <a:r>
              <a:rPr lang="en-US" dirty="0"/>
              <a:t>Natively integrated Azure backup</a:t>
            </a:r>
          </a:p>
        </p:txBody>
      </p:sp>
      <p:sp>
        <p:nvSpPr>
          <p:cNvPr id="4" name="Text Placeholder 4">
            <a:extLst>
              <a:ext uri="{FF2B5EF4-FFF2-40B4-BE49-F238E27FC236}">
                <a16:creationId xmlns:a16="http://schemas.microsoft.com/office/drawing/2014/main" id="{16DCB147-C3D6-439C-AFA3-7394027C6960}"/>
              </a:ext>
            </a:extLst>
          </p:cNvPr>
          <p:cNvSpPr txBox="1">
            <a:spLocks/>
          </p:cNvSpPr>
          <p:nvPr/>
        </p:nvSpPr>
        <p:spPr>
          <a:xfrm>
            <a:off x="269240" y="2941960"/>
            <a:ext cx="3959859" cy="3262432"/>
          </a:xfrm>
          <a:prstGeom prst="rect">
            <a:avLst/>
          </a:prstGeom>
        </p:spPr>
        <p:txBody>
          <a:bodyPr vert="horz" wrap="square" lIns="146304" tIns="0" rIns="146304" bIns="91440" rtlCol="0">
            <a:spAutoFit/>
          </a:bodyPr>
          <a:lstStyle>
            <a:lvl1pPr marL="335951" marR="0" indent="-335951" algn="l" defTabSz="913841"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j-lt"/>
                <a:ea typeface="+mn-ea"/>
                <a:cs typeface="+mn-cs"/>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0"/>
              </a:spcBef>
              <a:spcAft>
                <a:spcPts val="3000"/>
              </a:spcAft>
              <a:buNone/>
            </a:pPr>
            <a:r>
              <a:rPr lang="en-US" dirty="0">
                <a:gradFill>
                  <a:gsLst>
                    <a:gs pos="1250">
                      <a:schemeClr val="bg1"/>
                    </a:gs>
                    <a:gs pos="99000">
                      <a:schemeClr val="bg1"/>
                    </a:gs>
                  </a:gsLst>
                  <a:lin ang="5400000" scaled="0"/>
                </a:gradFill>
              </a:rPr>
              <a:t>Windows admin center</a:t>
            </a:r>
          </a:p>
          <a:p>
            <a:pPr marL="0" indent="0">
              <a:spcBef>
                <a:spcPts val="0"/>
              </a:spcBef>
              <a:spcAft>
                <a:spcPts val="1200"/>
              </a:spcAft>
              <a:buNone/>
            </a:pPr>
            <a:r>
              <a:rPr lang="en-US" sz="2000" dirty="0">
                <a:gradFill>
                  <a:gsLst>
                    <a:gs pos="1250">
                      <a:schemeClr val="bg1"/>
                    </a:gs>
                    <a:gs pos="99000">
                      <a:schemeClr val="bg1"/>
                    </a:gs>
                  </a:gsLst>
                  <a:lin ang="5400000" scaled="0"/>
                </a:gradFill>
                <a:latin typeface="+mn-lt"/>
              </a:rPr>
              <a:t>Single browser-based view</a:t>
            </a:r>
            <a:br>
              <a:rPr lang="en-US" sz="2000" dirty="0">
                <a:gradFill>
                  <a:gsLst>
                    <a:gs pos="1250">
                      <a:schemeClr val="bg1"/>
                    </a:gs>
                    <a:gs pos="99000">
                      <a:schemeClr val="bg1"/>
                    </a:gs>
                  </a:gsLst>
                  <a:lin ang="5400000" scaled="0"/>
                </a:gradFill>
                <a:latin typeface="+mn-lt"/>
              </a:rPr>
            </a:br>
            <a:r>
              <a:rPr lang="en-US" sz="2000" dirty="0">
                <a:gradFill>
                  <a:gsLst>
                    <a:gs pos="1250">
                      <a:schemeClr val="bg1"/>
                    </a:gs>
                    <a:gs pos="99000">
                      <a:schemeClr val="bg1"/>
                    </a:gs>
                  </a:gsLst>
                  <a:lin ang="5400000" scaled="0"/>
                </a:gradFill>
                <a:latin typeface="+mn-lt"/>
              </a:rPr>
              <a:t>of Windows Server workloads running on-premises and</a:t>
            </a:r>
            <a:br>
              <a:rPr lang="en-US" sz="2000" dirty="0">
                <a:gradFill>
                  <a:gsLst>
                    <a:gs pos="1250">
                      <a:schemeClr val="bg1"/>
                    </a:gs>
                    <a:gs pos="99000">
                      <a:schemeClr val="bg1"/>
                    </a:gs>
                  </a:gsLst>
                  <a:lin ang="5400000" scaled="0"/>
                </a:gradFill>
                <a:latin typeface="+mn-lt"/>
              </a:rPr>
            </a:br>
            <a:r>
              <a:rPr lang="en-US" sz="2000" dirty="0">
                <a:gradFill>
                  <a:gsLst>
                    <a:gs pos="1250">
                      <a:schemeClr val="bg1"/>
                    </a:gs>
                    <a:gs pos="99000">
                      <a:schemeClr val="bg1"/>
                    </a:gs>
                  </a:gsLst>
                  <a:lin ang="5400000" scaled="0"/>
                </a:gradFill>
                <a:latin typeface="+mn-lt"/>
              </a:rPr>
              <a:t>in Azure</a:t>
            </a:r>
          </a:p>
          <a:p>
            <a:pPr marL="0" indent="0">
              <a:spcBef>
                <a:spcPts val="0"/>
              </a:spcBef>
              <a:buNone/>
            </a:pPr>
            <a:r>
              <a:rPr lang="en-US" sz="2000" dirty="0">
                <a:gradFill>
                  <a:gsLst>
                    <a:gs pos="1250">
                      <a:schemeClr val="bg1"/>
                    </a:gs>
                    <a:gs pos="99000">
                      <a:schemeClr val="bg1"/>
                    </a:gs>
                  </a:gsLst>
                  <a:lin ang="5400000" scaled="0"/>
                </a:gradFill>
                <a:latin typeface="+mn-lt"/>
              </a:rPr>
              <a:t>Seamlessly integrated with Azure services, simplifies</a:t>
            </a:r>
            <a:br>
              <a:rPr lang="en-US" sz="2000" dirty="0">
                <a:gradFill>
                  <a:gsLst>
                    <a:gs pos="1250">
                      <a:schemeClr val="bg1"/>
                    </a:gs>
                    <a:gs pos="99000">
                      <a:schemeClr val="bg1"/>
                    </a:gs>
                  </a:gsLst>
                  <a:lin ang="5400000" scaled="0"/>
                </a:gradFill>
                <a:latin typeface="+mn-lt"/>
              </a:rPr>
            </a:br>
            <a:r>
              <a:rPr lang="en-US" sz="2000" dirty="0">
                <a:gradFill>
                  <a:gsLst>
                    <a:gs pos="1250">
                      <a:schemeClr val="bg1"/>
                    </a:gs>
                    <a:gs pos="99000">
                      <a:schemeClr val="bg1"/>
                    </a:gs>
                  </a:gsLst>
                  <a:lin ang="5400000" scaled="0"/>
                </a:gradFill>
                <a:latin typeface="+mn-lt"/>
              </a:rPr>
              <a:t>setup and status checks </a:t>
            </a:r>
          </a:p>
          <a:p>
            <a:pPr marL="0" indent="0">
              <a:spcBef>
                <a:spcPts val="0"/>
              </a:spcBef>
              <a:buNone/>
            </a:pPr>
            <a:endParaRPr lang="en-US" sz="2200" dirty="0">
              <a:gradFill>
                <a:gsLst>
                  <a:gs pos="1250">
                    <a:schemeClr val="bg1"/>
                  </a:gs>
                  <a:gs pos="99000">
                    <a:schemeClr val="bg1"/>
                  </a:gs>
                </a:gsLst>
                <a:lin ang="5400000" scaled="0"/>
              </a:gradFill>
              <a:latin typeface="+mn-lt"/>
            </a:endParaRPr>
          </a:p>
        </p:txBody>
      </p:sp>
      <p:grpSp>
        <p:nvGrpSpPr>
          <p:cNvPr id="5" name="Group 4">
            <a:extLst>
              <a:ext uri="{FF2B5EF4-FFF2-40B4-BE49-F238E27FC236}">
                <a16:creationId xmlns:a16="http://schemas.microsoft.com/office/drawing/2014/main" id="{A5472903-2772-4039-BE91-CC720EC16B73}"/>
              </a:ext>
            </a:extLst>
          </p:cNvPr>
          <p:cNvGrpSpPr/>
          <p:nvPr/>
        </p:nvGrpSpPr>
        <p:grpSpPr>
          <a:xfrm>
            <a:off x="4180114" y="1448113"/>
            <a:ext cx="7742646" cy="3794605"/>
            <a:chOff x="4471537" y="2263708"/>
            <a:chExt cx="7267609" cy="3739166"/>
          </a:xfrm>
        </p:grpSpPr>
        <p:pic>
          <p:nvPicPr>
            <p:cNvPr id="6" name="Picture 5">
              <a:extLst>
                <a:ext uri="{FF2B5EF4-FFF2-40B4-BE49-F238E27FC236}">
                  <a16:creationId xmlns:a16="http://schemas.microsoft.com/office/drawing/2014/main" id="{307E84DF-D545-4CC8-ACF2-458746DEED19}"/>
                </a:ext>
              </a:extLst>
            </p:cNvPr>
            <p:cNvPicPr>
              <a:picLocks noChangeAspect="1"/>
            </p:cNvPicPr>
            <p:nvPr/>
          </p:nvPicPr>
          <p:blipFill rotWithShape="1">
            <a:blip r:embed="rId3">
              <a:extLst>
                <a:ext uri="{28A0092B-C50C-407E-A947-70E740481C1C}">
                  <a14:useLocalDpi xmlns:a14="http://schemas.microsoft.com/office/drawing/2010/main" val="0"/>
                </a:ext>
              </a:extLst>
            </a:blip>
            <a:srcRect t="337"/>
            <a:stretch/>
          </p:blipFill>
          <p:spPr>
            <a:xfrm>
              <a:off x="4471537" y="2263708"/>
              <a:ext cx="7267609" cy="3739166"/>
            </a:xfrm>
            <a:prstGeom prst="rect">
              <a:avLst/>
            </a:prstGeom>
          </p:spPr>
        </p:pic>
        <p:sp>
          <p:nvSpPr>
            <p:cNvPr id="7" name="Rectangle 6">
              <a:extLst>
                <a:ext uri="{FF2B5EF4-FFF2-40B4-BE49-F238E27FC236}">
                  <a16:creationId xmlns:a16="http://schemas.microsoft.com/office/drawing/2014/main" id="{2F1CE77E-06A0-4F64-812F-3CDEDE45002C}"/>
                </a:ext>
              </a:extLst>
            </p:cNvPr>
            <p:cNvSpPr/>
            <p:nvPr/>
          </p:nvSpPr>
          <p:spPr bwMode="auto">
            <a:xfrm>
              <a:off x="4538020" y="2459454"/>
              <a:ext cx="2067951" cy="11898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cxnSp>
        <p:nvCxnSpPr>
          <p:cNvPr id="9" name="Straight Connector 8">
            <a:extLst>
              <a:ext uri="{FF2B5EF4-FFF2-40B4-BE49-F238E27FC236}">
                <a16:creationId xmlns:a16="http://schemas.microsoft.com/office/drawing/2014/main" id="{AC86AA73-B276-493C-9D74-DF81FC3382B4}"/>
              </a:ext>
            </a:extLst>
          </p:cNvPr>
          <p:cNvCxnSpPr/>
          <p:nvPr/>
        </p:nvCxnSpPr>
        <p:spPr>
          <a:xfrm>
            <a:off x="439556" y="3503602"/>
            <a:ext cx="800100"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652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nodeType="withEffect">
                                  <p:stCondLst>
                                    <p:cond delay="250"/>
                                  </p:stCondLst>
                                  <p:childTnLst>
                                    <p:animMotion origin="layout" path="M -1.04167E-6 -4.07407E-6 L -1.04167E-6 0.05903 " pathEditMode="relative" rAng="0" ptsTypes="AA">
                                      <p:cBhvr>
                                        <p:cTn id="9" dur="500" spd="-100000" fill="hold"/>
                                        <p:tgtEl>
                                          <p:spTgt spid="5"/>
                                        </p:tgtEl>
                                        <p:attrNameLst>
                                          <p:attrName>ppt_x</p:attrName>
                                          <p:attrName>ppt_y</p:attrName>
                                        </p:attrNameLst>
                                      </p:cBhvr>
                                      <p:rCtr x="0" y="294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42" presetClass="path" presetSubtype="0" decel="100000" fill="hold" grpId="1" nodeType="withEffect">
                                  <p:stCondLst>
                                    <p:cond delay="0"/>
                                  </p:stCondLst>
                                  <p:childTnLst>
                                    <p:animMotion origin="layout" path="M -2.08333E-7 -4.44444E-6 L -0.04792 -0.00069 " pathEditMode="relative" rAng="0" ptsTypes="AA">
                                      <p:cBhvr>
                                        <p:cTn id="14" dur="750" spd="-100000" fill="hold"/>
                                        <p:tgtEl>
                                          <p:spTgt spid="4"/>
                                        </p:tgtEl>
                                        <p:attrNameLst>
                                          <p:attrName>ppt_x</p:attrName>
                                          <p:attrName>ppt_y</p:attrName>
                                        </p:attrNameLst>
                                      </p:cBhvr>
                                      <p:rCtr x="-2396" y="-46"/>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par>
                                <p:cTn id="18" presetID="42" presetClass="path" presetSubtype="0" decel="100000" fill="hold" nodeType="withEffect">
                                  <p:stCondLst>
                                    <p:cond delay="0"/>
                                  </p:stCondLst>
                                  <p:childTnLst>
                                    <p:animMotion origin="layout" path="M -2.08333E-7 -4.44444E-6 L -0.04792 -0.00069 " pathEditMode="relative" rAng="0" ptsTypes="AA">
                                      <p:cBhvr>
                                        <p:cTn id="19" dur="750" spd="-100000" fill="hold"/>
                                        <p:tgtEl>
                                          <p:spTgt spid="9"/>
                                        </p:tgtEl>
                                        <p:attrNameLst>
                                          <p:attrName>ppt_x</p:attrName>
                                          <p:attrName>ppt_y</p:attrName>
                                        </p:attrNameLst>
                                      </p:cBhvr>
                                      <p:rCtr x="-239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718916-6B7B-4661-AC4F-EE09C8FE7FF5}"/>
              </a:ext>
            </a:extLst>
          </p:cNvPr>
          <p:cNvSpPr/>
          <p:nvPr/>
        </p:nvSpPr>
        <p:spPr bwMode="auto">
          <a:xfrm>
            <a:off x="0" y="-1"/>
            <a:ext cx="12192000" cy="646102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a:xfrm>
            <a:off x="269242" y="289511"/>
            <a:ext cx="11709548" cy="904781"/>
          </a:xfrm>
        </p:spPr>
        <p:txBody>
          <a:bodyPr>
            <a:normAutofit/>
          </a:bodyPr>
          <a:lstStyle/>
          <a:p>
            <a:pPr>
              <a:spcAft>
                <a:spcPct val="35000"/>
              </a:spcAft>
            </a:pPr>
            <a:r>
              <a:rPr lang="en-US" dirty="0">
                <a:solidFill>
                  <a:schemeClr val="bg1"/>
                </a:solidFill>
              </a:rPr>
              <a:t>We need better security solutions</a:t>
            </a:r>
          </a:p>
        </p:txBody>
      </p:sp>
      <p:grpSp>
        <p:nvGrpSpPr>
          <p:cNvPr id="7" name="Group 6">
            <a:extLst>
              <a:ext uri="{FF2B5EF4-FFF2-40B4-BE49-F238E27FC236}">
                <a16:creationId xmlns:a16="http://schemas.microsoft.com/office/drawing/2014/main" id="{C23CAD8A-6A63-44E7-99A6-E731962AA4FB}"/>
              </a:ext>
            </a:extLst>
          </p:cNvPr>
          <p:cNvGrpSpPr/>
          <p:nvPr/>
        </p:nvGrpSpPr>
        <p:grpSpPr>
          <a:xfrm>
            <a:off x="5796874" y="1509390"/>
            <a:ext cx="5709326" cy="1447800"/>
            <a:chOff x="5796874" y="1509390"/>
            <a:chExt cx="5709326" cy="1447800"/>
          </a:xfrm>
        </p:grpSpPr>
        <p:sp>
          <p:nvSpPr>
            <p:cNvPr id="14" name="Rectangular Callout 2">
              <a:extLst>
                <a:ext uri="{FF2B5EF4-FFF2-40B4-BE49-F238E27FC236}">
                  <a16:creationId xmlns:a16="http://schemas.microsoft.com/office/drawing/2014/main" id="{015F3630-1B6C-4341-B6C4-94C8F8BD048D}"/>
                </a:ext>
              </a:extLst>
            </p:cNvPr>
            <p:cNvSpPr/>
            <p:nvPr/>
          </p:nvSpPr>
          <p:spPr bwMode="auto">
            <a:xfrm>
              <a:off x="5796874" y="1509390"/>
              <a:ext cx="2661093" cy="1447800"/>
            </a:xfrm>
            <a:prstGeom prst="wedgeRectCallout">
              <a:avLst>
                <a:gd name="adj1" fmla="val 33331"/>
                <a:gd name="adj2" fmla="val 65387"/>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do we stay</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ahead of emerging security exploits?”</a:t>
              </a:r>
            </a:p>
          </p:txBody>
        </p:sp>
        <p:sp>
          <p:nvSpPr>
            <p:cNvPr id="15" name="Rectangular Callout 37">
              <a:extLst>
                <a:ext uri="{FF2B5EF4-FFF2-40B4-BE49-F238E27FC236}">
                  <a16:creationId xmlns:a16="http://schemas.microsoft.com/office/drawing/2014/main" id="{11D44946-CC33-42A7-871C-D373E051F915}"/>
                </a:ext>
              </a:extLst>
            </p:cNvPr>
            <p:cNvSpPr/>
            <p:nvPr/>
          </p:nvSpPr>
          <p:spPr bwMode="auto">
            <a:xfrm>
              <a:off x="8845107" y="1509390"/>
              <a:ext cx="2661093" cy="1447800"/>
            </a:xfrm>
            <a:prstGeom prst="wedgeRectCallout">
              <a:avLst>
                <a:gd name="adj1" fmla="val 7705"/>
                <a:gd name="adj2" fmla="val 67852"/>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do I</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keep virtualized workloads safe?”</a:t>
              </a:r>
            </a:p>
          </p:txBody>
        </p:sp>
      </p:grpSp>
      <p:grpSp>
        <p:nvGrpSpPr>
          <p:cNvPr id="5" name="Group 4">
            <a:extLst>
              <a:ext uri="{FF2B5EF4-FFF2-40B4-BE49-F238E27FC236}">
                <a16:creationId xmlns:a16="http://schemas.microsoft.com/office/drawing/2014/main" id="{ECA70B0A-EDF1-1B4C-BF9E-0B86E1A8E8BD}"/>
              </a:ext>
            </a:extLst>
          </p:cNvPr>
          <p:cNvGrpSpPr/>
          <p:nvPr/>
        </p:nvGrpSpPr>
        <p:grpSpPr>
          <a:xfrm>
            <a:off x="837901" y="4247709"/>
            <a:ext cx="5365517" cy="1818877"/>
            <a:chOff x="837901" y="4247709"/>
            <a:chExt cx="5365517" cy="1818877"/>
          </a:xfrm>
        </p:grpSpPr>
        <p:sp>
          <p:nvSpPr>
            <p:cNvPr id="74" name="TextBox 73">
              <a:extLst>
                <a:ext uri="{FF2B5EF4-FFF2-40B4-BE49-F238E27FC236}">
                  <a16:creationId xmlns:a16="http://schemas.microsoft.com/office/drawing/2014/main" id="{B6ECB89D-483F-41B8-ADFB-37F80E78DB66}"/>
                </a:ext>
              </a:extLst>
            </p:cNvPr>
            <p:cNvSpPr txBox="1"/>
            <p:nvPr/>
          </p:nvSpPr>
          <p:spPr>
            <a:xfrm>
              <a:off x="2673984" y="4247709"/>
              <a:ext cx="3529434" cy="1818877"/>
            </a:xfrm>
            <a:prstGeom prst="rect">
              <a:avLst/>
            </a:prstGeom>
            <a:noFill/>
          </p:spPr>
          <p:txBody>
            <a:bodyPr wrap="square" lIns="182828" tIns="146263" rIns="182828" bIns="146263" rtlCol="0">
              <a:spAutoFit/>
            </a:bodyPr>
            <a:lstStyle/>
            <a:p>
              <a:pPr lvl="0" defTabSz="914049">
                <a:lnSpc>
                  <a:spcPct val="90000"/>
                </a:lnSpc>
              </a:pPr>
              <a:r>
                <a:rPr lang="en-US" sz="2200" dirty="0">
                  <a:gradFill>
                    <a:gsLst>
                      <a:gs pos="1250">
                        <a:schemeClr val="bg1"/>
                      </a:gs>
                      <a:gs pos="99000">
                        <a:schemeClr val="bg1"/>
                      </a:gs>
                    </a:gsLst>
                    <a:lin ang="5400000" scaled="0"/>
                  </a:gradFill>
                </a:rPr>
                <a:t>Average amount paid</a:t>
              </a:r>
              <a:br>
                <a:rPr lang="en-US" sz="2200" dirty="0">
                  <a:gradFill>
                    <a:gsLst>
                      <a:gs pos="1250">
                        <a:schemeClr val="bg1"/>
                      </a:gs>
                      <a:gs pos="99000">
                        <a:schemeClr val="bg1"/>
                      </a:gs>
                    </a:gsLst>
                    <a:lin ang="5400000" scaled="0"/>
                  </a:gradFill>
                </a:rPr>
              </a:br>
              <a:r>
                <a:rPr lang="en-US" sz="2200" dirty="0">
                  <a:gradFill>
                    <a:gsLst>
                      <a:gs pos="1250">
                        <a:schemeClr val="bg1"/>
                      </a:gs>
                      <a:gs pos="99000">
                        <a:schemeClr val="bg1"/>
                      </a:gs>
                    </a:gsLst>
                    <a:lin ang="5400000" scaled="0"/>
                  </a:gradFill>
                </a:rPr>
                <a:t>in USD for each lost</a:t>
              </a:r>
              <a:br>
                <a:rPr lang="en-US" sz="2200" dirty="0">
                  <a:gradFill>
                    <a:gsLst>
                      <a:gs pos="1250">
                        <a:schemeClr val="bg1"/>
                      </a:gs>
                      <a:gs pos="99000">
                        <a:schemeClr val="bg1"/>
                      </a:gs>
                    </a:gsLst>
                    <a:lin ang="5400000" scaled="0"/>
                  </a:gradFill>
                </a:rPr>
              </a:br>
              <a:r>
                <a:rPr lang="en-US" sz="2200" dirty="0">
                  <a:gradFill>
                    <a:gsLst>
                      <a:gs pos="1250">
                        <a:schemeClr val="bg1"/>
                      </a:gs>
                      <a:gs pos="99000">
                        <a:schemeClr val="bg1"/>
                      </a:gs>
                    </a:gsLst>
                    <a:lin ang="5400000" scaled="0"/>
                  </a:gradFill>
                </a:rPr>
                <a:t>or stolen record containing sensitive or</a:t>
              </a:r>
              <a:br>
                <a:rPr lang="en-US" sz="2200" dirty="0">
                  <a:gradFill>
                    <a:gsLst>
                      <a:gs pos="1250">
                        <a:schemeClr val="bg1"/>
                      </a:gs>
                      <a:gs pos="99000">
                        <a:schemeClr val="bg1"/>
                      </a:gs>
                    </a:gsLst>
                    <a:lin ang="5400000" scaled="0"/>
                  </a:gradFill>
                </a:rPr>
              </a:br>
              <a:r>
                <a:rPr lang="en-US" sz="2200" dirty="0">
                  <a:gradFill>
                    <a:gsLst>
                      <a:gs pos="1250">
                        <a:schemeClr val="bg1"/>
                      </a:gs>
                      <a:gs pos="99000">
                        <a:schemeClr val="bg1"/>
                      </a:gs>
                    </a:gsLst>
                    <a:lin ang="5400000" scaled="0"/>
                  </a:gradFill>
                </a:rPr>
                <a:t>confidential information</a:t>
              </a:r>
              <a:endParaRPr kumimoji="0" lang="en-US" sz="2200" b="0" i="0" u="none" strike="noStrike" kern="1200" cap="none" spc="0" normalizeH="0" baseline="0" noProof="0" dirty="0">
                <a:ln>
                  <a:noFill/>
                </a:ln>
                <a:gradFill>
                  <a:gsLst>
                    <a:gs pos="1250">
                      <a:schemeClr val="bg1"/>
                    </a:gs>
                    <a:gs pos="99000">
                      <a:schemeClr val="bg1"/>
                    </a:gs>
                  </a:gsLst>
                  <a:lin ang="5400000" scaled="0"/>
                </a:gradFill>
                <a:effectLst/>
                <a:uLnTx/>
                <a:uFillTx/>
                <a:latin typeface="Segoe UI Light" panose="020B0502040204020203" pitchFamily="34" charset="0"/>
                <a:cs typeface="Segoe UI Light" panose="020B0502040204020203" pitchFamily="34" charset="0"/>
              </a:endParaRPr>
            </a:p>
          </p:txBody>
        </p:sp>
        <p:sp>
          <p:nvSpPr>
            <p:cNvPr id="3" name="Oval 2">
              <a:extLst>
                <a:ext uri="{FF2B5EF4-FFF2-40B4-BE49-F238E27FC236}">
                  <a16:creationId xmlns:a16="http://schemas.microsoft.com/office/drawing/2014/main" id="{780104EC-666B-6F49-AF67-6AC75D8647DB}"/>
                </a:ext>
              </a:extLst>
            </p:cNvPr>
            <p:cNvSpPr/>
            <p:nvPr/>
          </p:nvSpPr>
          <p:spPr bwMode="auto">
            <a:xfrm>
              <a:off x="837901" y="4336164"/>
              <a:ext cx="1641967" cy="1641967"/>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800" dirty="0">
                  <a:gradFill>
                    <a:gsLst>
                      <a:gs pos="1250">
                        <a:schemeClr val="bg1"/>
                      </a:gs>
                      <a:gs pos="99000">
                        <a:schemeClr val="bg1"/>
                      </a:gs>
                    </a:gsLst>
                    <a:lin ang="5400000" scaled="0"/>
                  </a:gradFill>
                  <a:latin typeface="Segoe UI Light" panose="020B0502040204020203" pitchFamily="34" charset="0"/>
                  <a:cs typeface="Segoe UI Light" panose="020B0502040204020203" pitchFamily="34" charset="0"/>
                </a:rPr>
                <a:t>$141</a:t>
              </a:r>
              <a:r>
                <a:rPr lang="en-US" sz="3000" baseline="30000" dirty="0">
                  <a:gradFill>
                    <a:gsLst>
                      <a:gs pos="1250">
                        <a:schemeClr val="bg1"/>
                      </a:gs>
                      <a:gs pos="99000">
                        <a:schemeClr val="bg1"/>
                      </a:gs>
                    </a:gsLst>
                    <a:lin ang="5400000" scaled="0"/>
                  </a:gradFill>
                  <a:latin typeface="Segoe UI Light" panose="020B0502040204020203" pitchFamily="34" charset="0"/>
                  <a:cs typeface="Segoe UI Light" panose="020B0502040204020203" pitchFamily="34" charset="0"/>
                </a:rPr>
                <a:t>*</a:t>
              </a:r>
            </a:p>
          </p:txBody>
        </p:sp>
      </p:grpSp>
      <p:grpSp>
        <p:nvGrpSpPr>
          <p:cNvPr id="32" name="Group 31">
            <a:extLst>
              <a:ext uri="{FF2B5EF4-FFF2-40B4-BE49-F238E27FC236}">
                <a16:creationId xmlns:a16="http://schemas.microsoft.com/office/drawing/2014/main" id="{A6730571-4935-DC49-B883-36CF43C31C17}"/>
              </a:ext>
            </a:extLst>
          </p:cNvPr>
          <p:cNvGrpSpPr/>
          <p:nvPr/>
        </p:nvGrpSpPr>
        <p:grpSpPr>
          <a:xfrm>
            <a:off x="432414" y="3315027"/>
            <a:ext cx="11305162" cy="627864"/>
            <a:chOff x="432414" y="5326419"/>
            <a:chExt cx="11305162" cy="627864"/>
          </a:xfrm>
        </p:grpSpPr>
        <p:grpSp>
          <p:nvGrpSpPr>
            <p:cNvPr id="33" name="Group 32">
              <a:extLst>
                <a:ext uri="{FF2B5EF4-FFF2-40B4-BE49-F238E27FC236}">
                  <a16:creationId xmlns:a16="http://schemas.microsoft.com/office/drawing/2014/main" id="{675B5C69-4C5C-E044-AEA0-37F017474694}"/>
                </a:ext>
              </a:extLst>
            </p:cNvPr>
            <p:cNvGrpSpPr/>
            <p:nvPr/>
          </p:nvGrpSpPr>
          <p:grpSpPr>
            <a:xfrm>
              <a:off x="432414" y="5326419"/>
              <a:ext cx="11305162" cy="627864"/>
              <a:chOff x="432414" y="5326419"/>
              <a:chExt cx="11305162" cy="627864"/>
            </a:xfrm>
          </p:grpSpPr>
          <p:sp>
            <p:nvSpPr>
              <p:cNvPr id="35" name="TextBox 34">
                <a:extLst>
                  <a:ext uri="{FF2B5EF4-FFF2-40B4-BE49-F238E27FC236}">
                    <a16:creationId xmlns:a16="http://schemas.microsoft.com/office/drawing/2014/main" id="{616EC3DD-D0A4-7A40-B1D5-BBFF8325A11D}"/>
                  </a:ext>
                </a:extLst>
              </p:cNvPr>
              <p:cNvSpPr txBox="1"/>
              <p:nvPr/>
            </p:nvSpPr>
            <p:spPr>
              <a:xfrm>
                <a:off x="9422792" y="5326419"/>
                <a:ext cx="80842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chemeClr val="bg1"/>
                        </a:gs>
                        <a:gs pos="99000">
                          <a:schemeClr val="bg1"/>
                        </a:gs>
                      </a:gsLst>
                      <a:lin ang="5400000" scaled="0"/>
                    </a:gradFill>
                  </a:rPr>
                  <a:t>IT</a:t>
                </a:r>
              </a:p>
            </p:txBody>
          </p:sp>
          <p:cxnSp>
            <p:nvCxnSpPr>
              <p:cNvPr id="36" name="Straight Connector 35">
                <a:extLst>
                  <a:ext uri="{FF2B5EF4-FFF2-40B4-BE49-F238E27FC236}">
                    <a16:creationId xmlns:a16="http://schemas.microsoft.com/office/drawing/2014/main" id="{77FB9249-DB7A-3F4F-8141-5C77DC86172A}"/>
                  </a:ext>
                </a:extLst>
              </p:cNvPr>
              <p:cNvCxnSpPr>
                <a:cxnSpLocks/>
              </p:cNvCxnSpPr>
              <p:nvPr/>
            </p:nvCxnSpPr>
            <p:spPr>
              <a:xfrm flipH="1">
                <a:off x="432414" y="5640351"/>
                <a:ext cx="776746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578DFA-668E-7249-828B-EB410F5F9A88}"/>
                  </a:ext>
                </a:extLst>
              </p:cNvPr>
              <p:cNvCxnSpPr>
                <a:cxnSpLocks/>
              </p:cNvCxnSpPr>
              <p:nvPr/>
            </p:nvCxnSpPr>
            <p:spPr>
              <a:xfrm flipH="1">
                <a:off x="10160998" y="5640351"/>
                <a:ext cx="157657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BB9C4E-EA9B-5B4C-B4D0-AF9E531D3E17}"/>
                  </a:ext>
                </a:extLst>
              </p:cNvPr>
              <p:cNvCxnSpPr/>
              <p:nvPr/>
            </p:nvCxnSpPr>
            <p:spPr>
              <a:xfrm>
                <a:off x="819988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22427A-EF33-B045-8DCA-85C6CB243FDF}"/>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A47DE3E1-DD30-4141-BF81-D0865324CB3C}"/>
                </a:ext>
              </a:extLst>
            </p:cNvPr>
            <p:cNvPicPr>
              <a:picLocks noChangeAspect="1"/>
            </p:cNvPicPr>
            <p:nvPr/>
          </p:nvPicPr>
          <p:blipFill>
            <a:blip r:embed="rId3"/>
            <a:stretch>
              <a:fillRect/>
            </a:stretch>
          </p:blipFill>
          <p:spPr>
            <a:xfrm>
              <a:off x="8520022" y="5373651"/>
              <a:ext cx="800100" cy="533400"/>
            </a:xfrm>
            <a:prstGeom prst="rect">
              <a:avLst/>
            </a:prstGeom>
          </p:spPr>
        </p:pic>
      </p:grpSp>
      <p:grpSp>
        <p:nvGrpSpPr>
          <p:cNvPr id="6" name="Group 5">
            <a:extLst>
              <a:ext uri="{FF2B5EF4-FFF2-40B4-BE49-F238E27FC236}">
                <a16:creationId xmlns:a16="http://schemas.microsoft.com/office/drawing/2014/main" id="{99B79AE2-F350-EB46-8D4C-080EA1819CEC}"/>
              </a:ext>
            </a:extLst>
          </p:cNvPr>
          <p:cNvGrpSpPr/>
          <p:nvPr/>
        </p:nvGrpSpPr>
        <p:grpSpPr>
          <a:xfrm>
            <a:off x="6589423" y="4338252"/>
            <a:ext cx="4916777" cy="1641967"/>
            <a:chOff x="6589423" y="4338252"/>
            <a:chExt cx="4916777" cy="1641967"/>
          </a:xfrm>
        </p:grpSpPr>
        <p:sp>
          <p:nvSpPr>
            <p:cNvPr id="70" name="TextBox 69">
              <a:extLst>
                <a:ext uri="{FF2B5EF4-FFF2-40B4-BE49-F238E27FC236}">
                  <a16:creationId xmlns:a16="http://schemas.microsoft.com/office/drawing/2014/main" id="{59044301-8AFD-48CE-B435-3D74DDABDFB8}"/>
                </a:ext>
              </a:extLst>
            </p:cNvPr>
            <p:cNvSpPr txBox="1"/>
            <p:nvPr/>
          </p:nvSpPr>
          <p:spPr>
            <a:xfrm>
              <a:off x="8417133" y="4400058"/>
              <a:ext cx="3089067" cy="904780"/>
            </a:xfrm>
            <a:prstGeom prst="rect">
              <a:avLst/>
            </a:prstGeom>
            <a:noFill/>
          </p:spPr>
          <p:txBody>
            <a:bodyPr wrap="square" lIns="182828" tIns="146263" rIns="182828" bIns="146263" rtlCol="0">
              <a:spAutoFit/>
            </a:bodyPr>
            <a:lstStyle/>
            <a:p>
              <a:pPr defTabSz="914049">
                <a:lnSpc>
                  <a:spcPct val="90000"/>
                </a:lnSpc>
                <a:spcAft>
                  <a:spcPts val="600"/>
                </a:spcAft>
              </a:pPr>
              <a:r>
                <a:rPr lang="en-US" sz="2200" dirty="0">
                  <a:gradFill>
                    <a:gsLst>
                      <a:gs pos="1250">
                        <a:schemeClr val="bg1"/>
                      </a:gs>
                      <a:gs pos="99000">
                        <a:schemeClr val="bg1"/>
                      </a:gs>
                    </a:gsLst>
                    <a:lin ang="5400000" scaled="0"/>
                  </a:gradFill>
                </a:rPr>
                <a:t>Average total cost</a:t>
              </a:r>
              <a:br>
                <a:rPr lang="en-US" sz="2200" dirty="0">
                  <a:gradFill>
                    <a:gsLst>
                      <a:gs pos="1250">
                        <a:schemeClr val="bg1"/>
                      </a:gs>
                      <a:gs pos="99000">
                        <a:schemeClr val="bg1"/>
                      </a:gs>
                    </a:gsLst>
                    <a:lin ang="5400000" scaled="0"/>
                  </a:gradFill>
                </a:rPr>
              </a:br>
              <a:r>
                <a:rPr lang="en-US" sz="2200" dirty="0">
                  <a:gradFill>
                    <a:gsLst>
                      <a:gs pos="1250">
                        <a:schemeClr val="bg1"/>
                      </a:gs>
                      <a:gs pos="99000">
                        <a:schemeClr val="bg1"/>
                      </a:gs>
                    </a:gsLst>
                    <a:lin ang="5400000" scaled="0"/>
                  </a:gradFill>
                </a:rPr>
                <a:t>of a data breach</a:t>
              </a:r>
            </a:p>
          </p:txBody>
        </p:sp>
        <p:sp>
          <p:nvSpPr>
            <p:cNvPr id="21" name="Oval 20">
              <a:extLst>
                <a:ext uri="{FF2B5EF4-FFF2-40B4-BE49-F238E27FC236}">
                  <a16:creationId xmlns:a16="http://schemas.microsoft.com/office/drawing/2014/main" id="{6B1F579F-E1FD-49CB-945A-C7FDE0B62829}"/>
                </a:ext>
              </a:extLst>
            </p:cNvPr>
            <p:cNvSpPr/>
            <p:nvPr/>
          </p:nvSpPr>
          <p:spPr bwMode="auto">
            <a:xfrm>
              <a:off x="6589423" y="4338252"/>
              <a:ext cx="1641967" cy="1641967"/>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800" dirty="0">
                  <a:gradFill>
                    <a:gsLst>
                      <a:gs pos="1250">
                        <a:schemeClr val="bg1"/>
                      </a:gs>
                      <a:gs pos="99000">
                        <a:schemeClr val="bg1"/>
                      </a:gs>
                    </a:gsLst>
                    <a:lin ang="5400000" scaled="0"/>
                  </a:gradFill>
                  <a:latin typeface="Segoe UI Light" panose="020B0502040204020203" pitchFamily="34" charset="0"/>
                  <a:cs typeface="Segoe UI Light" panose="020B0502040204020203" pitchFamily="34" charset="0"/>
                </a:rPr>
                <a:t>$3.62</a:t>
              </a:r>
              <a:r>
                <a:rPr lang="en-US" sz="2200" dirty="0">
                  <a:gradFill>
                    <a:gsLst>
                      <a:gs pos="1250">
                        <a:schemeClr val="bg1"/>
                      </a:gs>
                      <a:gs pos="99000">
                        <a:schemeClr val="bg1"/>
                      </a:gs>
                    </a:gsLst>
                    <a:lin ang="5400000" scaled="0"/>
                  </a:gradFill>
                  <a:latin typeface="Segoe UI Light" panose="020B0502040204020203" pitchFamily="34" charset="0"/>
                  <a:cs typeface="Segoe UI Light" panose="020B0502040204020203" pitchFamily="34" charset="0"/>
                </a:rPr>
                <a:t>million*</a:t>
              </a:r>
            </a:p>
          </p:txBody>
        </p:sp>
      </p:grpSp>
      <p:sp>
        <p:nvSpPr>
          <p:cNvPr id="2" name="TextBox 1">
            <a:hlinkClick r:id="rId4"/>
            <a:extLst>
              <a:ext uri="{FF2B5EF4-FFF2-40B4-BE49-F238E27FC236}">
                <a16:creationId xmlns:a16="http://schemas.microsoft.com/office/drawing/2014/main" id="{BBC7AE79-F961-EF47-8C85-AF70438A5418}"/>
              </a:ext>
            </a:extLst>
          </p:cNvPr>
          <p:cNvSpPr txBox="1"/>
          <p:nvPr/>
        </p:nvSpPr>
        <p:spPr>
          <a:xfrm>
            <a:off x="7560380" y="6050482"/>
            <a:ext cx="4242187" cy="433965"/>
          </a:xfrm>
          <a:prstGeom prst="rect">
            <a:avLst/>
          </a:prstGeom>
          <a:noFill/>
        </p:spPr>
        <p:txBody>
          <a:bodyPr wrap="none" lIns="182880" tIns="146304" rIns="182880" bIns="146304" rtlCol="0">
            <a:spAutoFit/>
          </a:bodyPr>
          <a:lstStyle/>
          <a:p>
            <a:pPr>
              <a:lnSpc>
                <a:spcPct val="90000"/>
              </a:lnSpc>
              <a:spcAft>
                <a:spcPts val="600"/>
              </a:spcAft>
            </a:pPr>
            <a:r>
              <a:rPr lang="en-US" sz="1000" dirty="0">
                <a:gradFill>
                  <a:gsLst>
                    <a:gs pos="0">
                      <a:srgbClr val="FFFFFF"/>
                    </a:gs>
                    <a:gs pos="100000">
                      <a:srgbClr val="FFFFFF"/>
                    </a:gs>
                  </a:gsLst>
                  <a:lin ang="5400000" scaled="0"/>
                </a:gradFill>
              </a:rPr>
              <a:t>*Cost of data breach study: Global analysis, 2017, Ponemon Institute</a:t>
            </a:r>
          </a:p>
        </p:txBody>
      </p:sp>
    </p:spTree>
    <p:extLst>
      <p:ext uri="{BB962C8B-B14F-4D97-AF65-F5344CB8AC3E}">
        <p14:creationId xmlns:p14="http://schemas.microsoft.com/office/powerpoint/2010/main" val="425149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1.04167E-6 -4.07407E-6 L -1.04167E-6 0.05903 " pathEditMode="relative" rAng="0" ptsTypes="AA">
                                      <p:cBhvr>
                                        <p:cTn id="9" dur="500" spd="-100000" fill="hold"/>
                                        <p:tgtEl>
                                          <p:spTgt spid="7"/>
                                        </p:tgtEl>
                                        <p:attrNameLst>
                                          <p:attrName>ppt_x</p:attrName>
                                          <p:attrName>ppt_y</p:attrName>
                                        </p:attrNameLst>
                                      </p:cBhvr>
                                      <p:rCtr x="0" y="2940"/>
                                    </p:animMotion>
                                  </p:childTnLst>
                                </p:cTn>
                              </p:par>
                              <p:par>
                                <p:cTn id="10" presetID="10" presetClass="entr" presetSubtype="0" fill="hold" nodeType="withEffect">
                                  <p:stCondLst>
                                    <p:cond delay="25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nodeType="withEffect">
                                  <p:stCondLst>
                                    <p:cond delay="250"/>
                                  </p:stCondLst>
                                  <p:childTnLst>
                                    <p:animMotion origin="layout" path="M -2.29167E-6 -3.7037E-6 L -2.29167E-6 -0.03009 " pathEditMode="relative" rAng="0" ptsTypes="AA">
                                      <p:cBhvr>
                                        <p:cTn id="14" dur="500" spd="-100000" fill="hold"/>
                                        <p:tgtEl>
                                          <p:spTgt spid="32"/>
                                        </p:tgtEl>
                                        <p:attrNameLst>
                                          <p:attrName>ppt_x</p:attrName>
                                          <p:attrName>ppt_y</p:attrName>
                                        </p:attrNameLst>
                                      </p:cBhvr>
                                      <p:rCtr x="0" y="-1505"/>
                                    </p:animMotion>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500"/>
                                  </p:stCondLst>
                                  <p:childTnLst>
                                    <p:animMotion origin="layout" path="M -2.29167E-6 -3.7037E-6 L -2.29167E-6 -0.03009 " pathEditMode="relative" rAng="0" ptsTypes="AA">
                                      <p:cBhvr>
                                        <p:cTn id="19" dur="500" spd="-100000" fill="hold"/>
                                        <p:tgtEl>
                                          <p:spTgt spid="5"/>
                                        </p:tgtEl>
                                        <p:attrNameLst>
                                          <p:attrName>ppt_x</p:attrName>
                                          <p:attrName>ppt_y</p:attrName>
                                        </p:attrNameLst>
                                      </p:cBhvr>
                                      <p:rCtr x="0" y="-1505"/>
                                    </p:animMotion>
                                  </p:childTnLst>
                                </p:cTn>
                              </p:par>
                              <p:par>
                                <p:cTn id="20" presetID="10" presetClass="entr" presetSubtype="0"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500"/>
                                  </p:stCondLst>
                                  <p:childTnLst>
                                    <p:animMotion origin="layout" path="M -2.29167E-6 -3.7037E-6 L -2.29167E-6 -0.03009 " pathEditMode="relative" rAng="0" ptsTypes="AA">
                                      <p:cBhvr>
                                        <p:cTn id="24" dur="500" spd="-100000" fill="hold"/>
                                        <p:tgtEl>
                                          <p:spTgt spid="6"/>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p:txBody>
          <a:bodyPr/>
          <a:lstStyle/>
          <a:p>
            <a:r>
              <a:rPr lang="en-US" dirty="0"/>
              <a:t>Enhanced security capabilities</a:t>
            </a:r>
          </a:p>
        </p:txBody>
      </p:sp>
      <p:sp>
        <p:nvSpPr>
          <p:cNvPr id="3" name="Text Placeholder 2">
            <a:extLst>
              <a:ext uri="{FF2B5EF4-FFF2-40B4-BE49-F238E27FC236}">
                <a16:creationId xmlns:a16="http://schemas.microsoft.com/office/drawing/2014/main" id="{95AE318A-3168-439D-BF40-74B76C686F42}"/>
              </a:ext>
            </a:extLst>
          </p:cNvPr>
          <p:cNvSpPr>
            <a:spLocks noGrp="1"/>
          </p:cNvSpPr>
          <p:nvPr>
            <p:ph type="body" sz="quarter" idx="10"/>
          </p:nvPr>
        </p:nvSpPr>
        <p:spPr>
          <a:xfrm>
            <a:off x="269242" y="1133377"/>
            <a:ext cx="11653523" cy="480131"/>
          </a:xfrm>
        </p:spPr>
        <p:txBody>
          <a:bodyPr/>
          <a:lstStyle/>
          <a:p>
            <a:r>
              <a:rPr lang="en-US" dirty="0"/>
              <a:t>Protect your datacenter with Windows Server 2019</a:t>
            </a:r>
          </a:p>
        </p:txBody>
      </p:sp>
      <p:sp>
        <p:nvSpPr>
          <p:cNvPr id="4" name="TextBox 3">
            <a:extLst>
              <a:ext uri="{FF2B5EF4-FFF2-40B4-BE49-F238E27FC236}">
                <a16:creationId xmlns:a16="http://schemas.microsoft.com/office/drawing/2014/main" id="{B60DECE9-5A2A-475C-A772-E616E64A1B6C}"/>
              </a:ext>
            </a:extLst>
          </p:cNvPr>
          <p:cNvSpPr txBox="1"/>
          <p:nvPr/>
        </p:nvSpPr>
        <p:spPr>
          <a:xfrm flipH="1">
            <a:off x="2114552" y="1803362"/>
            <a:ext cx="7962896" cy="1258806"/>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1250">
                      <a:schemeClr val="tx1"/>
                    </a:gs>
                    <a:gs pos="99000">
                      <a:schemeClr val="tx1"/>
                    </a:gs>
                  </a:gsLst>
                  <a:lin ang="5400000" scaled="0"/>
                </a:gradFill>
                <a:latin typeface="+mj-lt"/>
              </a:rPr>
              <a:t>Manage</a:t>
            </a:r>
            <a:r>
              <a:rPr lang="en-US" sz="2800" b="1" dirty="0">
                <a:gradFill>
                  <a:gsLst>
                    <a:gs pos="1250">
                      <a:schemeClr val="tx1"/>
                    </a:gs>
                    <a:gs pos="99000">
                      <a:schemeClr val="tx1"/>
                    </a:gs>
                  </a:gsLst>
                  <a:lin ang="5400000" scaled="0"/>
                </a:gradFill>
                <a:latin typeface="+mj-lt"/>
              </a:rPr>
              <a:t> </a:t>
            </a:r>
            <a:r>
              <a:rPr lang="en-US" sz="2800" dirty="0">
                <a:gradFill>
                  <a:gsLst>
                    <a:gs pos="1250">
                      <a:schemeClr val="tx1"/>
                    </a:gs>
                    <a:gs pos="99000">
                      <a:schemeClr val="tx1"/>
                    </a:gs>
                  </a:gsLst>
                  <a:lin ang="5400000" scaled="0"/>
                </a:gradFill>
                <a:latin typeface="+mj-lt"/>
                <a:ea typeface="MS PGothic" panose="020B0600070205080204" pitchFamily="34" charset="-128"/>
                <a:cs typeface="MS PGothic" charset="0"/>
              </a:rPr>
              <a:t>privileged identities</a:t>
            </a:r>
          </a:p>
          <a:p>
            <a:pPr marL="0" lvl="1">
              <a:lnSpc>
                <a:spcPct val="90000"/>
              </a:lnSpc>
              <a:spcAft>
                <a:spcPts val="600"/>
              </a:spcAft>
            </a:pPr>
            <a:r>
              <a:rPr lang="en-US" sz="1800" dirty="0">
                <a:gradFill>
                  <a:gsLst>
                    <a:gs pos="1250">
                      <a:schemeClr val="tx2"/>
                    </a:gs>
                    <a:gs pos="99000">
                      <a:schemeClr val="tx2"/>
                    </a:gs>
                  </a:gsLst>
                  <a:lin ang="5400000" scaled="0"/>
                </a:gradFill>
              </a:rPr>
              <a:t>Give administrators and system components just enough access privilege with Just Enough Administration</a:t>
            </a:r>
          </a:p>
        </p:txBody>
      </p:sp>
      <p:sp>
        <p:nvSpPr>
          <p:cNvPr id="6" name="TextBox 5">
            <a:extLst>
              <a:ext uri="{FF2B5EF4-FFF2-40B4-BE49-F238E27FC236}">
                <a16:creationId xmlns:a16="http://schemas.microsoft.com/office/drawing/2014/main" id="{27AD1B5D-61DC-8A4E-9FE1-13C941DCF161}"/>
              </a:ext>
            </a:extLst>
          </p:cNvPr>
          <p:cNvSpPr txBox="1"/>
          <p:nvPr/>
        </p:nvSpPr>
        <p:spPr>
          <a:xfrm flipH="1">
            <a:off x="2114552" y="4839021"/>
            <a:ext cx="9342342" cy="1335750"/>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1250">
                      <a:schemeClr val="tx1"/>
                    </a:gs>
                    <a:gs pos="99000">
                      <a:schemeClr val="tx1"/>
                    </a:gs>
                  </a:gsLst>
                  <a:lin ang="5400000" scaled="0"/>
                </a:gradFill>
                <a:latin typeface="+mj-lt"/>
              </a:rPr>
              <a:t>Secure virtualization fabric</a:t>
            </a:r>
          </a:p>
          <a:p>
            <a:pPr marL="0" lvl="1" fontAlgn="base">
              <a:lnSpc>
                <a:spcPct val="90000"/>
              </a:lnSpc>
              <a:spcAft>
                <a:spcPts val="600"/>
              </a:spcAft>
            </a:pPr>
            <a:r>
              <a:rPr lang="en-US" sz="1800" dirty="0">
                <a:gradFill>
                  <a:gsLst>
                    <a:gs pos="1250">
                      <a:schemeClr val="tx2"/>
                    </a:gs>
                    <a:gs pos="99000">
                      <a:schemeClr val="tx2"/>
                    </a:gs>
                  </a:gsLst>
                  <a:lin ang="5400000" scaled="0"/>
                </a:gradFill>
              </a:rPr>
              <a:t>Run Linux inside a protected virtual machine with Shielded VMs for Linux</a:t>
            </a:r>
          </a:p>
          <a:p>
            <a:pPr marL="0" lvl="1" fontAlgn="base">
              <a:lnSpc>
                <a:spcPct val="90000"/>
              </a:lnSpc>
              <a:spcAft>
                <a:spcPts val="600"/>
              </a:spcAft>
            </a:pPr>
            <a:r>
              <a:rPr lang="en-US" sz="1800" dirty="0">
                <a:gradFill>
                  <a:gsLst>
                    <a:gs pos="1250">
                      <a:schemeClr val="tx2"/>
                    </a:gs>
                    <a:gs pos="99000">
                      <a:schemeClr val="tx2"/>
                    </a:gs>
                  </a:gsLst>
                  <a:lin ang="5400000" scaled="0"/>
                </a:gradFill>
              </a:rPr>
              <a:t>Protect network traffic with the flip of a switch with Encrypted Subnets</a:t>
            </a:r>
          </a:p>
        </p:txBody>
      </p:sp>
      <p:sp>
        <p:nvSpPr>
          <p:cNvPr id="8" name="TextBox 7">
            <a:extLst>
              <a:ext uri="{FF2B5EF4-FFF2-40B4-BE49-F238E27FC236}">
                <a16:creationId xmlns:a16="http://schemas.microsoft.com/office/drawing/2014/main" id="{85FBD08E-AB3C-45E0-9AFD-E45311E90542}"/>
              </a:ext>
            </a:extLst>
          </p:cNvPr>
          <p:cNvSpPr txBox="1"/>
          <p:nvPr/>
        </p:nvSpPr>
        <p:spPr>
          <a:xfrm flipH="1">
            <a:off x="2114551" y="3147520"/>
            <a:ext cx="8779871" cy="1585049"/>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1250">
                      <a:schemeClr val="tx1"/>
                    </a:gs>
                    <a:gs pos="99000">
                      <a:schemeClr val="tx1"/>
                    </a:gs>
                  </a:gsLst>
                  <a:lin ang="5400000" scaled="0"/>
                </a:gradFill>
                <a:latin typeface="+mj-lt"/>
              </a:rPr>
              <a:t>Secure the operating system</a:t>
            </a:r>
          </a:p>
          <a:p>
            <a:pPr marL="0" lvl="1" fontAlgn="base">
              <a:lnSpc>
                <a:spcPct val="90000"/>
              </a:lnSpc>
              <a:spcAft>
                <a:spcPts val="600"/>
              </a:spcAft>
            </a:pPr>
            <a:r>
              <a:rPr lang="en-US" sz="1800" dirty="0">
                <a:gradFill>
                  <a:gsLst>
                    <a:gs pos="1250">
                      <a:schemeClr val="tx2"/>
                    </a:gs>
                    <a:gs pos="99000">
                      <a:schemeClr val="tx2"/>
                    </a:gs>
                  </a:gsLst>
                  <a:lin ang="5400000" scaled="0"/>
                </a:gradFill>
              </a:rPr>
              <a:t>Discover and address security breaches with Windows Defender Advanced </a:t>
            </a:r>
            <a:br>
              <a:rPr lang="en-US" sz="1800" dirty="0">
                <a:gradFill>
                  <a:gsLst>
                    <a:gs pos="1250">
                      <a:schemeClr val="tx2"/>
                    </a:gs>
                    <a:gs pos="99000">
                      <a:schemeClr val="tx2"/>
                    </a:gs>
                  </a:gsLst>
                  <a:lin ang="5400000" scaled="0"/>
                </a:gradFill>
              </a:rPr>
            </a:br>
            <a:r>
              <a:rPr lang="en-US" sz="1800" dirty="0">
                <a:gradFill>
                  <a:gsLst>
                    <a:gs pos="1250">
                      <a:schemeClr val="tx2"/>
                    </a:gs>
                    <a:gs pos="99000">
                      <a:schemeClr val="tx2"/>
                    </a:gs>
                  </a:gsLst>
                  <a:lin ang="5400000" scaled="0"/>
                </a:gradFill>
              </a:rPr>
              <a:t>Threat Protection</a:t>
            </a:r>
          </a:p>
          <a:p>
            <a:pPr marL="0" lvl="1" fontAlgn="base">
              <a:lnSpc>
                <a:spcPct val="90000"/>
              </a:lnSpc>
              <a:spcAft>
                <a:spcPts val="600"/>
              </a:spcAft>
            </a:pPr>
            <a:r>
              <a:rPr lang="en-US" sz="1800" dirty="0">
                <a:gradFill>
                  <a:gsLst>
                    <a:gs pos="1250">
                      <a:schemeClr val="tx2"/>
                    </a:gs>
                    <a:gs pos="99000">
                      <a:schemeClr val="tx2"/>
                    </a:gs>
                  </a:gsLst>
                  <a:lin ang="5400000" scaled="0"/>
                </a:gradFill>
              </a:rPr>
              <a:t>Help prevent host intrusion with Windows Defender Exploit Guard</a:t>
            </a:r>
          </a:p>
        </p:txBody>
      </p:sp>
      <p:grpSp>
        <p:nvGrpSpPr>
          <p:cNvPr id="15" name="Group 14">
            <a:extLst>
              <a:ext uri="{FF2B5EF4-FFF2-40B4-BE49-F238E27FC236}">
                <a16:creationId xmlns:a16="http://schemas.microsoft.com/office/drawing/2014/main" id="{1A2275C1-CF5F-4D94-81D7-74B2265BC35C}"/>
              </a:ext>
            </a:extLst>
          </p:cNvPr>
          <p:cNvGrpSpPr/>
          <p:nvPr/>
        </p:nvGrpSpPr>
        <p:grpSpPr>
          <a:xfrm>
            <a:off x="876275" y="1917158"/>
            <a:ext cx="1031215" cy="1031215"/>
            <a:chOff x="376952" y="1765738"/>
            <a:chExt cx="1031215" cy="1031215"/>
          </a:xfrm>
        </p:grpSpPr>
        <p:pic>
          <p:nvPicPr>
            <p:cNvPr id="5" name="Picture 4">
              <a:extLst>
                <a:ext uri="{FF2B5EF4-FFF2-40B4-BE49-F238E27FC236}">
                  <a16:creationId xmlns:a16="http://schemas.microsoft.com/office/drawing/2014/main" id="{4850BE2F-C1B6-C140-B99B-9A60F12D407C}"/>
                </a:ext>
              </a:extLst>
            </p:cNvPr>
            <p:cNvPicPr>
              <a:picLocks noChangeAspect="1"/>
            </p:cNvPicPr>
            <p:nvPr/>
          </p:nvPicPr>
          <p:blipFill>
            <a:blip r:embed="rId3"/>
            <a:stretch>
              <a:fillRect/>
            </a:stretch>
          </p:blipFill>
          <p:spPr>
            <a:xfrm>
              <a:off x="622697" y="2084303"/>
              <a:ext cx="539724" cy="394084"/>
            </a:xfrm>
            <a:prstGeom prst="rect">
              <a:avLst/>
            </a:prstGeom>
          </p:spPr>
        </p:pic>
        <p:sp>
          <p:nvSpPr>
            <p:cNvPr id="10" name="Oval 9">
              <a:extLst>
                <a:ext uri="{FF2B5EF4-FFF2-40B4-BE49-F238E27FC236}">
                  <a16:creationId xmlns:a16="http://schemas.microsoft.com/office/drawing/2014/main" id="{33CCD5C4-9CF2-4009-BDC5-734C88E22F1D}"/>
                </a:ext>
              </a:extLst>
            </p:cNvPr>
            <p:cNvSpPr/>
            <p:nvPr/>
          </p:nvSpPr>
          <p:spPr bwMode="auto">
            <a:xfrm>
              <a:off x="376952" y="1765738"/>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AC549428-081B-46C2-A783-D18C1BD9CB25}"/>
              </a:ext>
            </a:extLst>
          </p:cNvPr>
          <p:cNvGrpSpPr/>
          <p:nvPr/>
        </p:nvGrpSpPr>
        <p:grpSpPr>
          <a:xfrm>
            <a:off x="876275" y="3424437"/>
            <a:ext cx="1031215" cy="1031215"/>
            <a:chOff x="529352" y="2385354"/>
            <a:chExt cx="1031215" cy="1031215"/>
          </a:xfrm>
        </p:grpSpPr>
        <p:pic>
          <p:nvPicPr>
            <p:cNvPr id="7" name="Picture 6">
              <a:extLst>
                <a:ext uri="{FF2B5EF4-FFF2-40B4-BE49-F238E27FC236}">
                  <a16:creationId xmlns:a16="http://schemas.microsoft.com/office/drawing/2014/main" id="{32E96CB9-6190-7448-973E-9854678F44B6}"/>
                </a:ext>
              </a:extLst>
            </p:cNvPr>
            <p:cNvPicPr>
              <a:picLocks noChangeAspect="1"/>
            </p:cNvPicPr>
            <p:nvPr/>
          </p:nvPicPr>
          <p:blipFill>
            <a:blip r:embed="rId4"/>
            <a:stretch>
              <a:fillRect/>
            </a:stretch>
          </p:blipFill>
          <p:spPr>
            <a:xfrm>
              <a:off x="788336" y="2727120"/>
              <a:ext cx="513246" cy="347682"/>
            </a:xfrm>
            <a:prstGeom prst="rect">
              <a:avLst/>
            </a:prstGeom>
          </p:spPr>
        </p:pic>
        <p:sp>
          <p:nvSpPr>
            <p:cNvPr id="11" name="Oval 10">
              <a:extLst>
                <a:ext uri="{FF2B5EF4-FFF2-40B4-BE49-F238E27FC236}">
                  <a16:creationId xmlns:a16="http://schemas.microsoft.com/office/drawing/2014/main" id="{4C6EB31A-3403-468E-B64E-56F28177C33C}"/>
                </a:ext>
              </a:extLst>
            </p:cNvPr>
            <p:cNvSpPr/>
            <p:nvPr/>
          </p:nvSpPr>
          <p:spPr bwMode="auto">
            <a:xfrm>
              <a:off x="529352" y="2385354"/>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6F57D9A3-958C-4E9A-8E37-A9010A0D426A}"/>
              </a:ext>
            </a:extLst>
          </p:cNvPr>
          <p:cNvGrpSpPr/>
          <p:nvPr/>
        </p:nvGrpSpPr>
        <p:grpSpPr>
          <a:xfrm>
            <a:off x="876275" y="4991289"/>
            <a:ext cx="1031215" cy="1031215"/>
            <a:chOff x="820735" y="4781968"/>
            <a:chExt cx="1031215" cy="1031215"/>
          </a:xfrm>
        </p:grpSpPr>
        <p:pic>
          <p:nvPicPr>
            <p:cNvPr id="12" name="Picture 11">
              <a:extLst>
                <a:ext uri="{FF2B5EF4-FFF2-40B4-BE49-F238E27FC236}">
                  <a16:creationId xmlns:a16="http://schemas.microsoft.com/office/drawing/2014/main" id="{9603413D-7E00-F241-B0AF-644D85020587}"/>
                </a:ext>
              </a:extLst>
            </p:cNvPr>
            <p:cNvPicPr>
              <a:picLocks noChangeAspect="1"/>
            </p:cNvPicPr>
            <p:nvPr/>
          </p:nvPicPr>
          <p:blipFill>
            <a:blip r:embed="rId5"/>
            <a:stretch>
              <a:fillRect/>
            </a:stretch>
          </p:blipFill>
          <p:spPr>
            <a:xfrm>
              <a:off x="1136538" y="5084963"/>
              <a:ext cx="399608" cy="425224"/>
            </a:xfrm>
            <a:prstGeom prst="rect">
              <a:avLst/>
            </a:prstGeom>
          </p:spPr>
        </p:pic>
        <p:sp>
          <p:nvSpPr>
            <p:cNvPr id="13" name="Oval 12">
              <a:extLst>
                <a:ext uri="{FF2B5EF4-FFF2-40B4-BE49-F238E27FC236}">
                  <a16:creationId xmlns:a16="http://schemas.microsoft.com/office/drawing/2014/main" id="{B9651A42-2C09-45A7-8916-1251048B40B5}"/>
                </a:ext>
              </a:extLst>
            </p:cNvPr>
            <p:cNvSpPr/>
            <p:nvPr/>
          </p:nvSpPr>
          <p:spPr bwMode="auto">
            <a:xfrm>
              <a:off x="820735" y="4781968"/>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95849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5"/>
                                        </p:tgtEl>
                                      </p:cBhvr>
                                      <p:by x="0" y="0"/>
                                    </p:animScale>
                                  </p:childTnLst>
                                </p:cTn>
                              </p:par>
                              <p:par>
                                <p:cTn id="9" presetID="10" presetClass="entr" presetSubtype="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42" presetClass="path" presetSubtype="0" decel="100000" fill="hold" grpId="1" nodeType="withEffect">
                                  <p:stCondLst>
                                    <p:cond delay="250"/>
                                  </p:stCondLst>
                                  <p:childTnLst>
                                    <p:animMotion origin="layout" path="M -2.08333E-7 -4.44444E-6 L -0.04792 -0.00069 " pathEditMode="relative" rAng="0" ptsTypes="AA">
                                      <p:cBhvr>
                                        <p:cTn id="13" dur="1000" spd="-100000" fill="hold"/>
                                        <p:tgtEl>
                                          <p:spTgt spid="4"/>
                                        </p:tgtEl>
                                        <p:attrNameLst>
                                          <p:attrName>ppt_x</p:attrName>
                                          <p:attrName>ppt_y</p:attrName>
                                        </p:attrNameLst>
                                      </p:cBhvr>
                                      <p:rCtr x="-2396" y="-46"/>
                                    </p:animMotion>
                                  </p:childTnLst>
                                </p:cTn>
                              </p:par>
                              <p:par>
                                <p:cTn id="14" presetID="1" presetClass="entr" presetSubtype="0" fill="hold" nodeType="with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par>
                                <p:cTn id="16" presetID="6" presetClass="emph" presetSubtype="0" accel="100000" autoRev="1" fill="hold" nodeType="withEffect">
                                  <p:stCondLst>
                                    <p:cond delay="0"/>
                                  </p:stCondLst>
                                  <p:childTnLst>
                                    <p:animScale>
                                      <p:cBhvr>
                                        <p:cTn id="17" dur="500" fill="hold"/>
                                        <p:tgtEl>
                                          <p:spTgt spid="9"/>
                                        </p:tgtEl>
                                      </p:cBhvr>
                                      <p:by x="0" y="0"/>
                                    </p:animScale>
                                  </p:childTnLst>
                                </p:cTn>
                              </p:par>
                              <p:par>
                                <p:cTn id="18" presetID="1" presetClass="entr" presetSubtype="0" fill="hold" nodeType="withEffect">
                                  <p:stCondLst>
                                    <p:cond delay="0"/>
                                  </p:stCondLst>
                                  <p:childTnLst>
                                    <p:set>
                                      <p:cBhvr>
                                        <p:cTn id="19" dur="1" fill="hold">
                                          <p:stCondLst>
                                            <p:cond delay="499"/>
                                          </p:stCondLst>
                                        </p:cTn>
                                        <p:tgtEl>
                                          <p:spTgt spid="14"/>
                                        </p:tgtEl>
                                        <p:attrNameLst>
                                          <p:attrName>style.visibility</p:attrName>
                                        </p:attrNameLst>
                                      </p:cBhvr>
                                      <p:to>
                                        <p:strVal val="visible"/>
                                      </p:to>
                                    </p:set>
                                  </p:childTnLst>
                                </p:cTn>
                              </p:par>
                              <p:par>
                                <p:cTn id="20" presetID="6" presetClass="emph" presetSubtype="0" accel="100000" autoRev="1" fill="hold" nodeType="withEffect">
                                  <p:stCondLst>
                                    <p:cond delay="0"/>
                                  </p:stCondLst>
                                  <p:childTnLst>
                                    <p:animScale>
                                      <p:cBhvr>
                                        <p:cTn id="21" dur="500" fill="hold"/>
                                        <p:tgtEl>
                                          <p:spTgt spid="14"/>
                                        </p:tgtEl>
                                      </p:cBhvr>
                                      <p:by x="0" y="0"/>
                                    </p:animScale>
                                  </p:childTnLst>
                                </p:cTn>
                              </p:par>
                              <p:par>
                                <p:cTn id="22" presetID="10" presetClass="entr" presetSubtype="0" fill="hold" grpId="0" nodeType="with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42" presetClass="path" presetSubtype="0" decel="100000" fill="hold" grpId="1" nodeType="withEffect">
                                  <p:stCondLst>
                                    <p:cond delay="250"/>
                                  </p:stCondLst>
                                  <p:childTnLst>
                                    <p:animMotion origin="layout" path="M -3.54167E-6 2.96296E-6 L -0.04791 -0.0007 " pathEditMode="relative" rAng="0" ptsTypes="AA">
                                      <p:cBhvr>
                                        <p:cTn id="26" dur="1000" spd="-100000" fill="hold"/>
                                        <p:tgtEl>
                                          <p:spTgt spid="8"/>
                                        </p:tgtEl>
                                        <p:attrNameLst>
                                          <p:attrName>ppt_x</p:attrName>
                                          <p:attrName>ppt_y</p:attrName>
                                        </p:attrNameLst>
                                      </p:cBhvr>
                                      <p:rCtr x="-2396" y="-46"/>
                                    </p:animMotion>
                                  </p:childTnLst>
                                </p:cTn>
                              </p:par>
                              <p:par>
                                <p:cTn id="27" presetID="10" presetClass="entr" presetSubtype="0" fill="hold" grpId="0" nodeType="withEffect">
                                  <p:stCondLst>
                                    <p:cond delay="25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42" presetClass="path" presetSubtype="0" decel="100000" fill="hold" grpId="1" nodeType="withEffect">
                                  <p:stCondLst>
                                    <p:cond delay="250"/>
                                  </p:stCondLst>
                                  <p:childTnLst>
                                    <p:animMotion origin="layout" path="M -2.08333E-7 -4.44444E-6 L -0.04792 -0.00069 " pathEditMode="relative" rAng="0" ptsTypes="AA">
                                      <p:cBhvr>
                                        <p:cTn id="31" dur="1000" spd="-100000" fill="hold"/>
                                        <p:tgtEl>
                                          <p:spTgt spid="6"/>
                                        </p:tgtEl>
                                        <p:attrNameLst>
                                          <p:attrName>ppt_x</p:attrName>
                                          <p:attrName>ppt_y</p:attrName>
                                        </p:attrNameLst>
                                      </p:cBhvr>
                                      <p:rCtr x="-239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3A4A9F-3351-4519-981C-3373286C2C56}"/>
              </a:ext>
            </a:extLst>
          </p:cNvPr>
          <p:cNvSpPr/>
          <p:nvPr/>
        </p:nvSpPr>
        <p:spPr bwMode="auto">
          <a:xfrm>
            <a:off x="0" y="-1"/>
            <a:ext cx="12192000" cy="646102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E0A2370-51AD-4990-B37E-AFB45B311FB9}"/>
              </a:ext>
            </a:extLst>
          </p:cNvPr>
          <p:cNvSpPr>
            <a:spLocks noGrp="1"/>
          </p:cNvSpPr>
          <p:nvPr>
            <p:ph type="title"/>
          </p:nvPr>
        </p:nvSpPr>
        <p:spPr/>
        <p:txBody>
          <a:bodyPr/>
          <a:lstStyle/>
          <a:p>
            <a:pPr lvl="0">
              <a:spcAft>
                <a:spcPct val="35000"/>
              </a:spcAft>
            </a:pPr>
            <a:r>
              <a:rPr lang="en-US" dirty="0">
                <a:solidFill>
                  <a:schemeClr val="bg1"/>
                </a:solidFill>
              </a:rPr>
              <a:t>We need better datacenter scale and speed</a:t>
            </a:r>
          </a:p>
        </p:txBody>
      </p:sp>
      <p:grpSp>
        <p:nvGrpSpPr>
          <p:cNvPr id="3" name="Group 2">
            <a:extLst>
              <a:ext uri="{FF2B5EF4-FFF2-40B4-BE49-F238E27FC236}">
                <a16:creationId xmlns:a16="http://schemas.microsoft.com/office/drawing/2014/main" id="{C78092B7-8452-4E94-A550-3F149D2279FB}"/>
              </a:ext>
            </a:extLst>
          </p:cNvPr>
          <p:cNvGrpSpPr/>
          <p:nvPr/>
        </p:nvGrpSpPr>
        <p:grpSpPr>
          <a:xfrm>
            <a:off x="5024736" y="2203529"/>
            <a:ext cx="6481465" cy="1635321"/>
            <a:chOff x="5024736" y="2203529"/>
            <a:chExt cx="6481465" cy="1635321"/>
          </a:xfrm>
        </p:grpSpPr>
        <p:sp>
          <p:nvSpPr>
            <p:cNvPr id="31" name="Rectangular Callout 2">
              <a:extLst>
                <a:ext uri="{FF2B5EF4-FFF2-40B4-BE49-F238E27FC236}">
                  <a16:creationId xmlns:a16="http://schemas.microsoft.com/office/drawing/2014/main" id="{3F945B74-432C-3149-94AD-EC02DC400D6C}"/>
                </a:ext>
              </a:extLst>
            </p:cNvPr>
            <p:cNvSpPr/>
            <p:nvPr/>
          </p:nvSpPr>
          <p:spPr bwMode="auto">
            <a:xfrm>
              <a:off x="5024736" y="2203529"/>
              <a:ext cx="2661093" cy="1635321"/>
            </a:xfrm>
            <a:prstGeom prst="wedgeRectCallout">
              <a:avLst>
                <a:gd name="adj1" fmla="val 33331"/>
                <a:gd name="adj2" fmla="val 65387"/>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do I simplify</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my ability to</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expand and scale operations?”</a:t>
              </a:r>
            </a:p>
          </p:txBody>
        </p:sp>
        <p:sp>
          <p:nvSpPr>
            <p:cNvPr id="33" name="Rectangular Callout 37">
              <a:extLst>
                <a:ext uri="{FF2B5EF4-FFF2-40B4-BE49-F238E27FC236}">
                  <a16:creationId xmlns:a16="http://schemas.microsoft.com/office/drawing/2014/main" id="{00929971-E9AD-3F49-AAF1-C8DCAAEDC2FE}"/>
                </a:ext>
              </a:extLst>
            </p:cNvPr>
            <p:cNvSpPr/>
            <p:nvPr/>
          </p:nvSpPr>
          <p:spPr bwMode="auto">
            <a:xfrm>
              <a:off x="8046721" y="2203529"/>
              <a:ext cx="3459480" cy="1635321"/>
            </a:xfrm>
            <a:prstGeom prst="wedgeRectCallout">
              <a:avLst>
                <a:gd name="adj1" fmla="val 7705"/>
                <a:gd name="adj2" fmla="val 67852"/>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do I get a</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single management</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view across compute,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storage and networking?”</a:t>
              </a:r>
            </a:p>
          </p:txBody>
        </p:sp>
      </p:grpSp>
      <p:grpSp>
        <p:nvGrpSpPr>
          <p:cNvPr id="42" name="Group 41">
            <a:extLst>
              <a:ext uri="{FF2B5EF4-FFF2-40B4-BE49-F238E27FC236}">
                <a16:creationId xmlns:a16="http://schemas.microsoft.com/office/drawing/2014/main" id="{D6A501B9-1F59-2E40-B3DF-D72D470B6ACE}"/>
              </a:ext>
            </a:extLst>
          </p:cNvPr>
          <p:cNvGrpSpPr/>
          <p:nvPr/>
        </p:nvGrpSpPr>
        <p:grpSpPr>
          <a:xfrm>
            <a:off x="432414" y="4331808"/>
            <a:ext cx="11305162" cy="627864"/>
            <a:chOff x="432414" y="5326419"/>
            <a:chExt cx="11305162" cy="627864"/>
          </a:xfrm>
        </p:grpSpPr>
        <p:grpSp>
          <p:nvGrpSpPr>
            <p:cNvPr id="43" name="Group 42">
              <a:extLst>
                <a:ext uri="{FF2B5EF4-FFF2-40B4-BE49-F238E27FC236}">
                  <a16:creationId xmlns:a16="http://schemas.microsoft.com/office/drawing/2014/main" id="{8F8AFFF9-2CFE-8448-96FB-789D5665243C}"/>
                </a:ext>
              </a:extLst>
            </p:cNvPr>
            <p:cNvGrpSpPr/>
            <p:nvPr/>
          </p:nvGrpSpPr>
          <p:grpSpPr>
            <a:xfrm>
              <a:off x="432414" y="5326419"/>
              <a:ext cx="11305162" cy="627864"/>
              <a:chOff x="432414" y="5326419"/>
              <a:chExt cx="11305162" cy="627864"/>
            </a:xfrm>
          </p:grpSpPr>
          <p:sp>
            <p:nvSpPr>
              <p:cNvPr id="45" name="TextBox 44">
                <a:extLst>
                  <a:ext uri="{FF2B5EF4-FFF2-40B4-BE49-F238E27FC236}">
                    <a16:creationId xmlns:a16="http://schemas.microsoft.com/office/drawing/2014/main" id="{69C94AA7-9F3C-E546-BD12-15F048050275}"/>
                  </a:ext>
                </a:extLst>
              </p:cNvPr>
              <p:cNvSpPr txBox="1"/>
              <p:nvPr/>
            </p:nvSpPr>
            <p:spPr>
              <a:xfrm>
                <a:off x="9422792" y="5326419"/>
                <a:ext cx="80842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0">
                          <a:schemeClr val="bg1"/>
                        </a:gs>
                        <a:gs pos="100000">
                          <a:schemeClr val="bg1"/>
                        </a:gs>
                      </a:gsLst>
                      <a:lin ang="5400000" scaled="0"/>
                    </a:gradFill>
                  </a:rPr>
                  <a:t>IT</a:t>
                </a:r>
              </a:p>
            </p:txBody>
          </p:sp>
          <p:cxnSp>
            <p:nvCxnSpPr>
              <p:cNvPr id="46" name="Straight Connector 45">
                <a:extLst>
                  <a:ext uri="{FF2B5EF4-FFF2-40B4-BE49-F238E27FC236}">
                    <a16:creationId xmlns:a16="http://schemas.microsoft.com/office/drawing/2014/main" id="{DB26A367-A52D-5243-B687-7AE004AC94F9}"/>
                  </a:ext>
                </a:extLst>
              </p:cNvPr>
              <p:cNvCxnSpPr>
                <a:cxnSpLocks/>
              </p:cNvCxnSpPr>
              <p:nvPr/>
            </p:nvCxnSpPr>
            <p:spPr>
              <a:xfrm flipH="1">
                <a:off x="432414" y="5640351"/>
                <a:ext cx="776746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EE085A-BBF2-6A46-BF04-5304F8F18F48}"/>
                  </a:ext>
                </a:extLst>
              </p:cNvPr>
              <p:cNvCxnSpPr>
                <a:cxnSpLocks/>
              </p:cNvCxnSpPr>
              <p:nvPr/>
            </p:nvCxnSpPr>
            <p:spPr>
              <a:xfrm flipH="1">
                <a:off x="10160998" y="5640351"/>
                <a:ext cx="157657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C988DED-D19C-1849-BBF5-26CA0F1AFFD7}"/>
                  </a:ext>
                </a:extLst>
              </p:cNvPr>
              <p:cNvCxnSpPr/>
              <p:nvPr/>
            </p:nvCxnSpPr>
            <p:spPr>
              <a:xfrm>
                <a:off x="819988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039514-35B9-0E45-8403-C8DB3B02D180}"/>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44" name="Picture 43">
              <a:extLst>
                <a:ext uri="{FF2B5EF4-FFF2-40B4-BE49-F238E27FC236}">
                  <a16:creationId xmlns:a16="http://schemas.microsoft.com/office/drawing/2014/main" id="{D829757A-1A2D-1044-BE65-ECFFBED08D87}"/>
                </a:ext>
              </a:extLst>
            </p:cNvPr>
            <p:cNvPicPr>
              <a:picLocks noChangeAspect="1"/>
            </p:cNvPicPr>
            <p:nvPr/>
          </p:nvPicPr>
          <p:blipFill>
            <a:blip r:embed="rId3"/>
            <a:stretch>
              <a:fillRect/>
            </a:stretch>
          </p:blipFill>
          <p:spPr>
            <a:xfrm>
              <a:off x="8520022" y="5373651"/>
              <a:ext cx="800100" cy="533400"/>
            </a:xfrm>
            <a:prstGeom prst="rect">
              <a:avLst/>
            </a:prstGeom>
          </p:spPr>
        </p:pic>
      </p:grpSp>
    </p:spTree>
    <p:extLst>
      <p:ext uri="{BB962C8B-B14F-4D97-AF65-F5344CB8AC3E}">
        <p14:creationId xmlns:p14="http://schemas.microsoft.com/office/powerpoint/2010/main" val="73158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1.04167E-6 -4.07407E-6 L -1.04167E-6 0.05903 " pathEditMode="relative" rAng="0" ptsTypes="AA">
                                      <p:cBhvr>
                                        <p:cTn id="9" dur="500" spd="-100000" fill="hold"/>
                                        <p:tgtEl>
                                          <p:spTgt spid="3"/>
                                        </p:tgtEl>
                                        <p:attrNameLst>
                                          <p:attrName>ppt_x</p:attrName>
                                          <p:attrName>ppt_y</p:attrName>
                                        </p:attrNameLst>
                                      </p:cBhvr>
                                      <p:rCtr x="0" y="2940"/>
                                    </p:animMotion>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2.29167E-6 -3.7037E-6 L -2.29167E-6 -0.03009 " pathEditMode="relative" rAng="0" ptsTypes="AA">
                                      <p:cBhvr>
                                        <p:cTn id="14" dur="500" spd="-100000" fill="hold"/>
                                        <p:tgtEl>
                                          <p:spTgt spid="42"/>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0D83785-7D43-472A-A912-77EE27601C1E}"/>
              </a:ext>
            </a:extLst>
          </p:cNvPr>
          <p:cNvSpPr txBox="1">
            <a:spLocks/>
          </p:cNvSpPr>
          <p:nvPr/>
        </p:nvSpPr>
        <p:spPr>
          <a:xfrm>
            <a:off x="755911" y="2218989"/>
            <a:ext cx="9645389" cy="1132618"/>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90000"/>
              </a:lnSpc>
              <a:spcBef>
                <a:spcPct val="20000"/>
              </a:spcBef>
              <a:spcAft>
                <a:spcPts val="0"/>
              </a:spcAft>
              <a:buClrTx/>
              <a:buSzPct val="90000"/>
              <a:buFontTx/>
              <a:buNone/>
              <a:tabLst/>
              <a:defRPr sz="360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2pPr>
            <a:lvl3pPr marL="9144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3pPr>
            <a:lvl4pPr marL="13716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4pPr>
            <a:lvl5pPr marL="18288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3600" i="0" u="none" strike="noStrike" kern="1200" cap="none" spc="0" normalizeH="0" baseline="0" noProof="0" dirty="0">
                <a:ln>
                  <a:noFill/>
                </a:ln>
                <a:gradFill>
                  <a:gsLst>
                    <a:gs pos="0">
                      <a:schemeClr val="tx1"/>
                    </a:gs>
                    <a:gs pos="100000">
                      <a:schemeClr val="tx1"/>
                    </a:gs>
                  </a:gsLst>
                  <a:lin ang="5400000" scaled="1"/>
                </a:gradFill>
                <a:effectLst/>
                <a:uLnTx/>
                <a:uFillTx/>
                <a:latin typeface="Segoe UI Light" panose="020B0502040204020203" pitchFamily="34" charset="0"/>
                <a:ea typeface="+mn-ea"/>
                <a:cs typeface="Segoe UI Light" panose="020B0502040204020203" pitchFamily="34" charset="0"/>
              </a:rPr>
              <a:t>Windows Server 2019</a:t>
            </a:r>
            <a:endParaRPr kumimoji="0" lang="en-US" sz="3600" b="0" i="0" u="none" strike="noStrike" kern="1200" cap="none" spc="0" normalizeH="0" baseline="0" noProof="0" dirty="0">
              <a:ln>
                <a:noFill/>
              </a:ln>
              <a:gradFill>
                <a:gsLst>
                  <a:gs pos="0">
                    <a:schemeClr val="tx1"/>
                  </a:gs>
                  <a:gs pos="100000">
                    <a:schemeClr val="tx1"/>
                  </a:gs>
                </a:gsLst>
                <a:lin ang="5400000" scaled="1"/>
              </a:gradFill>
              <a:effectLst/>
              <a:uLnTx/>
              <a:uFillTx/>
              <a:latin typeface="Segoe UI Light" panose="020B0502040204020203" pitchFamily="34" charset="0"/>
              <a:ea typeface="+mn-ea"/>
              <a:cs typeface="Segoe UI Light" panose="020B0502040204020203" pitchFamily="34" charset="0"/>
            </a:endParaRPr>
          </a:p>
          <a:p>
            <a:pPr lvl="0">
              <a:spcBef>
                <a:spcPts val="0"/>
              </a:spcBef>
              <a:spcAft>
                <a:spcPts val="1200"/>
              </a:spcAft>
            </a:pPr>
            <a:r>
              <a:rPr lang="en-US" sz="280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Unprecedented hyper-converged infrastructure</a:t>
            </a:r>
          </a:p>
        </p:txBody>
      </p:sp>
      <p:cxnSp>
        <p:nvCxnSpPr>
          <p:cNvPr id="16" name="Straight Connector 15">
            <a:extLst>
              <a:ext uri="{FF2B5EF4-FFF2-40B4-BE49-F238E27FC236}">
                <a16:creationId xmlns:a16="http://schemas.microsoft.com/office/drawing/2014/main" id="{35B2DA41-F53A-4722-B375-B8B36FE87B69}"/>
              </a:ext>
            </a:extLst>
          </p:cNvPr>
          <p:cNvCxnSpPr>
            <a:cxnSpLocks/>
          </p:cNvCxnSpPr>
          <p:nvPr/>
        </p:nvCxnSpPr>
        <p:spPr>
          <a:xfrm flipV="1">
            <a:off x="902445" y="3659556"/>
            <a:ext cx="6854714" cy="1"/>
          </a:xfrm>
          <a:prstGeom prst="line">
            <a:avLst/>
          </a:prstGeom>
          <a:noFill/>
          <a:ln w="9525" cap="rnd" cmpd="sng" algn="ctr">
            <a:solidFill>
              <a:srgbClr val="FFFFFF"/>
            </a:solidFill>
            <a:prstDash val="solid"/>
            <a:headEnd type="none"/>
            <a:tailEnd type="none"/>
          </a:ln>
          <a:effectLst/>
        </p:spPr>
      </p:cxnSp>
      <p:grpSp>
        <p:nvGrpSpPr>
          <p:cNvPr id="3" name="Group 2">
            <a:extLst>
              <a:ext uri="{FF2B5EF4-FFF2-40B4-BE49-F238E27FC236}">
                <a16:creationId xmlns:a16="http://schemas.microsoft.com/office/drawing/2014/main" id="{BB24981D-D8D8-4001-8F63-93D0E7F458B2}"/>
              </a:ext>
            </a:extLst>
          </p:cNvPr>
          <p:cNvGrpSpPr/>
          <p:nvPr/>
        </p:nvGrpSpPr>
        <p:grpSpPr>
          <a:xfrm>
            <a:off x="755910" y="3967506"/>
            <a:ext cx="5516877" cy="1300244"/>
            <a:chOff x="755910" y="3967506"/>
            <a:chExt cx="5516877" cy="1300244"/>
          </a:xfrm>
        </p:grpSpPr>
        <p:sp>
          <p:nvSpPr>
            <p:cNvPr id="8" name="Text Placeholder 3">
              <a:extLst>
                <a:ext uri="{FF2B5EF4-FFF2-40B4-BE49-F238E27FC236}">
                  <a16:creationId xmlns:a16="http://schemas.microsoft.com/office/drawing/2014/main" id="{8FC8BCB6-02A9-4E1C-BF0E-A4D521C9F083}"/>
                </a:ext>
              </a:extLst>
            </p:cNvPr>
            <p:cNvSpPr txBox="1">
              <a:spLocks/>
            </p:cNvSpPr>
            <p:nvPr/>
          </p:nvSpPr>
          <p:spPr>
            <a:xfrm>
              <a:off x="755911" y="3967506"/>
              <a:ext cx="5029200" cy="369332"/>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100000"/>
                </a:lnSpc>
                <a:spcBef>
                  <a:spcPct val="20000"/>
                </a:spcBef>
                <a:spcAft>
                  <a:spcPts val="0"/>
                </a:spcAft>
                <a:buClrTx/>
                <a:buSzPct val="90000"/>
                <a:buFontTx/>
                <a:buNone/>
                <a:tabLst/>
                <a:defRPr sz="1800" kern="1200" spc="0" baseline="0">
                  <a:solidFill>
                    <a:schemeClr val="bg1">
                      <a:lumMod val="85000"/>
                    </a:schemeClr>
                  </a:solidFill>
                  <a:latin typeface="Segoe UI" panose="020B0502040204020203" pitchFamily="34" charset="0"/>
                  <a:ea typeface="+mn-ea"/>
                  <a:cs typeface="Segoe UI" panose="020B0502040204020203" pitchFamily="34" charset="0"/>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defTabSz="914117">
                <a:lnSpc>
                  <a:spcPct val="90000"/>
                </a:lnSpc>
                <a:spcBef>
                  <a:spcPts val="1200"/>
                </a:spcBef>
                <a:buClr>
                  <a:srgbClr val="FFFFFF"/>
                </a:buClr>
                <a:defRPr/>
              </a:pPr>
              <a:r>
                <a:rPr lang="en-US" sz="2000" dirty="0">
                  <a:gradFill>
                    <a:gsLst>
                      <a:gs pos="0">
                        <a:schemeClr val="tx1"/>
                      </a:gs>
                      <a:gs pos="100000">
                        <a:schemeClr val="tx1"/>
                      </a:gs>
                    </a:gsLst>
                    <a:lin ang="5400000" scaled="1"/>
                  </a:gradFill>
                </a:rPr>
                <a:t>Industry leading performance</a:t>
              </a:r>
            </a:p>
          </p:txBody>
        </p:sp>
        <p:sp>
          <p:nvSpPr>
            <p:cNvPr id="10" name="Text Placeholder 3">
              <a:extLst>
                <a:ext uri="{FF2B5EF4-FFF2-40B4-BE49-F238E27FC236}">
                  <a16:creationId xmlns:a16="http://schemas.microsoft.com/office/drawing/2014/main" id="{285DF552-A585-4CEC-8CF1-414B6CB6D383}"/>
                </a:ext>
              </a:extLst>
            </p:cNvPr>
            <p:cNvSpPr txBox="1">
              <a:spLocks/>
            </p:cNvSpPr>
            <p:nvPr/>
          </p:nvSpPr>
          <p:spPr>
            <a:xfrm>
              <a:off x="755910" y="4432962"/>
              <a:ext cx="5516877" cy="369332"/>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100000"/>
                </a:lnSpc>
                <a:spcBef>
                  <a:spcPct val="20000"/>
                </a:spcBef>
                <a:spcAft>
                  <a:spcPts val="0"/>
                </a:spcAft>
                <a:buClrTx/>
                <a:buSzPct val="90000"/>
                <a:buFontTx/>
                <a:buNone/>
                <a:tabLst/>
                <a:defRPr sz="1800" kern="1200" spc="0" baseline="0">
                  <a:solidFill>
                    <a:schemeClr val="bg1">
                      <a:lumMod val="85000"/>
                    </a:schemeClr>
                  </a:solidFill>
                  <a:latin typeface="Segoe UI" panose="020B0502040204020203" pitchFamily="34" charset="0"/>
                  <a:ea typeface="+mn-ea"/>
                  <a:cs typeface="Segoe UI" panose="020B0502040204020203" pitchFamily="34" charset="0"/>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4117">
                <a:lnSpc>
                  <a:spcPct val="90000"/>
                </a:lnSpc>
                <a:spcBef>
                  <a:spcPts val="1200"/>
                </a:spcBef>
                <a:buClr>
                  <a:srgbClr val="FFFFFF"/>
                </a:buClr>
                <a:defRPr/>
              </a:pPr>
              <a:r>
                <a:rPr lang="en-US" sz="2000" dirty="0">
                  <a:gradFill>
                    <a:gsLst>
                      <a:gs pos="0">
                        <a:schemeClr val="tx1"/>
                      </a:gs>
                      <a:gs pos="100000">
                        <a:schemeClr val="tx1"/>
                      </a:gs>
                    </a:gsLst>
                    <a:lin ang="5400000" scaled="1"/>
                  </a:gradFill>
                </a:rPr>
                <a:t>Microsoft-validated solutions ready to go</a:t>
              </a:r>
            </a:p>
          </p:txBody>
        </p:sp>
        <p:sp>
          <p:nvSpPr>
            <p:cNvPr id="11" name="Text Placeholder 3">
              <a:extLst>
                <a:ext uri="{FF2B5EF4-FFF2-40B4-BE49-F238E27FC236}">
                  <a16:creationId xmlns:a16="http://schemas.microsoft.com/office/drawing/2014/main" id="{837F0950-1903-4397-8E9C-1D9FFF28EE7B}"/>
                </a:ext>
              </a:extLst>
            </p:cNvPr>
            <p:cNvSpPr txBox="1">
              <a:spLocks/>
            </p:cNvSpPr>
            <p:nvPr/>
          </p:nvSpPr>
          <p:spPr>
            <a:xfrm>
              <a:off x="755910" y="4898418"/>
              <a:ext cx="5516877" cy="369332"/>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100000"/>
                </a:lnSpc>
                <a:spcBef>
                  <a:spcPct val="20000"/>
                </a:spcBef>
                <a:spcAft>
                  <a:spcPts val="0"/>
                </a:spcAft>
                <a:buClrTx/>
                <a:buSzPct val="90000"/>
                <a:buFontTx/>
                <a:buNone/>
                <a:tabLst/>
                <a:defRPr sz="1800" kern="1200" spc="0" baseline="0">
                  <a:solidFill>
                    <a:schemeClr val="bg1">
                      <a:lumMod val="85000"/>
                    </a:schemeClr>
                  </a:solidFill>
                  <a:latin typeface="Segoe UI" panose="020B0502040204020203" pitchFamily="34" charset="0"/>
                  <a:ea typeface="+mn-ea"/>
                  <a:cs typeface="Segoe UI" panose="020B0502040204020203" pitchFamily="34" charset="0"/>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4117">
                <a:lnSpc>
                  <a:spcPct val="90000"/>
                </a:lnSpc>
                <a:spcBef>
                  <a:spcPts val="1200"/>
                </a:spcBef>
                <a:buClr>
                  <a:srgbClr val="FFFFFF"/>
                </a:buClr>
                <a:defRPr/>
              </a:pPr>
              <a:r>
                <a:rPr lang="en-US" sz="2000" dirty="0">
                  <a:gradFill>
                    <a:gsLst>
                      <a:gs pos="0">
                        <a:schemeClr val="tx1"/>
                      </a:gs>
                      <a:gs pos="100000">
                        <a:schemeClr val="tx1"/>
                      </a:gs>
                    </a:gsLst>
                    <a:lin ang="5400000" scaled="1"/>
                  </a:gradFill>
                </a:rPr>
                <a:t>Simplified management</a:t>
              </a:r>
            </a:p>
          </p:txBody>
        </p:sp>
      </p:grpSp>
      <p:grpSp>
        <p:nvGrpSpPr>
          <p:cNvPr id="2" name="Group 1">
            <a:extLst>
              <a:ext uri="{FF2B5EF4-FFF2-40B4-BE49-F238E27FC236}">
                <a16:creationId xmlns:a16="http://schemas.microsoft.com/office/drawing/2014/main" id="{FC09EAE5-06C2-4737-9743-110AAEC9E142}"/>
              </a:ext>
            </a:extLst>
          </p:cNvPr>
          <p:cNvGrpSpPr/>
          <p:nvPr/>
        </p:nvGrpSpPr>
        <p:grpSpPr>
          <a:xfrm>
            <a:off x="856550" y="908802"/>
            <a:ext cx="1067450" cy="1067450"/>
            <a:chOff x="856550" y="908802"/>
            <a:chExt cx="1067450" cy="1067450"/>
          </a:xfrm>
        </p:grpSpPr>
        <p:sp>
          <p:nvSpPr>
            <p:cNvPr id="19" name="Oval 18">
              <a:extLst>
                <a:ext uri="{FF2B5EF4-FFF2-40B4-BE49-F238E27FC236}">
                  <a16:creationId xmlns:a16="http://schemas.microsoft.com/office/drawing/2014/main" id="{75F1E76F-4A02-4356-B4BF-7DD467569C59}"/>
                </a:ext>
              </a:extLst>
            </p:cNvPr>
            <p:cNvSpPr/>
            <p:nvPr/>
          </p:nvSpPr>
          <p:spPr bwMode="auto">
            <a:xfrm>
              <a:off x="856550" y="908802"/>
              <a:ext cx="1067450" cy="1067450"/>
            </a:xfrm>
            <a:prstGeom prst="ellipse">
              <a:avLst/>
            </a:prstGeom>
            <a:no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C8CAF06F-22F2-4D98-8221-11AB11D6C716}"/>
                </a:ext>
              </a:extLst>
            </p:cNvPr>
            <p:cNvPicPr>
              <a:picLocks noChangeAspect="1"/>
            </p:cNvPicPr>
            <p:nvPr/>
          </p:nvPicPr>
          <p:blipFill>
            <a:blip r:embed="rId3"/>
            <a:stretch>
              <a:fillRect/>
            </a:stretch>
          </p:blipFill>
          <p:spPr>
            <a:xfrm>
              <a:off x="1072480" y="1239254"/>
              <a:ext cx="635592" cy="406548"/>
            </a:xfrm>
            <a:prstGeom prst="rect">
              <a:avLst/>
            </a:prstGeom>
          </p:spPr>
        </p:pic>
      </p:grpSp>
    </p:spTree>
    <p:extLst>
      <p:ext uri="{BB962C8B-B14F-4D97-AF65-F5344CB8AC3E}">
        <p14:creationId xmlns:p14="http://schemas.microsoft.com/office/powerpoint/2010/main" val="194009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
                                        </p:tgtEl>
                                      </p:cBhvr>
                                      <p:by x="0" y="0"/>
                                    </p:animScale>
                                  </p:childTnLst>
                                </p:cTn>
                              </p:par>
                              <p:par>
                                <p:cTn id="9" presetID="10" presetClass="entr" presetSubtype="0"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path" presetSubtype="0" decel="100000" fill="hold" grpId="1" nodeType="withEffect">
                                  <p:stCondLst>
                                    <p:cond delay="750"/>
                                  </p:stCondLst>
                                  <p:childTnLst>
                                    <p:animMotion origin="layout" path="M -1.04167E-6 -4.07407E-6 L -1.04167E-6 0.05903 " pathEditMode="relative" rAng="0" ptsTypes="AA">
                                      <p:cBhvr>
                                        <p:cTn id="13" dur="500" spd="-100000" fill="hold"/>
                                        <p:tgtEl>
                                          <p:spTgt spid="14"/>
                                        </p:tgtEl>
                                        <p:attrNameLst>
                                          <p:attrName>ppt_x</p:attrName>
                                          <p:attrName>ppt_y</p:attrName>
                                        </p:attrNameLst>
                                      </p:cBhvr>
                                      <p:rCtr x="0" y="2940"/>
                                    </p:animMotion>
                                  </p:childTnLst>
                                </p:cTn>
                              </p:par>
                              <p:par>
                                <p:cTn id="14" presetID="10" presetClass="entr" presetSubtype="0" fill="hold" nodeType="withEffect">
                                  <p:stCondLst>
                                    <p:cond delay="7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42" presetClass="path" presetSubtype="0" decel="100000" fill="hold" nodeType="withEffect">
                                  <p:stCondLst>
                                    <p:cond delay="750"/>
                                  </p:stCondLst>
                                  <p:childTnLst>
                                    <p:animMotion origin="layout" path="M -2.29167E-6 -3.7037E-6 L -2.29167E-6 -0.03009 " pathEditMode="relative" rAng="0" ptsTypes="AA">
                                      <p:cBhvr>
                                        <p:cTn id="18" dur="500" spd="-100000" fill="hold"/>
                                        <p:tgtEl>
                                          <p:spTgt spid="3"/>
                                        </p:tgtEl>
                                        <p:attrNameLst>
                                          <p:attrName>ppt_x</p:attrName>
                                          <p:attrName>ppt_y</p:attrName>
                                        </p:attrNameLst>
                                      </p:cBhvr>
                                      <p:rCtr x="0" y="-1505"/>
                                    </p:animMotion>
                                  </p:childTnLst>
                                </p:cTn>
                              </p:par>
                              <p:par>
                                <p:cTn id="19" presetID="22" presetClass="entr" presetSubtype="8" fill="hold" nodeType="withEffect">
                                  <p:stCondLst>
                                    <p:cond delay="75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1B5E8-C3E7-490B-861D-7C7854854CDC}"/>
              </a:ext>
            </a:extLst>
          </p:cNvPr>
          <p:cNvSpPr/>
          <p:nvPr/>
        </p:nvSpPr>
        <p:spPr>
          <a:xfrm>
            <a:off x="5094656" y="1461383"/>
            <a:ext cx="1991943" cy="48768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D963B09-F057-4D52-B2EF-E6903684C9C5}"/>
              </a:ext>
            </a:extLst>
          </p:cNvPr>
          <p:cNvGrpSpPr/>
          <p:nvPr/>
        </p:nvGrpSpPr>
        <p:grpSpPr>
          <a:xfrm>
            <a:off x="3632704" y="2761942"/>
            <a:ext cx="3377696" cy="1568546"/>
            <a:chOff x="3632704" y="1833959"/>
            <a:chExt cx="3377696" cy="1568546"/>
          </a:xfrm>
        </p:grpSpPr>
        <p:sp>
          <p:nvSpPr>
            <p:cNvPr id="38" name="TextBox 37">
              <a:extLst>
                <a:ext uri="{FF2B5EF4-FFF2-40B4-BE49-F238E27FC236}">
                  <a16:creationId xmlns:a16="http://schemas.microsoft.com/office/drawing/2014/main" id="{484123AF-426A-4BB8-AC7C-22E9B2CC56A2}"/>
                </a:ext>
              </a:extLst>
            </p:cNvPr>
            <p:cNvSpPr txBox="1"/>
            <p:nvPr/>
          </p:nvSpPr>
          <p:spPr>
            <a:xfrm>
              <a:off x="3632704" y="2495122"/>
              <a:ext cx="124264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Hypervisors</a:t>
              </a:r>
            </a:p>
          </p:txBody>
        </p:sp>
        <p:pic>
          <p:nvPicPr>
            <p:cNvPr id="61" name="Picture 60" descr="A close up of a logo&#10;&#10;Description generated with high confidence">
              <a:extLst>
                <a:ext uri="{FF2B5EF4-FFF2-40B4-BE49-F238E27FC236}">
                  <a16:creationId xmlns:a16="http://schemas.microsoft.com/office/drawing/2014/main" id="{DDDC02EC-6DD9-4A92-8C3B-636036EB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224502"/>
              <a:ext cx="1828800" cy="178003"/>
            </a:xfrm>
            <a:prstGeom prst="rect">
              <a:avLst/>
            </a:prstGeom>
          </p:spPr>
        </p:pic>
        <p:pic>
          <p:nvPicPr>
            <p:cNvPr id="67" name="Picture 66" descr="A close up of a logo&#10;&#10;Description generated with high confidence">
              <a:extLst>
                <a:ext uri="{FF2B5EF4-FFF2-40B4-BE49-F238E27FC236}">
                  <a16:creationId xmlns:a16="http://schemas.microsoft.com/office/drawing/2014/main" id="{375B896F-9BFE-47AD-9A5F-16182D7A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025853"/>
              <a:ext cx="1828800" cy="178003"/>
            </a:xfrm>
            <a:prstGeom prst="rect">
              <a:avLst/>
            </a:prstGeom>
          </p:spPr>
        </p:pic>
        <p:pic>
          <p:nvPicPr>
            <p:cNvPr id="68" name="Picture 67" descr="A close up of a logo&#10;&#10;Description generated with high confidence">
              <a:extLst>
                <a:ext uri="{FF2B5EF4-FFF2-40B4-BE49-F238E27FC236}">
                  <a16:creationId xmlns:a16="http://schemas.microsoft.com/office/drawing/2014/main" id="{A0CE1C84-D3AC-4419-98E7-49E4E9790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827204"/>
              <a:ext cx="1828800" cy="178003"/>
            </a:xfrm>
            <a:prstGeom prst="rect">
              <a:avLst/>
            </a:prstGeom>
          </p:spPr>
        </p:pic>
        <p:pic>
          <p:nvPicPr>
            <p:cNvPr id="69" name="Picture 68" descr="A close up of a logo&#10;&#10;Description generated with high confidence">
              <a:extLst>
                <a:ext uri="{FF2B5EF4-FFF2-40B4-BE49-F238E27FC236}">
                  <a16:creationId xmlns:a16="http://schemas.microsoft.com/office/drawing/2014/main" id="{C2452742-6DBB-4C05-B0DF-01469A571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628555"/>
              <a:ext cx="1828800" cy="178003"/>
            </a:xfrm>
            <a:prstGeom prst="rect">
              <a:avLst/>
            </a:prstGeom>
          </p:spPr>
        </p:pic>
        <p:pic>
          <p:nvPicPr>
            <p:cNvPr id="70" name="Picture 69" descr="A close up of a logo&#10;&#10;Description generated with high confidence">
              <a:extLst>
                <a:ext uri="{FF2B5EF4-FFF2-40B4-BE49-F238E27FC236}">
                  <a16:creationId xmlns:a16="http://schemas.microsoft.com/office/drawing/2014/main" id="{6DA99C40-D14F-4299-B7F3-45D4364C4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429906"/>
              <a:ext cx="1828800" cy="178003"/>
            </a:xfrm>
            <a:prstGeom prst="rect">
              <a:avLst/>
            </a:prstGeom>
          </p:spPr>
        </p:pic>
        <p:pic>
          <p:nvPicPr>
            <p:cNvPr id="71" name="Picture 70" descr="A close up of a logo&#10;&#10;Description generated with high confidence">
              <a:extLst>
                <a:ext uri="{FF2B5EF4-FFF2-40B4-BE49-F238E27FC236}">
                  <a16:creationId xmlns:a16="http://schemas.microsoft.com/office/drawing/2014/main" id="{13416B3E-13DC-44F5-B51C-E53A2A441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231257"/>
              <a:ext cx="1828800" cy="178003"/>
            </a:xfrm>
            <a:prstGeom prst="rect">
              <a:avLst/>
            </a:prstGeom>
          </p:spPr>
        </p:pic>
        <p:pic>
          <p:nvPicPr>
            <p:cNvPr id="72" name="Picture 71" descr="A close up of a logo&#10;&#10;Description generated with high confidence">
              <a:extLst>
                <a:ext uri="{FF2B5EF4-FFF2-40B4-BE49-F238E27FC236}">
                  <a16:creationId xmlns:a16="http://schemas.microsoft.com/office/drawing/2014/main" id="{A3D0A5FA-F19D-40ED-98F4-89FCEA1FF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032608"/>
              <a:ext cx="1828800" cy="178003"/>
            </a:xfrm>
            <a:prstGeom prst="rect">
              <a:avLst/>
            </a:prstGeom>
          </p:spPr>
        </p:pic>
        <p:pic>
          <p:nvPicPr>
            <p:cNvPr id="73" name="Picture 72" descr="A close up of a logo&#10;&#10;Description generated with high confidence">
              <a:extLst>
                <a:ext uri="{FF2B5EF4-FFF2-40B4-BE49-F238E27FC236}">
                  <a16:creationId xmlns:a16="http://schemas.microsoft.com/office/drawing/2014/main" id="{7D8B90B3-DA87-4794-995A-9C4B2762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833959"/>
              <a:ext cx="1828800" cy="178003"/>
            </a:xfrm>
            <a:prstGeom prst="rect">
              <a:avLst/>
            </a:prstGeom>
          </p:spPr>
        </p:pic>
        <p:sp>
          <p:nvSpPr>
            <p:cNvPr id="47" name="Left Bracket 46">
              <a:extLst>
                <a:ext uri="{FF2B5EF4-FFF2-40B4-BE49-F238E27FC236}">
                  <a16:creationId xmlns:a16="http://schemas.microsoft.com/office/drawing/2014/main" id="{1702D184-F8D5-4BC2-8A65-1CBF3A327180}"/>
                </a:ext>
              </a:extLst>
            </p:cNvPr>
            <p:cNvSpPr/>
            <p:nvPr/>
          </p:nvSpPr>
          <p:spPr>
            <a:xfrm>
              <a:off x="4953000" y="1833959"/>
              <a:ext cx="64008" cy="1568546"/>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10" name="Group 9">
            <a:extLst>
              <a:ext uri="{FF2B5EF4-FFF2-40B4-BE49-F238E27FC236}">
                <a16:creationId xmlns:a16="http://schemas.microsoft.com/office/drawing/2014/main" id="{6EB5A178-1645-41A6-BF98-C96CFCB9B662}"/>
              </a:ext>
            </a:extLst>
          </p:cNvPr>
          <p:cNvGrpSpPr/>
          <p:nvPr/>
        </p:nvGrpSpPr>
        <p:grpSpPr>
          <a:xfrm>
            <a:off x="3433098" y="4834692"/>
            <a:ext cx="3577302" cy="1434918"/>
            <a:chOff x="3433098" y="3906709"/>
            <a:chExt cx="3577302" cy="1434918"/>
          </a:xfrm>
        </p:grpSpPr>
        <p:sp>
          <p:nvSpPr>
            <p:cNvPr id="39" name="TextBox 38">
              <a:extLst>
                <a:ext uri="{FF2B5EF4-FFF2-40B4-BE49-F238E27FC236}">
                  <a16:creationId xmlns:a16="http://schemas.microsoft.com/office/drawing/2014/main" id="{F0C23516-F693-4A36-B2EF-8B51F7F9AFB2}"/>
                </a:ext>
              </a:extLst>
            </p:cNvPr>
            <p:cNvSpPr txBox="1"/>
            <p:nvPr/>
          </p:nvSpPr>
          <p:spPr>
            <a:xfrm>
              <a:off x="3433098" y="4501058"/>
              <a:ext cx="144283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Storage (SAN)</a:t>
              </a:r>
            </a:p>
          </p:txBody>
        </p:sp>
        <p:pic>
          <p:nvPicPr>
            <p:cNvPr id="63" name="Picture 62" descr="A close up of a building&#10;&#10;Description generated with high confidence">
              <a:extLst>
                <a:ext uri="{FF2B5EF4-FFF2-40B4-BE49-F238E27FC236}">
                  <a16:creationId xmlns:a16="http://schemas.microsoft.com/office/drawing/2014/main" id="{57329D43-F5CB-4ACF-95B3-28F269ECC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906709"/>
              <a:ext cx="1828800" cy="707136"/>
            </a:xfrm>
            <a:prstGeom prst="rect">
              <a:avLst/>
            </a:prstGeom>
          </p:spPr>
        </p:pic>
        <p:pic>
          <p:nvPicPr>
            <p:cNvPr id="66" name="Picture 65" descr="A close up of a building&#10;&#10;Description generated with high confidence">
              <a:extLst>
                <a:ext uri="{FF2B5EF4-FFF2-40B4-BE49-F238E27FC236}">
                  <a16:creationId xmlns:a16="http://schemas.microsoft.com/office/drawing/2014/main" id="{4AFA0684-28FE-47E0-9564-B851F2124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4634491"/>
              <a:ext cx="1828800" cy="707136"/>
            </a:xfrm>
            <a:prstGeom prst="rect">
              <a:avLst/>
            </a:prstGeom>
          </p:spPr>
        </p:pic>
        <p:sp>
          <p:nvSpPr>
            <p:cNvPr id="48" name="Left Bracket 47">
              <a:extLst>
                <a:ext uri="{FF2B5EF4-FFF2-40B4-BE49-F238E27FC236}">
                  <a16:creationId xmlns:a16="http://schemas.microsoft.com/office/drawing/2014/main" id="{89C1A6E4-1EB0-44BF-9A85-D74BB6442E0B}"/>
                </a:ext>
              </a:extLst>
            </p:cNvPr>
            <p:cNvSpPr/>
            <p:nvPr/>
          </p:nvSpPr>
          <p:spPr>
            <a:xfrm>
              <a:off x="4953000" y="3906709"/>
              <a:ext cx="64008" cy="1434918"/>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11" name="Group 10">
            <a:extLst>
              <a:ext uri="{FF2B5EF4-FFF2-40B4-BE49-F238E27FC236}">
                <a16:creationId xmlns:a16="http://schemas.microsoft.com/office/drawing/2014/main" id="{A602C3A9-43DE-493D-9204-63881981D39A}"/>
              </a:ext>
            </a:extLst>
          </p:cNvPr>
          <p:cNvGrpSpPr/>
          <p:nvPr/>
        </p:nvGrpSpPr>
        <p:grpSpPr>
          <a:xfrm>
            <a:off x="3435726" y="4394264"/>
            <a:ext cx="3574674" cy="403771"/>
            <a:chOff x="3435726" y="3466281"/>
            <a:chExt cx="3574674" cy="403771"/>
          </a:xfrm>
        </p:grpSpPr>
        <p:sp>
          <p:nvSpPr>
            <p:cNvPr id="40" name="TextBox 39">
              <a:extLst>
                <a:ext uri="{FF2B5EF4-FFF2-40B4-BE49-F238E27FC236}">
                  <a16:creationId xmlns:a16="http://schemas.microsoft.com/office/drawing/2014/main" id="{2B000FF9-820B-4781-9E44-F6FC3976071E}"/>
                </a:ext>
              </a:extLst>
            </p:cNvPr>
            <p:cNvSpPr txBox="1"/>
            <p:nvPr/>
          </p:nvSpPr>
          <p:spPr>
            <a:xfrm>
              <a:off x="3435726" y="3531498"/>
              <a:ext cx="143962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Storage fabric</a:t>
              </a:r>
            </a:p>
          </p:txBody>
        </p:sp>
        <p:pic>
          <p:nvPicPr>
            <p:cNvPr id="75" name="Picture 74" descr="A close up of a logo&#10;&#10;Description generated with high confidence">
              <a:extLst>
                <a:ext uri="{FF2B5EF4-FFF2-40B4-BE49-F238E27FC236}">
                  <a16:creationId xmlns:a16="http://schemas.microsoft.com/office/drawing/2014/main" id="{82A7CA5F-99C8-45A3-BCB6-DD4C4248E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664930"/>
              <a:ext cx="1828800" cy="178003"/>
            </a:xfrm>
            <a:prstGeom prst="rect">
              <a:avLst/>
            </a:prstGeom>
          </p:spPr>
        </p:pic>
        <p:pic>
          <p:nvPicPr>
            <p:cNvPr id="76" name="Picture 75" descr="A close up of a logo&#10;&#10;Description generated with high confidence">
              <a:extLst>
                <a:ext uri="{FF2B5EF4-FFF2-40B4-BE49-F238E27FC236}">
                  <a16:creationId xmlns:a16="http://schemas.microsoft.com/office/drawing/2014/main" id="{F1088045-DFDF-4925-B471-BE93C223F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466281"/>
              <a:ext cx="1828800" cy="178003"/>
            </a:xfrm>
            <a:prstGeom prst="rect">
              <a:avLst/>
            </a:prstGeom>
          </p:spPr>
        </p:pic>
        <p:sp>
          <p:nvSpPr>
            <p:cNvPr id="49" name="Left Bracket 48">
              <a:extLst>
                <a:ext uri="{FF2B5EF4-FFF2-40B4-BE49-F238E27FC236}">
                  <a16:creationId xmlns:a16="http://schemas.microsoft.com/office/drawing/2014/main" id="{50E4C28A-F7BA-475C-9E2A-31857CD6F03B}"/>
                </a:ext>
              </a:extLst>
            </p:cNvPr>
            <p:cNvSpPr/>
            <p:nvPr/>
          </p:nvSpPr>
          <p:spPr>
            <a:xfrm>
              <a:off x="4953000" y="3466282"/>
              <a:ext cx="64008" cy="376652"/>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14" name="Group 13">
            <a:extLst>
              <a:ext uri="{FF2B5EF4-FFF2-40B4-BE49-F238E27FC236}">
                <a16:creationId xmlns:a16="http://schemas.microsoft.com/office/drawing/2014/main" id="{C9494EFF-A4E6-41AA-883F-B58F0162D36E}"/>
              </a:ext>
            </a:extLst>
          </p:cNvPr>
          <p:cNvGrpSpPr/>
          <p:nvPr/>
        </p:nvGrpSpPr>
        <p:grpSpPr>
          <a:xfrm>
            <a:off x="3119615" y="1524000"/>
            <a:ext cx="3890785" cy="406747"/>
            <a:chOff x="3119615" y="596017"/>
            <a:chExt cx="3890785" cy="406747"/>
          </a:xfrm>
        </p:grpSpPr>
        <p:sp>
          <p:nvSpPr>
            <p:cNvPr id="42" name="TextBox 41">
              <a:extLst>
                <a:ext uri="{FF2B5EF4-FFF2-40B4-BE49-F238E27FC236}">
                  <a16:creationId xmlns:a16="http://schemas.microsoft.com/office/drawing/2014/main" id="{FE1C0972-42D4-4A8C-A140-AEE21E98215B}"/>
                </a:ext>
              </a:extLst>
            </p:cNvPr>
            <p:cNvSpPr txBox="1"/>
            <p:nvPr/>
          </p:nvSpPr>
          <p:spPr>
            <a:xfrm>
              <a:off x="3119615" y="664210"/>
              <a:ext cx="175573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Ethernet switches</a:t>
              </a:r>
            </a:p>
          </p:txBody>
        </p:sp>
        <p:pic>
          <p:nvPicPr>
            <p:cNvPr id="65" name="Picture 64" descr="A close up of a logo&#10;&#10;Description generated with high confidence">
              <a:extLst>
                <a:ext uri="{FF2B5EF4-FFF2-40B4-BE49-F238E27FC236}">
                  <a16:creationId xmlns:a16="http://schemas.microsoft.com/office/drawing/2014/main" id="{7B92D540-B512-4469-ACFE-EABAA5E96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800622"/>
              <a:ext cx="1828800" cy="178003"/>
            </a:xfrm>
            <a:prstGeom prst="rect">
              <a:avLst/>
            </a:prstGeom>
          </p:spPr>
        </p:pic>
        <p:pic>
          <p:nvPicPr>
            <p:cNvPr id="74" name="Picture 73" descr="A close up of a logo&#10;&#10;Description generated with high confidence">
              <a:extLst>
                <a:ext uri="{FF2B5EF4-FFF2-40B4-BE49-F238E27FC236}">
                  <a16:creationId xmlns:a16="http://schemas.microsoft.com/office/drawing/2014/main" id="{F52D8237-FA88-4806-B37A-6CACC02E4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601973"/>
              <a:ext cx="1828800" cy="178003"/>
            </a:xfrm>
            <a:prstGeom prst="rect">
              <a:avLst/>
            </a:prstGeom>
          </p:spPr>
        </p:pic>
        <p:sp>
          <p:nvSpPr>
            <p:cNvPr id="86" name="Left Bracket 85">
              <a:extLst>
                <a:ext uri="{FF2B5EF4-FFF2-40B4-BE49-F238E27FC236}">
                  <a16:creationId xmlns:a16="http://schemas.microsoft.com/office/drawing/2014/main" id="{6F7C5B68-B242-4CA6-9643-69F4C054F859}"/>
                </a:ext>
              </a:extLst>
            </p:cNvPr>
            <p:cNvSpPr/>
            <p:nvPr/>
          </p:nvSpPr>
          <p:spPr>
            <a:xfrm>
              <a:off x="4953000" y="596017"/>
              <a:ext cx="64008" cy="382607"/>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13" name="Group 12">
            <a:extLst>
              <a:ext uri="{FF2B5EF4-FFF2-40B4-BE49-F238E27FC236}">
                <a16:creationId xmlns:a16="http://schemas.microsoft.com/office/drawing/2014/main" id="{7EF7E2AD-97C3-40A2-A0D6-F30D0FA6DD7E}"/>
              </a:ext>
            </a:extLst>
          </p:cNvPr>
          <p:cNvGrpSpPr/>
          <p:nvPr/>
        </p:nvGrpSpPr>
        <p:grpSpPr>
          <a:xfrm>
            <a:off x="3222335" y="1970384"/>
            <a:ext cx="3788065" cy="727782"/>
            <a:chOff x="3222335" y="1042401"/>
            <a:chExt cx="3788065" cy="727782"/>
          </a:xfrm>
        </p:grpSpPr>
        <p:pic>
          <p:nvPicPr>
            <p:cNvPr id="59" name="Picture 58">
              <a:extLst>
                <a:ext uri="{FF2B5EF4-FFF2-40B4-BE49-F238E27FC236}">
                  <a16:creationId xmlns:a16="http://schemas.microsoft.com/office/drawing/2014/main" id="{B364A7FD-6F81-4DEE-8543-5F557D8A0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416615"/>
              <a:ext cx="1828800" cy="353568"/>
            </a:xfrm>
            <a:prstGeom prst="rect">
              <a:avLst/>
            </a:prstGeom>
          </p:spPr>
        </p:pic>
        <p:pic>
          <p:nvPicPr>
            <p:cNvPr id="77" name="Picture 76">
              <a:extLst>
                <a:ext uri="{FF2B5EF4-FFF2-40B4-BE49-F238E27FC236}">
                  <a16:creationId xmlns:a16="http://schemas.microsoft.com/office/drawing/2014/main" id="{FA60177C-C42C-4234-8B9E-46CBA64C5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042401"/>
              <a:ext cx="1828800" cy="353568"/>
            </a:xfrm>
            <a:prstGeom prst="rect">
              <a:avLst/>
            </a:prstGeom>
          </p:spPr>
        </p:pic>
        <p:sp>
          <p:nvSpPr>
            <p:cNvPr id="85" name="Left Bracket 84">
              <a:extLst>
                <a:ext uri="{FF2B5EF4-FFF2-40B4-BE49-F238E27FC236}">
                  <a16:creationId xmlns:a16="http://schemas.microsoft.com/office/drawing/2014/main" id="{8B13A61B-12F3-4632-940D-310CE74BC184}"/>
                </a:ext>
              </a:extLst>
            </p:cNvPr>
            <p:cNvSpPr/>
            <p:nvPr/>
          </p:nvSpPr>
          <p:spPr>
            <a:xfrm>
              <a:off x="4953000" y="1042401"/>
              <a:ext cx="64008" cy="727781"/>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sp>
          <p:nvSpPr>
            <p:cNvPr id="87" name="TextBox 86">
              <a:extLst>
                <a:ext uri="{FF2B5EF4-FFF2-40B4-BE49-F238E27FC236}">
                  <a16:creationId xmlns:a16="http://schemas.microsoft.com/office/drawing/2014/main" id="{4602A16D-1D27-4D7F-8E96-E32800C8DD90}"/>
                </a:ext>
              </a:extLst>
            </p:cNvPr>
            <p:cNvSpPr txBox="1"/>
            <p:nvPr/>
          </p:nvSpPr>
          <p:spPr>
            <a:xfrm>
              <a:off x="3222335" y="1283181"/>
              <a:ext cx="165301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gradFill>
                    <a:gsLst>
                      <a:gs pos="0">
                        <a:schemeClr val="tx1"/>
                      </a:gs>
                      <a:gs pos="100000">
                        <a:schemeClr val="tx1"/>
                      </a:gs>
                    </a:gsLst>
                    <a:lin ang="5400000" scaled="0"/>
                  </a:gradFill>
                  <a:effectLst/>
                  <a:uLnTx/>
                  <a:uFillTx/>
                  <a:ea typeface="+mn-ea"/>
                  <a:cs typeface="Segoe UI" panose="020B0502040204020203" pitchFamily="34" charset="0"/>
                </a:rPr>
                <a:t>Misc</a:t>
              </a:r>
              <a:r>
                <a:rPr lang="en-US" sz="1600" dirty="0">
                  <a:gradFill>
                    <a:gsLst>
                      <a:gs pos="0">
                        <a:schemeClr val="tx1"/>
                      </a:gs>
                      <a:gs pos="100000">
                        <a:schemeClr val="tx1"/>
                      </a:gs>
                    </a:gsLst>
                    <a:lin ang="5400000" scaled="0"/>
                  </a:gradFill>
                  <a:cs typeface="Segoe UI" panose="020B0502040204020203" pitchFamily="34" charset="0"/>
                </a:rPr>
                <a:t>. a</a:t>
              </a:r>
              <a:r>
                <a:rPr kumimoji="0" lang="en-US" sz="1600" b="0" i="0" u="none" strike="noStrike" kern="1200" cap="none" spc="0" normalizeH="0" baseline="0" noProof="0" dirty="0" err="1">
                  <a:ln>
                    <a:noFill/>
                  </a:ln>
                  <a:gradFill>
                    <a:gsLst>
                      <a:gs pos="0">
                        <a:schemeClr val="tx1"/>
                      </a:gs>
                      <a:gs pos="100000">
                        <a:schemeClr val="tx1"/>
                      </a:gs>
                    </a:gsLst>
                    <a:lin ang="5400000" scaled="0"/>
                  </a:gradFill>
                  <a:effectLst/>
                  <a:uLnTx/>
                  <a:uFillTx/>
                  <a:ea typeface="+mn-ea"/>
                  <a:cs typeface="Segoe UI" panose="020B0502040204020203" pitchFamily="34" charset="0"/>
                </a:rPr>
                <a:t>ppliances</a:t>
              </a:r>
              <a:endPar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endParaRPr>
            </a:p>
          </p:txBody>
        </p:sp>
      </p:grpSp>
      <p:sp>
        <p:nvSpPr>
          <p:cNvPr id="3" name="Title 2">
            <a:extLst>
              <a:ext uri="{FF2B5EF4-FFF2-40B4-BE49-F238E27FC236}">
                <a16:creationId xmlns:a16="http://schemas.microsoft.com/office/drawing/2014/main" id="{E9D365A3-3E31-044C-97FF-1C983CC8E046}"/>
              </a:ext>
            </a:extLst>
          </p:cNvPr>
          <p:cNvSpPr>
            <a:spLocks noGrp="1"/>
          </p:cNvSpPr>
          <p:nvPr>
            <p:ph type="title"/>
          </p:nvPr>
        </p:nvSpPr>
        <p:spPr/>
        <p:txBody>
          <a:bodyPr/>
          <a:lstStyle/>
          <a:p>
            <a:r>
              <a:rPr lang="en-US" dirty="0"/>
              <a:t>Traditional three-tier infrastructure</a:t>
            </a:r>
          </a:p>
        </p:txBody>
      </p:sp>
    </p:spTree>
    <p:extLst>
      <p:ext uri="{BB962C8B-B14F-4D97-AF65-F5344CB8AC3E}">
        <p14:creationId xmlns:p14="http://schemas.microsoft.com/office/powerpoint/2010/main" val="2636387396"/>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anim calcmode="lin" valueType="num">
                                      <p:cBhvr>
                                        <p:cTn id="41" dur="500" fill="hold"/>
                                        <p:tgtEl>
                                          <p:spTgt spid="14"/>
                                        </p:tgtEl>
                                        <p:attrNameLst>
                                          <p:attrName>ppt_x</p:attrName>
                                        </p:attrNameLst>
                                      </p:cBhvr>
                                      <p:tavLst>
                                        <p:tav tm="0">
                                          <p:val>
                                            <p:strVal val="#ppt_x"/>
                                          </p:val>
                                        </p:tav>
                                        <p:tav tm="100000">
                                          <p:val>
                                            <p:strVal val="#ppt_x"/>
                                          </p:val>
                                        </p:tav>
                                      </p:tavLst>
                                    </p:anim>
                                    <p:anim calcmode="lin" valueType="num">
                                      <p:cBhvr>
                                        <p:cTn id="4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7977858-3EB8-4BF4-9D56-CB83DC34EBEB}"/>
              </a:ext>
            </a:extLst>
          </p:cNvPr>
          <p:cNvSpPr txBox="1"/>
          <p:nvPr/>
        </p:nvSpPr>
        <p:spPr>
          <a:xfrm>
            <a:off x="7412550" y="6239218"/>
            <a:ext cx="34724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Hyper-Converged Infrastructure (HCI)</a:t>
            </a:r>
          </a:p>
        </p:txBody>
      </p:sp>
      <p:sp>
        <p:nvSpPr>
          <p:cNvPr id="37" name="TextBox 36">
            <a:extLst>
              <a:ext uri="{FF2B5EF4-FFF2-40B4-BE49-F238E27FC236}">
                <a16:creationId xmlns:a16="http://schemas.microsoft.com/office/drawing/2014/main" id="{C9861505-CFC1-4CAD-8AD6-169BDE6589F4}"/>
              </a:ext>
            </a:extLst>
          </p:cNvPr>
          <p:cNvSpPr txBox="1"/>
          <p:nvPr/>
        </p:nvSpPr>
        <p:spPr>
          <a:xfrm>
            <a:off x="1476238" y="6239218"/>
            <a:ext cx="313399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Legacy “Three Tier” Infrastructure</a:t>
            </a:r>
          </a:p>
        </p:txBody>
      </p:sp>
      <p:sp>
        <p:nvSpPr>
          <p:cNvPr id="28" name="Trapezoid 27">
            <a:extLst>
              <a:ext uri="{FF2B5EF4-FFF2-40B4-BE49-F238E27FC236}">
                <a16:creationId xmlns:a16="http://schemas.microsoft.com/office/drawing/2014/main" id="{E076754C-A71D-479B-A5E3-5D894B6C1CC9}"/>
              </a:ext>
            </a:extLst>
          </p:cNvPr>
          <p:cNvSpPr/>
          <p:nvPr/>
        </p:nvSpPr>
        <p:spPr>
          <a:xfrm rot="5400000">
            <a:off x="3524220" y="2350889"/>
            <a:ext cx="4745609" cy="3031050"/>
          </a:xfrm>
          <a:prstGeom prst="trapezoid">
            <a:avLst>
              <a:gd name="adj" fmla="val 40778"/>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C1DAB46B-D21D-4174-B50E-B0FBC7A7BE8B}"/>
              </a:ext>
            </a:extLst>
          </p:cNvPr>
          <p:cNvSpPr/>
          <p:nvPr/>
        </p:nvSpPr>
        <p:spPr>
          <a:xfrm>
            <a:off x="5273040" y="3457908"/>
            <a:ext cx="1645920" cy="822960"/>
          </a:xfrm>
          <a:prstGeom prst="rightArrow">
            <a:avLst/>
          </a:prstGeom>
          <a:solidFill>
            <a:srgbClr val="0078D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210E3A2-1A6E-794B-9795-353193174069}"/>
              </a:ext>
            </a:extLst>
          </p:cNvPr>
          <p:cNvGrpSpPr/>
          <p:nvPr/>
        </p:nvGrpSpPr>
        <p:grpSpPr>
          <a:xfrm>
            <a:off x="7539136" y="2802588"/>
            <a:ext cx="4496399" cy="2133600"/>
            <a:chOff x="7539136" y="1905000"/>
            <a:chExt cx="4496399" cy="2133600"/>
          </a:xfrm>
        </p:grpSpPr>
        <p:sp>
          <p:nvSpPr>
            <p:cNvPr id="112" name="Rectangle 111">
              <a:extLst>
                <a:ext uri="{FF2B5EF4-FFF2-40B4-BE49-F238E27FC236}">
                  <a16:creationId xmlns:a16="http://schemas.microsoft.com/office/drawing/2014/main" id="{DFAA0717-3EC3-B146-AD64-C2C0812EF879}"/>
                </a:ext>
              </a:extLst>
            </p:cNvPr>
            <p:cNvSpPr/>
            <p:nvPr/>
          </p:nvSpPr>
          <p:spPr>
            <a:xfrm>
              <a:off x="7539136" y="1905000"/>
              <a:ext cx="1991943" cy="21336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37B7027-5FCE-44F9-950F-EBD36547CE05}"/>
                </a:ext>
              </a:extLst>
            </p:cNvPr>
            <p:cNvSpPr txBox="1"/>
            <p:nvPr/>
          </p:nvSpPr>
          <p:spPr>
            <a:xfrm>
              <a:off x="9789407" y="2582752"/>
              <a:ext cx="2246128" cy="1323439"/>
            </a:xfrm>
            <a:prstGeom prst="rect">
              <a:avLst/>
            </a:prstGeom>
            <a:noFill/>
          </p:spPr>
          <p:txBody>
            <a:bodyPr wrap="none" rtlCol="0">
              <a:spAutoFit/>
            </a:bodyPr>
            <a:lstStyle/>
            <a:p>
              <a:pPr marL="0" marR="0" lvl="0" indent="0"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Semibold" panose="020B0702040204020203" pitchFamily="34" charset="0"/>
                </a:rPr>
                <a:t>Standard x86 servers</a:t>
              </a:r>
            </a:p>
            <a:p>
              <a:pPr marL="0" marR="0" lvl="0" indent="0"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Semibold" panose="020B0702040204020203" pitchFamily="34" charset="0"/>
                </a:rPr>
                <a:t>+</a:t>
              </a:r>
            </a:p>
            <a:p>
              <a:pPr marL="0" marR="0" lvl="0" indent="0"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Semibold" panose="020B0702040204020203" pitchFamily="34" charset="0"/>
                </a:rPr>
                <a:t>Local drives</a:t>
              </a:r>
            </a:p>
            <a:p>
              <a:pPr marL="0" marR="0" lvl="0" indent="0"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Semibold" panose="020B0702040204020203" pitchFamily="34" charset="0"/>
                </a:rPr>
                <a:t>+</a:t>
              </a:r>
            </a:p>
            <a:p>
              <a:pPr marL="0" marR="0" lvl="0" indent="0"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Semibold" panose="020B0702040204020203" pitchFamily="34" charset="0"/>
                </a:rPr>
                <a:t>The magic of software</a:t>
              </a:r>
            </a:p>
          </p:txBody>
        </p:sp>
        <p:grpSp>
          <p:nvGrpSpPr>
            <p:cNvPr id="6" name="Group 5">
              <a:extLst>
                <a:ext uri="{FF2B5EF4-FFF2-40B4-BE49-F238E27FC236}">
                  <a16:creationId xmlns:a16="http://schemas.microsoft.com/office/drawing/2014/main" id="{CC64513B-9F71-4B89-9C94-D5C5BAE82FAF}"/>
                </a:ext>
              </a:extLst>
            </p:cNvPr>
            <p:cNvGrpSpPr/>
            <p:nvPr/>
          </p:nvGrpSpPr>
          <p:grpSpPr>
            <a:xfrm>
              <a:off x="7604612" y="2013481"/>
              <a:ext cx="1828800" cy="1916638"/>
              <a:chOff x="7921752" y="2449116"/>
              <a:chExt cx="1828800" cy="1916638"/>
            </a:xfrm>
          </p:grpSpPr>
          <p:pic>
            <p:nvPicPr>
              <p:cNvPr id="79" name="Picture 78" descr="A close up of a logo&#10;&#10;Description generated with high confidence">
                <a:extLst>
                  <a:ext uri="{FF2B5EF4-FFF2-40B4-BE49-F238E27FC236}">
                    <a16:creationId xmlns:a16="http://schemas.microsoft.com/office/drawing/2014/main" id="{2D39F63B-C9DA-4527-B491-C50793FE5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2889544"/>
                <a:ext cx="1828800" cy="353568"/>
              </a:xfrm>
              <a:prstGeom prst="rect">
                <a:avLst/>
              </a:prstGeom>
            </p:spPr>
          </p:pic>
          <p:pic>
            <p:nvPicPr>
              <p:cNvPr id="80" name="Picture 79" descr="A close up of a logo&#10;&#10;Description generated with high confidence">
                <a:extLst>
                  <a:ext uri="{FF2B5EF4-FFF2-40B4-BE49-F238E27FC236}">
                    <a16:creationId xmlns:a16="http://schemas.microsoft.com/office/drawing/2014/main" id="{B228E7B7-7895-4246-9610-323D70961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3263758"/>
                <a:ext cx="1828800" cy="353568"/>
              </a:xfrm>
              <a:prstGeom prst="rect">
                <a:avLst/>
              </a:prstGeom>
            </p:spPr>
          </p:pic>
          <p:pic>
            <p:nvPicPr>
              <p:cNvPr id="81" name="Picture 80" descr="A close up of a logo&#10;&#10;Description generated with high confidence">
                <a:extLst>
                  <a:ext uri="{FF2B5EF4-FFF2-40B4-BE49-F238E27FC236}">
                    <a16:creationId xmlns:a16="http://schemas.microsoft.com/office/drawing/2014/main" id="{348FDE5F-80A7-4668-A77F-37CD5857A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3637972"/>
                <a:ext cx="1828800" cy="353568"/>
              </a:xfrm>
              <a:prstGeom prst="rect">
                <a:avLst/>
              </a:prstGeom>
            </p:spPr>
          </p:pic>
          <p:pic>
            <p:nvPicPr>
              <p:cNvPr id="82" name="Picture 81" descr="A close up of a logo&#10;&#10;Description generated with high confidence">
                <a:extLst>
                  <a:ext uri="{FF2B5EF4-FFF2-40B4-BE49-F238E27FC236}">
                    <a16:creationId xmlns:a16="http://schemas.microsoft.com/office/drawing/2014/main" id="{2ACF9A4D-FF56-4ABF-96A3-0774F2858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4012186"/>
                <a:ext cx="1828800" cy="353568"/>
              </a:xfrm>
              <a:prstGeom prst="rect">
                <a:avLst/>
              </a:prstGeom>
            </p:spPr>
          </p:pic>
          <p:pic>
            <p:nvPicPr>
              <p:cNvPr id="83" name="Picture 82" descr="A close up of a logo&#10;&#10;Description generated with high confidence">
                <a:extLst>
                  <a:ext uri="{FF2B5EF4-FFF2-40B4-BE49-F238E27FC236}">
                    <a16:creationId xmlns:a16="http://schemas.microsoft.com/office/drawing/2014/main" id="{06E9C7EA-8015-4834-AD39-3AA74B284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52" y="2647765"/>
                <a:ext cx="1828800" cy="178003"/>
              </a:xfrm>
              <a:prstGeom prst="rect">
                <a:avLst/>
              </a:prstGeom>
            </p:spPr>
          </p:pic>
          <p:pic>
            <p:nvPicPr>
              <p:cNvPr id="84" name="Picture 83" descr="A close up of a logo&#10;&#10;Description generated with high confidence">
                <a:extLst>
                  <a:ext uri="{FF2B5EF4-FFF2-40B4-BE49-F238E27FC236}">
                    <a16:creationId xmlns:a16="http://schemas.microsoft.com/office/drawing/2014/main" id="{B9E89A1E-0E00-4629-B046-8CE3101DE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52" y="2449116"/>
                <a:ext cx="1828800" cy="178003"/>
              </a:xfrm>
              <a:prstGeom prst="rect">
                <a:avLst/>
              </a:prstGeom>
            </p:spPr>
          </p:pic>
        </p:grpSp>
        <p:sp>
          <p:nvSpPr>
            <p:cNvPr id="88" name="Left Bracket 87">
              <a:extLst>
                <a:ext uri="{FF2B5EF4-FFF2-40B4-BE49-F238E27FC236}">
                  <a16:creationId xmlns:a16="http://schemas.microsoft.com/office/drawing/2014/main" id="{E222BDDC-ED07-4EAB-AF57-D53698DBF348}"/>
                </a:ext>
              </a:extLst>
            </p:cNvPr>
            <p:cNvSpPr/>
            <p:nvPr/>
          </p:nvSpPr>
          <p:spPr>
            <a:xfrm flipH="1">
              <a:off x="9601052" y="2453564"/>
              <a:ext cx="64008" cy="1476210"/>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eft Bracket 88">
              <a:extLst>
                <a:ext uri="{FF2B5EF4-FFF2-40B4-BE49-F238E27FC236}">
                  <a16:creationId xmlns:a16="http://schemas.microsoft.com/office/drawing/2014/main" id="{312DDB60-D4D5-4AB5-9FA9-B25B4B80FE87}"/>
                </a:ext>
              </a:extLst>
            </p:cNvPr>
            <p:cNvSpPr/>
            <p:nvPr/>
          </p:nvSpPr>
          <p:spPr>
            <a:xfrm flipH="1">
              <a:off x="9601052" y="2013136"/>
              <a:ext cx="64008" cy="373816"/>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8283EE6F-1052-44DB-8BBB-4B600B078244}"/>
                </a:ext>
              </a:extLst>
            </p:cNvPr>
            <p:cNvSpPr txBox="1"/>
            <p:nvPr/>
          </p:nvSpPr>
          <p:spPr>
            <a:xfrm>
              <a:off x="9789407" y="2087500"/>
              <a:ext cx="180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Semibold" panose="020B0702040204020203" pitchFamily="34" charset="0"/>
                </a:rPr>
                <a:t>Ethernet switches</a:t>
              </a:r>
            </a:p>
          </p:txBody>
        </p:sp>
      </p:grpSp>
      <p:sp>
        <p:nvSpPr>
          <p:cNvPr id="52" name="Rectangle 51">
            <a:extLst>
              <a:ext uri="{FF2B5EF4-FFF2-40B4-BE49-F238E27FC236}">
                <a16:creationId xmlns:a16="http://schemas.microsoft.com/office/drawing/2014/main" id="{E1B0C101-88BF-D744-87B3-A16117248DE5}"/>
              </a:ext>
            </a:extLst>
          </p:cNvPr>
          <p:cNvSpPr/>
          <p:nvPr/>
        </p:nvSpPr>
        <p:spPr>
          <a:xfrm>
            <a:off x="2213931" y="1430988"/>
            <a:ext cx="1991943" cy="48768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0862151E-86D1-2542-83A1-5D76259D1663}"/>
              </a:ext>
            </a:extLst>
          </p:cNvPr>
          <p:cNvGrpSpPr/>
          <p:nvPr/>
        </p:nvGrpSpPr>
        <p:grpSpPr>
          <a:xfrm>
            <a:off x="751979" y="2731547"/>
            <a:ext cx="3377696" cy="1568546"/>
            <a:chOff x="3632704" y="1833959"/>
            <a:chExt cx="3377696" cy="1568546"/>
          </a:xfrm>
        </p:grpSpPr>
        <p:sp>
          <p:nvSpPr>
            <p:cNvPr id="54" name="TextBox 53">
              <a:extLst>
                <a:ext uri="{FF2B5EF4-FFF2-40B4-BE49-F238E27FC236}">
                  <a16:creationId xmlns:a16="http://schemas.microsoft.com/office/drawing/2014/main" id="{48536D32-1F20-3843-BFB9-72DBAC44CEF6}"/>
                </a:ext>
              </a:extLst>
            </p:cNvPr>
            <p:cNvSpPr txBox="1"/>
            <p:nvPr/>
          </p:nvSpPr>
          <p:spPr>
            <a:xfrm>
              <a:off x="3632704" y="2495122"/>
              <a:ext cx="124264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Hypervisors</a:t>
              </a:r>
            </a:p>
          </p:txBody>
        </p:sp>
        <p:pic>
          <p:nvPicPr>
            <p:cNvPr id="55" name="Picture 54" descr="A close up of a logo&#10;&#10;Description generated with high confidence">
              <a:extLst>
                <a:ext uri="{FF2B5EF4-FFF2-40B4-BE49-F238E27FC236}">
                  <a16:creationId xmlns:a16="http://schemas.microsoft.com/office/drawing/2014/main" id="{DA27912C-E8C9-3945-8712-8DF0AE473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224502"/>
              <a:ext cx="1828800" cy="178003"/>
            </a:xfrm>
            <a:prstGeom prst="rect">
              <a:avLst/>
            </a:prstGeom>
          </p:spPr>
        </p:pic>
        <p:pic>
          <p:nvPicPr>
            <p:cNvPr id="56" name="Picture 55" descr="A close up of a logo&#10;&#10;Description generated with high confidence">
              <a:extLst>
                <a:ext uri="{FF2B5EF4-FFF2-40B4-BE49-F238E27FC236}">
                  <a16:creationId xmlns:a16="http://schemas.microsoft.com/office/drawing/2014/main" id="{90A3F5F4-12E2-B549-96AD-2C7DCC6CD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025853"/>
              <a:ext cx="1828800" cy="178003"/>
            </a:xfrm>
            <a:prstGeom prst="rect">
              <a:avLst/>
            </a:prstGeom>
          </p:spPr>
        </p:pic>
        <p:pic>
          <p:nvPicPr>
            <p:cNvPr id="57" name="Picture 56" descr="A close up of a logo&#10;&#10;Description generated with high confidence">
              <a:extLst>
                <a:ext uri="{FF2B5EF4-FFF2-40B4-BE49-F238E27FC236}">
                  <a16:creationId xmlns:a16="http://schemas.microsoft.com/office/drawing/2014/main" id="{B453A21E-378E-CE47-B4FF-36BE76ECF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827204"/>
              <a:ext cx="1828800" cy="178003"/>
            </a:xfrm>
            <a:prstGeom prst="rect">
              <a:avLst/>
            </a:prstGeom>
          </p:spPr>
        </p:pic>
        <p:pic>
          <p:nvPicPr>
            <p:cNvPr id="58" name="Picture 57" descr="A close up of a logo&#10;&#10;Description generated with high confidence">
              <a:extLst>
                <a:ext uri="{FF2B5EF4-FFF2-40B4-BE49-F238E27FC236}">
                  <a16:creationId xmlns:a16="http://schemas.microsoft.com/office/drawing/2014/main" id="{4EFC8369-1531-6B47-98D4-F34C8A75E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555"/>
              <a:ext cx="1828800" cy="178003"/>
            </a:xfrm>
            <a:prstGeom prst="rect">
              <a:avLst/>
            </a:prstGeom>
          </p:spPr>
        </p:pic>
        <p:pic>
          <p:nvPicPr>
            <p:cNvPr id="60" name="Picture 59" descr="A close up of a logo&#10;&#10;Description generated with high confidence">
              <a:extLst>
                <a:ext uri="{FF2B5EF4-FFF2-40B4-BE49-F238E27FC236}">
                  <a16:creationId xmlns:a16="http://schemas.microsoft.com/office/drawing/2014/main" id="{1DE99C97-E4A8-B649-9EE9-2DC73C0CD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429906"/>
              <a:ext cx="1828800" cy="178003"/>
            </a:xfrm>
            <a:prstGeom prst="rect">
              <a:avLst/>
            </a:prstGeom>
          </p:spPr>
        </p:pic>
        <p:pic>
          <p:nvPicPr>
            <p:cNvPr id="62" name="Picture 61" descr="A close up of a logo&#10;&#10;Description generated with high confidence">
              <a:extLst>
                <a:ext uri="{FF2B5EF4-FFF2-40B4-BE49-F238E27FC236}">
                  <a16:creationId xmlns:a16="http://schemas.microsoft.com/office/drawing/2014/main" id="{AD90D06E-B32F-9349-8B54-4955B6A6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231257"/>
              <a:ext cx="1828800" cy="178003"/>
            </a:xfrm>
            <a:prstGeom prst="rect">
              <a:avLst/>
            </a:prstGeom>
          </p:spPr>
        </p:pic>
        <p:pic>
          <p:nvPicPr>
            <p:cNvPr id="64" name="Picture 63" descr="A close up of a logo&#10;&#10;Description generated with high confidence">
              <a:extLst>
                <a:ext uri="{FF2B5EF4-FFF2-40B4-BE49-F238E27FC236}">
                  <a16:creationId xmlns:a16="http://schemas.microsoft.com/office/drawing/2014/main" id="{C85DA4FD-43BB-1844-910C-F432745DA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032608"/>
              <a:ext cx="1828800" cy="178003"/>
            </a:xfrm>
            <a:prstGeom prst="rect">
              <a:avLst/>
            </a:prstGeom>
          </p:spPr>
        </p:pic>
        <p:pic>
          <p:nvPicPr>
            <p:cNvPr id="78" name="Picture 77" descr="A close up of a logo&#10;&#10;Description generated with high confidence">
              <a:extLst>
                <a:ext uri="{FF2B5EF4-FFF2-40B4-BE49-F238E27FC236}">
                  <a16:creationId xmlns:a16="http://schemas.microsoft.com/office/drawing/2014/main" id="{1D2E7467-8357-9644-882F-DF57027D3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833959"/>
              <a:ext cx="1828800" cy="178003"/>
            </a:xfrm>
            <a:prstGeom prst="rect">
              <a:avLst/>
            </a:prstGeom>
          </p:spPr>
        </p:pic>
        <p:sp>
          <p:nvSpPr>
            <p:cNvPr id="91" name="Left Bracket 90">
              <a:extLst>
                <a:ext uri="{FF2B5EF4-FFF2-40B4-BE49-F238E27FC236}">
                  <a16:creationId xmlns:a16="http://schemas.microsoft.com/office/drawing/2014/main" id="{3FF1A8A9-7D8C-A843-BD0D-66C87DABA6A4}"/>
                </a:ext>
              </a:extLst>
            </p:cNvPr>
            <p:cNvSpPr/>
            <p:nvPr/>
          </p:nvSpPr>
          <p:spPr>
            <a:xfrm>
              <a:off x="4953000" y="1833959"/>
              <a:ext cx="64008" cy="1568546"/>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92" name="Group 91">
            <a:extLst>
              <a:ext uri="{FF2B5EF4-FFF2-40B4-BE49-F238E27FC236}">
                <a16:creationId xmlns:a16="http://schemas.microsoft.com/office/drawing/2014/main" id="{CF24440E-883E-5C4B-A96E-83C1C82109E4}"/>
              </a:ext>
            </a:extLst>
          </p:cNvPr>
          <p:cNvGrpSpPr/>
          <p:nvPr/>
        </p:nvGrpSpPr>
        <p:grpSpPr>
          <a:xfrm>
            <a:off x="552373" y="4804297"/>
            <a:ext cx="3577302" cy="1434918"/>
            <a:chOff x="3433098" y="3906709"/>
            <a:chExt cx="3577302" cy="1434918"/>
          </a:xfrm>
        </p:grpSpPr>
        <p:sp>
          <p:nvSpPr>
            <p:cNvPr id="93" name="TextBox 92">
              <a:extLst>
                <a:ext uri="{FF2B5EF4-FFF2-40B4-BE49-F238E27FC236}">
                  <a16:creationId xmlns:a16="http://schemas.microsoft.com/office/drawing/2014/main" id="{D99C11E1-3F34-0B48-87B6-9A459EFED0C8}"/>
                </a:ext>
              </a:extLst>
            </p:cNvPr>
            <p:cNvSpPr txBox="1"/>
            <p:nvPr/>
          </p:nvSpPr>
          <p:spPr>
            <a:xfrm>
              <a:off x="3433098" y="4501058"/>
              <a:ext cx="144283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Storage (SAN)</a:t>
              </a:r>
            </a:p>
          </p:txBody>
        </p:sp>
        <p:pic>
          <p:nvPicPr>
            <p:cNvPr id="94" name="Picture 93" descr="A close up of a building&#10;&#10;Description generated with high confidence">
              <a:extLst>
                <a:ext uri="{FF2B5EF4-FFF2-40B4-BE49-F238E27FC236}">
                  <a16:creationId xmlns:a16="http://schemas.microsoft.com/office/drawing/2014/main" id="{52D0EE09-A1B0-9F44-89F2-53C121397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906709"/>
              <a:ext cx="1828800" cy="707136"/>
            </a:xfrm>
            <a:prstGeom prst="rect">
              <a:avLst/>
            </a:prstGeom>
          </p:spPr>
        </p:pic>
        <p:pic>
          <p:nvPicPr>
            <p:cNvPr id="95" name="Picture 94" descr="A close up of a building&#10;&#10;Description generated with high confidence">
              <a:extLst>
                <a:ext uri="{FF2B5EF4-FFF2-40B4-BE49-F238E27FC236}">
                  <a16:creationId xmlns:a16="http://schemas.microsoft.com/office/drawing/2014/main" id="{8EF7D5AD-CFDA-5046-BE89-96727465A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4634491"/>
              <a:ext cx="1828800" cy="707136"/>
            </a:xfrm>
            <a:prstGeom prst="rect">
              <a:avLst/>
            </a:prstGeom>
          </p:spPr>
        </p:pic>
        <p:sp>
          <p:nvSpPr>
            <p:cNvPr id="96" name="Left Bracket 95">
              <a:extLst>
                <a:ext uri="{FF2B5EF4-FFF2-40B4-BE49-F238E27FC236}">
                  <a16:creationId xmlns:a16="http://schemas.microsoft.com/office/drawing/2014/main" id="{8964C6C1-64AC-7C43-BA6E-9B84437A060C}"/>
                </a:ext>
              </a:extLst>
            </p:cNvPr>
            <p:cNvSpPr/>
            <p:nvPr/>
          </p:nvSpPr>
          <p:spPr>
            <a:xfrm>
              <a:off x="4953000" y="3906709"/>
              <a:ext cx="64008" cy="1434918"/>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97" name="Group 96">
            <a:extLst>
              <a:ext uri="{FF2B5EF4-FFF2-40B4-BE49-F238E27FC236}">
                <a16:creationId xmlns:a16="http://schemas.microsoft.com/office/drawing/2014/main" id="{02B0B051-8F83-544E-B081-18D0AF5BEF97}"/>
              </a:ext>
            </a:extLst>
          </p:cNvPr>
          <p:cNvGrpSpPr/>
          <p:nvPr/>
        </p:nvGrpSpPr>
        <p:grpSpPr>
          <a:xfrm>
            <a:off x="555001" y="4363869"/>
            <a:ext cx="3574674" cy="403771"/>
            <a:chOff x="3435726" y="3466281"/>
            <a:chExt cx="3574674" cy="403771"/>
          </a:xfrm>
        </p:grpSpPr>
        <p:sp>
          <p:nvSpPr>
            <p:cNvPr id="98" name="TextBox 97">
              <a:extLst>
                <a:ext uri="{FF2B5EF4-FFF2-40B4-BE49-F238E27FC236}">
                  <a16:creationId xmlns:a16="http://schemas.microsoft.com/office/drawing/2014/main" id="{4033A29D-1D36-3D47-A3CF-59D0A84FEACC}"/>
                </a:ext>
              </a:extLst>
            </p:cNvPr>
            <p:cNvSpPr txBox="1"/>
            <p:nvPr/>
          </p:nvSpPr>
          <p:spPr>
            <a:xfrm>
              <a:off x="3435726" y="3531498"/>
              <a:ext cx="143962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Storage</a:t>
              </a:r>
              <a:r>
                <a:rPr kumimoji="0" lang="en-US" sz="1600" b="0" i="0" u="none" strike="noStrike" kern="1200" cap="none" spc="0" normalizeH="0" baseline="0" noProof="0" dirty="0">
                  <a:ln>
                    <a:noFill/>
                  </a:ln>
                  <a:effectLst/>
                  <a:uLnTx/>
                  <a:uFillTx/>
                  <a:ea typeface="+mn-ea"/>
                  <a:cs typeface="Segoe UI" panose="020B0502040204020203" pitchFamily="34" charset="0"/>
                </a:rPr>
                <a:t> </a:t>
              </a:r>
              <a:r>
                <a:rPr lang="en-US" sz="1600" dirty="0">
                  <a:gradFill>
                    <a:gsLst>
                      <a:gs pos="0">
                        <a:schemeClr val="tx1"/>
                      </a:gs>
                      <a:gs pos="100000">
                        <a:schemeClr val="tx1"/>
                      </a:gs>
                    </a:gsLst>
                    <a:lin ang="5400000" scaled="0"/>
                  </a:gradFill>
                  <a:cs typeface="Segoe UI" panose="020B0502040204020203" pitchFamily="34" charset="0"/>
                </a:rPr>
                <a:t>f</a:t>
              </a:r>
              <a:r>
                <a:rPr kumimoji="0" lang="en-US" sz="1600" b="0" i="0" u="none" strike="noStrike" kern="1200" cap="none" spc="0" normalizeH="0" baseline="0" noProof="0" dirty="0" err="1">
                  <a:ln>
                    <a:noFill/>
                  </a:ln>
                  <a:gradFill>
                    <a:gsLst>
                      <a:gs pos="0">
                        <a:schemeClr val="tx1"/>
                      </a:gs>
                      <a:gs pos="100000">
                        <a:schemeClr val="tx1"/>
                      </a:gs>
                    </a:gsLst>
                    <a:lin ang="5400000" scaled="0"/>
                  </a:gradFill>
                  <a:effectLst/>
                  <a:uLnTx/>
                  <a:uFillTx/>
                  <a:ea typeface="+mn-ea"/>
                  <a:cs typeface="Segoe UI" panose="020B0502040204020203" pitchFamily="34" charset="0"/>
                </a:rPr>
                <a:t>abric</a:t>
              </a:r>
              <a:endPar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endParaRPr>
            </a:p>
          </p:txBody>
        </p:sp>
        <p:pic>
          <p:nvPicPr>
            <p:cNvPr id="99" name="Picture 98" descr="A close up of a logo&#10;&#10;Description generated with high confidence">
              <a:extLst>
                <a:ext uri="{FF2B5EF4-FFF2-40B4-BE49-F238E27FC236}">
                  <a16:creationId xmlns:a16="http://schemas.microsoft.com/office/drawing/2014/main" id="{73E16B05-18B0-394A-9622-970599CD3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664930"/>
              <a:ext cx="1828800" cy="178003"/>
            </a:xfrm>
            <a:prstGeom prst="rect">
              <a:avLst/>
            </a:prstGeom>
          </p:spPr>
        </p:pic>
        <p:pic>
          <p:nvPicPr>
            <p:cNvPr id="100" name="Picture 99" descr="A close up of a logo&#10;&#10;Description generated with high confidence">
              <a:extLst>
                <a:ext uri="{FF2B5EF4-FFF2-40B4-BE49-F238E27FC236}">
                  <a16:creationId xmlns:a16="http://schemas.microsoft.com/office/drawing/2014/main" id="{038F3B36-7BCB-704C-BF64-374997638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466281"/>
              <a:ext cx="1828800" cy="178003"/>
            </a:xfrm>
            <a:prstGeom prst="rect">
              <a:avLst/>
            </a:prstGeom>
          </p:spPr>
        </p:pic>
        <p:sp>
          <p:nvSpPr>
            <p:cNvPr id="101" name="Left Bracket 100">
              <a:extLst>
                <a:ext uri="{FF2B5EF4-FFF2-40B4-BE49-F238E27FC236}">
                  <a16:creationId xmlns:a16="http://schemas.microsoft.com/office/drawing/2014/main" id="{51283789-58FC-C340-861C-C7B3398BAF62}"/>
                </a:ext>
              </a:extLst>
            </p:cNvPr>
            <p:cNvSpPr/>
            <p:nvPr/>
          </p:nvSpPr>
          <p:spPr>
            <a:xfrm>
              <a:off x="4953000" y="3466282"/>
              <a:ext cx="64008" cy="376652"/>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102" name="Group 101">
            <a:extLst>
              <a:ext uri="{FF2B5EF4-FFF2-40B4-BE49-F238E27FC236}">
                <a16:creationId xmlns:a16="http://schemas.microsoft.com/office/drawing/2014/main" id="{263675A8-920F-F249-B586-7217BBCAE31F}"/>
              </a:ext>
            </a:extLst>
          </p:cNvPr>
          <p:cNvGrpSpPr/>
          <p:nvPr/>
        </p:nvGrpSpPr>
        <p:grpSpPr>
          <a:xfrm>
            <a:off x="238890" y="1493605"/>
            <a:ext cx="3890785" cy="406747"/>
            <a:chOff x="3119615" y="596017"/>
            <a:chExt cx="3890785" cy="406747"/>
          </a:xfrm>
        </p:grpSpPr>
        <p:sp>
          <p:nvSpPr>
            <p:cNvPr id="103" name="TextBox 102">
              <a:extLst>
                <a:ext uri="{FF2B5EF4-FFF2-40B4-BE49-F238E27FC236}">
                  <a16:creationId xmlns:a16="http://schemas.microsoft.com/office/drawing/2014/main" id="{99478800-C390-9F41-9363-8A6A6B6207E3}"/>
                </a:ext>
              </a:extLst>
            </p:cNvPr>
            <p:cNvSpPr txBox="1"/>
            <p:nvPr/>
          </p:nvSpPr>
          <p:spPr>
            <a:xfrm>
              <a:off x="3119615" y="664210"/>
              <a:ext cx="175573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Ethernet switches</a:t>
              </a:r>
            </a:p>
          </p:txBody>
        </p:sp>
        <p:pic>
          <p:nvPicPr>
            <p:cNvPr id="104" name="Picture 103" descr="A close up of a logo&#10;&#10;Description generated with high confidence">
              <a:extLst>
                <a:ext uri="{FF2B5EF4-FFF2-40B4-BE49-F238E27FC236}">
                  <a16:creationId xmlns:a16="http://schemas.microsoft.com/office/drawing/2014/main" id="{0CFAE55A-E1B2-434E-BFAB-F8C05C5F2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00622"/>
              <a:ext cx="1828800" cy="178003"/>
            </a:xfrm>
            <a:prstGeom prst="rect">
              <a:avLst/>
            </a:prstGeom>
          </p:spPr>
        </p:pic>
        <p:pic>
          <p:nvPicPr>
            <p:cNvPr id="105" name="Picture 104" descr="A close up of a logo&#10;&#10;Description generated with high confidence">
              <a:extLst>
                <a:ext uri="{FF2B5EF4-FFF2-40B4-BE49-F238E27FC236}">
                  <a16:creationId xmlns:a16="http://schemas.microsoft.com/office/drawing/2014/main" id="{645D653E-643E-C74E-BA02-A30331B60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601973"/>
              <a:ext cx="1828800" cy="178003"/>
            </a:xfrm>
            <a:prstGeom prst="rect">
              <a:avLst/>
            </a:prstGeom>
          </p:spPr>
        </p:pic>
        <p:sp>
          <p:nvSpPr>
            <p:cNvPr id="106" name="Left Bracket 105">
              <a:extLst>
                <a:ext uri="{FF2B5EF4-FFF2-40B4-BE49-F238E27FC236}">
                  <a16:creationId xmlns:a16="http://schemas.microsoft.com/office/drawing/2014/main" id="{EC06DCA0-D078-9543-8F3F-938064F7F512}"/>
                </a:ext>
              </a:extLst>
            </p:cNvPr>
            <p:cNvSpPr/>
            <p:nvPr/>
          </p:nvSpPr>
          <p:spPr>
            <a:xfrm>
              <a:off x="4953000" y="596017"/>
              <a:ext cx="64008" cy="382607"/>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grpSp>
      <p:grpSp>
        <p:nvGrpSpPr>
          <p:cNvPr id="107" name="Group 106">
            <a:extLst>
              <a:ext uri="{FF2B5EF4-FFF2-40B4-BE49-F238E27FC236}">
                <a16:creationId xmlns:a16="http://schemas.microsoft.com/office/drawing/2014/main" id="{810C69B8-CDA4-1743-8102-BDF191174474}"/>
              </a:ext>
            </a:extLst>
          </p:cNvPr>
          <p:cNvGrpSpPr/>
          <p:nvPr/>
        </p:nvGrpSpPr>
        <p:grpSpPr>
          <a:xfrm>
            <a:off x="341610" y="1939989"/>
            <a:ext cx="3788065" cy="727782"/>
            <a:chOff x="3222335" y="1042401"/>
            <a:chExt cx="3788065" cy="727782"/>
          </a:xfrm>
        </p:grpSpPr>
        <p:pic>
          <p:nvPicPr>
            <p:cNvPr id="108" name="Picture 107">
              <a:extLst>
                <a:ext uri="{FF2B5EF4-FFF2-40B4-BE49-F238E27FC236}">
                  <a16:creationId xmlns:a16="http://schemas.microsoft.com/office/drawing/2014/main" id="{3B72DF28-5849-5048-A501-6FAC629F50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416615"/>
              <a:ext cx="1828800" cy="353568"/>
            </a:xfrm>
            <a:prstGeom prst="rect">
              <a:avLst/>
            </a:prstGeom>
          </p:spPr>
        </p:pic>
        <p:pic>
          <p:nvPicPr>
            <p:cNvPr id="109" name="Picture 108">
              <a:extLst>
                <a:ext uri="{FF2B5EF4-FFF2-40B4-BE49-F238E27FC236}">
                  <a16:creationId xmlns:a16="http://schemas.microsoft.com/office/drawing/2014/main" id="{77D25A66-50C2-4547-9125-4831EFA94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042401"/>
              <a:ext cx="1828800" cy="353568"/>
            </a:xfrm>
            <a:prstGeom prst="rect">
              <a:avLst/>
            </a:prstGeom>
          </p:spPr>
        </p:pic>
        <p:sp>
          <p:nvSpPr>
            <p:cNvPr id="110" name="Left Bracket 109">
              <a:extLst>
                <a:ext uri="{FF2B5EF4-FFF2-40B4-BE49-F238E27FC236}">
                  <a16:creationId xmlns:a16="http://schemas.microsoft.com/office/drawing/2014/main" id="{0F53DF37-51DF-584A-8B21-FDB4BABF0737}"/>
                </a:ext>
              </a:extLst>
            </p:cNvPr>
            <p:cNvSpPr/>
            <p:nvPr/>
          </p:nvSpPr>
          <p:spPr>
            <a:xfrm>
              <a:off x="4953000" y="1042401"/>
              <a:ext cx="64008" cy="727781"/>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ea typeface="+mn-ea"/>
                <a:cs typeface="+mn-cs"/>
              </a:endParaRPr>
            </a:p>
          </p:txBody>
        </p:sp>
        <p:sp>
          <p:nvSpPr>
            <p:cNvPr id="111" name="TextBox 110">
              <a:extLst>
                <a:ext uri="{FF2B5EF4-FFF2-40B4-BE49-F238E27FC236}">
                  <a16:creationId xmlns:a16="http://schemas.microsoft.com/office/drawing/2014/main" id="{937D1958-F9F5-5E4C-A941-D0574B13CE55}"/>
                </a:ext>
              </a:extLst>
            </p:cNvPr>
            <p:cNvSpPr txBox="1"/>
            <p:nvPr/>
          </p:nvSpPr>
          <p:spPr>
            <a:xfrm>
              <a:off x="3222335" y="1283181"/>
              <a:ext cx="165301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chemeClr val="tx1"/>
                      </a:gs>
                      <a:gs pos="100000">
                        <a:schemeClr val="tx1"/>
                      </a:gs>
                    </a:gsLst>
                    <a:lin ang="5400000" scaled="0"/>
                  </a:gradFill>
                  <a:effectLst/>
                  <a:uLnTx/>
                  <a:uFillTx/>
                  <a:ea typeface="+mn-ea"/>
                  <a:cs typeface="Segoe UI" panose="020B0502040204020203" pitchFamily="34" charset="0"/>
                </a:rPr>
                <a:t>Misc. appliances</a:t>
              </a:r>
            </a:p>
          </p:txBody>
        </p:sp>
      </p:grpSp>
      <p:sp>
        <p:nvSpPr>
          <p:cNvPr id="4" name="Title 3">
            <a:extLst>
              <a:ext uri="{FF2B5EF4-FFF2-40B4-BE49-F238E27FC236}">
                <a16:creationId xmlns:a16="http://schemas.microsoft.com/office/drawing/2014/main" id="{3DD32EAD-6813-AC42-92B9-2E2622650223}"/>
              </a:ext>
            </a:extLst>
          </p:cNvPr>
          <p:cNvSpPr>
            <a:spLocks noGrp="1"/>
          </p:cNvSpPr>
          <p:nvPr>
            <p:ph type="title"/>
          </p:nvPr>
        </p:nvSpPr>
        <p:spPr>
          <a:xfrm>
            <a:off x="269240" y="289512"/>
            <a:ext cx="5521960" cy="804085"/>
          </a:xfrm>
        </p:spPr>
        <p:txBody>
          <a:bodyPr/>
          <a:lstStyle/>
          <a:p>
            <a:r>
              <a:rPr lang="en-US" sz="3200" dirty="0">
                <a:gradFill>
                  <a:gsLst>
                    <a:gs pos="0">
                      <a:schemeClr val="tx1"/>
                    </a:gs>
                    <a:gs pos="100000">
                      <a:schemeClr val="tx1"/>
                    </a:gs>
                  </a:gsLst>
                  <a:lin ang="5400000" scaled="0"/>
                </a:gradFill>
              </a:rPr>
              <a:t>Older three-tier infrastructure</a:t>
            </a:r>
            <a:endParaRPr lang="en-US" sz="3000" dirty="0">
              <a:gradFill>
                <a:gsLst>
                  <a:gs pos="0">
                    <a:schemeClr val="tx1"/>
                  </a:gs>
                  <a:gs pos="100000">
                    <a:schemeClr val="tx1"/>
                  </a:gs>
                </a:gsLst>
                <a:lin ang="5400000" scaled="0"/>
              </a:gradFill>
            </a:endParaRPr>
          </a:p>
        </p:txBody>
      </p:sp>
      <p:sp>
        <p:nvSpPr>
          <p:cNvPr id="114" name="Title 3">
            <a:extLst>
              <a:ext uri="{FF2B5EF4-FFF2-40B4-BE49-F238E27FC236}">
                <a16:creationId xmlns:a16="http://schemas.microsoft.com/office/drawing/2014/main" id="{1B6C09E0-4B48-BC49-8759-2AFD33D78111}"/>
              </a:ext>
            </a:extLst>
          </p:cNvPr>
          <p:cNvSpPr txBox="1">
            <a:spLocks/>
          </p:cNvSpPr>
          <p:nvPr/>
        </p:nvSpPr>
        <p:spPr>
          <a:xfrm>
            <a:off x="6044084" y="289512"/>
            <a:ext cx="5858203" cy="804085"/>
          </a:xfrm>
          <a:prstGeom prst="rect">
            <a:avLst/>
          </a:prstGeom>
        </p:spPr>
        <p:txBody>
          <a:bodyPr vert="horz" wrap="square" lIns="146304" tIns="91440" rIns="146304" bIns="91440" rtlCol="0" anchor="t">
            <a:noAutofit/>
          </a:bodyPr>
          <a:lstStyle>
            <a:lvl1pPr algn="l" defTabSz="913841" rtl="0" eaLnBrk="1" latinLnBrk="0" hangingPunct="1">
              <a:lnSpc>
                <a:spcPct val="90000"/>
              </a:lnSpc>
              <a:spcBef>
                <a:spcPct val="0"/>
              </a:spcBef>
              <a:buNone/>
              <a:defRPr lang="en-US" sz="4800" b="0" kern="1200" cap="none" spc="-100" baseline="0">
                <a:ln w="3175">
                  <a:noFill/>
                </a:ln>
                <a:solidFill>
                  <a:schemeClr val="tx1"/>
                </a:solidFill>
                <a:effectLst/>
                <a:latin typeface="+mj-lt"/>
                <a:ea typeface="+mn-ea"/>
                <a:cs typeface="Segoe UI" pitchFamily="34" charset="0"/>
              </a:defRPr>
            </a:lvl1pPr>
          </a:lstStyle>
          <a:p>
            <a:pPr algn="r"/>
            <a:r>
              <a:rPr lang="en-US" sz="3000" dirty="0">
                <a:gradFill>
                  <a:gsLst>
                    <a:gs pos="0">
                      <a:schemeClr val="tx1"/>
                    </a:gs>
                    <a:gs pos="100000">
                      <a:schemeClr val="tx1"/>
                    </a:gs>
                  </a:gsLst>
                  <a:lin ang="5400000" scaled="0"/>
                </a:gradFill>
              </a:rPr>
              <a:t>Hyper-converged infrastructure (HCI)</a:t>
            </a:r>
          </a:p>
        </p:txBody>
      </p:sp>
    </p:spTree>
    <p:extLst>
      <p:ext uri="{BB962C8B-B14F-4D97-AF65-F5344CB8AC3E}">
        <p14:creationId xmlns:p14="http://schemas.microsoft.com/office/powerpoint/2010/main" val="5326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250"/>
                                        <p:tgtEl>
                                          <p:spTgt spid="4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2067-6D12-4F29-AE9B-EAA409D6056D}"/>
              </a:ext>
            </a:extLst>
          </p:cNvPr>
          <p:cNvSpPr>
            <a:spLocks noGrp="1"/>
          </p:cNvSpPr>
          <p:nvPr>
            <p:ph type="title"/>
          </p:nvPr>
        </p:nvSpPr>
        <p:spPr>
          <a:xfrm>
            <a:off x="269240" y="289514"/>
            <a:ext cx="11655840" cy="823789"/>
          </a:xfrm>
        </p:spPr>
        <p:txBody>
          <a:bodyPr/>
          <a:lstStyle/>
          <a:p>
            <a:r>
              <a:rPr lang="en-US" dirty="0"/>
              <a:t>Evolution of Windows Server hyper-converged</a:t>
            </a:r>
          </a:p>
        </p:txBody>
      </p:sp>
      <p:sp>
        <p:nvSpPr>
          <p:cNvPr id="20" name="TextBox 19">
            <a:extLst>
              <a:ext uri="{FF2B5EF4-FFF2-40B4-BE49-F238E27FC236}">
                <a16:creationId xmlns:a16="http://schemas.microsoft.com/office/drawing/2014/main" id="{B23D7089-45D9-4E52-9C52-04A6D9441AC2}"/>
              </a:ext>
            </a:extLst>
          </p:cNvPr>
          <p:cNvSpPr txBox="1"/>
          <p:nvPr/>
        </p:nvSpPr>
        <p:spPr>
          <a:xfrm>
            <a:off x="1297314" y="1854706"/>
            <a:ext cx="1644148"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i="0" u="none" strike="noStrike" kern="1200" cap="none" spc="0" normalizeH="0" baseline="0" noProof="0" dirty="0">
                <a:ln>
                  <a:noFill/>
                </a:ln>
                <a:gradFill>
                  <a:gsLst>
                    <a:gs pos="0">
                      <a:schemeClr val="tx1"/>
                    </a:gs>
                    <a:gs pos="100000">
                      <a:schemeClr val="tx1"/>
                    </a:gs>
                  </a:gsLst>
                  <a:lin ang="5400000" scaled="0"/>
                </a:gradFill>
                <a:effectLst/>
                <a:uLnTx/>
                <a:uFillTx/>
                <a:latin typeface="Segoe Pro Semibold" panose="020B0702040504020203" pitchFamily="34" charset="0"/>
                <a:cs typeface="Segoe UI" panose="020B0502040204020203" pitchFamily="34" charset="0"/>
              </a:rPr>
              <a:t>Hyper-V</a:t>
            </a:r>
          </a:p>
        </p:txBody>
      </p:sp>
      <p:grpSp>
        <p:nvGrpSpPr>
          <p:cNvPr id="43" name="Group 42">
            <a:extLst>
              <a:ext uri="{FF2B5EF4-FFF2-40B4-BE49-F238E27FC236}">
                <a16:creationId xmlns:a16="http://schemas.microsoft.com/office/drawing/2014/main" id="{A359D357-30A4-458C-85E7-6838FB828A42}"/>
              </a:ext>
            </a:extLst>
          </p:cNvPr>
          <p:cNvGrpSpPr/>
          <p:nvPr/>
        </p:nvGrpSpPr>
        <p:grpSpPr>
          <a:xfrm>
            <a:off x="1257074" y="2426743"/>
            <a:ext cx="1724628" cy="1724628"/>
            <a:chOff x="1257074" y="2426743"/>
            <a:chExt cx="1724628" cy="1724628"/>
          </a:xfrm>
        </p:grpSpPr>
        <p:sp>
          <p:nvSpPr>
            <p:cNvPr id="13" name="Oval 12">
              <a:extLst>
                <a:ext uri="{FF2B5EF4-FFF2-40B4-BE49-F238E27FC236}">
                  <a16:creationId xmlns:a16="http://schemas.microsoft.com/office/drawing/2014/main" id="{A798D497-1A12-4411-BCD2-60138B0081C1}"/>
                </a:ext>
              </a:extLst>
            </p:cNvPr>
            <p:cNvSpPr/>
            <p:nvPr/>
          </p:nvSpPr>
          <p:spPr bwMode="auto">
            <a:xfrm>
              <a:off x="1257074" y="2426743"/>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a:extLst>
                <a:ext uri="{FF2B5EF4-FFF2-40B4-BE49-F238E27FC236}">
                  <a16:creationId xmlns:a16="http://schemas.microsoft.com/office/drawing/2014/main" id="{428DA464-8C07-4145-B27C-BCAF9E5E5080}"/>
                </a:ext>
              </a:extLst>
            </p:cNvPr>
            <p:cNvPicPr>
              <a:picLocks noChangeAspect="1"/>
            </p:cNvPicPr>
            <p:nvPr/>
          </p:nvPicPr>
          <p:blipFill>
            <a:blip r:embed="rId3"/>
            <a:stretch>
              <a:fillRect/>
            </a:stretch>
          </p:blipFill>
          <p:spPr>
            <a:xfrm>
              <a:off x="1664348" y="2929258"/>
              <a:ext cx="910080" cy="719598"/>
            </a:xfrm>
            <a:prstGeom prst="rect">
              <a:avLst/>
            </a:prstGeom>
          </p:spPr>
        </p:pic>
      </p:grpSp>
      <p:grpSp>
        <p:nvGrpSpPr>
          <p:cNvPr id="47" name="Group 46">
            <a:extLst>
              <a:ext uri="{FF2B5EF4-FFF2-40B4-BE49-F238E27FC236}">
                <a16:creationId xmlns:a16="http://schemas.microsoft.com/office/drawing/2014/main" id="{94E8AF2B-E928-4529-BE54-CB060344236A}"/>
              </a:ext>
            </a:extLst>
          </p:cNvPr>
          <p:cNvGrpSpPr/>
          <p:nvPr/>
        </p:nvGrpSpPr>
        <p:grpSpPr>
          <a:xfrm>
            <a:off x="1008276" y="4354290"/>
            <a:ext cx="2222224" cy="1046395"/>
            <a:chOff x="1008276" y="4354290"/>
            <a:chExt cx="2222224" cy="1046395"/>
          </a:xfrm>
        </p:grpSpPr>
        <p:sp>
          <p:nvSpPr>
            <p:cNvPr id="15" name="Title 12">
              <a:extLst>
                <a:ext uri="{FF2B5EF4-FFF2-40B4-BE49-F238E27FC236}">
                  <a16:creationId xmlns:a16="http://schemas.microsoft.com/office/drawing/2014/main" id="{EF4E03D5-D6E4-4175-921F-56FD94D272BC}"/>
                </a:ext>
              </a:extLst>
            </p:cNvPr>
            <p:cNvSpPr txBox="1">
              <a:spLocks/>
            </p:cNvSpPr>
            <p:nvPr/>
          </p:nvSpPr>
          <p:spPr>
            <a:xfrm>
              <a:off x="1008276" y="4354290"/>
              <a:ext cx="2222224"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2000" b="0" dirty="0">
                  <a:latin typeface="+mn-lt"/>
                </a:rPr>
                <a:t>Introduced in 2008, </a:t>
              </a:r>
              <a:br>
                <a:rPr lang="en-US" sz="2000" b="0" dirty="0">
                  <a:latin typeface="+mn-lt"/>
                </a:rPr>
              </a:br>
              <a:r>
                <a:rPr lang="en-US" sz="2000" b="0" dirty="0">
                  <a:latin typeface="+mn-lt"/>
                </a:rPr>
                <a:t>ten years ago!</a:t>
              </a:r>
            </a:p>
          </p:txBody>
        </p:sp>
        <p:sp>
          <p:nvSpPr>
            <p:cNvPr id="23" name="Title 12">
              <a:extLst>
                <a:ext uri="{FF2B5EF4-FFF2-40B4-BE49-F238E27FC236}">
                  <a16:creationId xmlns:a16="http://schemas.microsoft.com/office/drawing/2014/main" id="{B55C6AD0-F0C5-494E-99E3-A24C52A529B0}"/>
                </a:ext>
              </a:extLst>
            </p:cNvPr>
            <p:cNvSpPr txBox="1">
              <a:spLocks/>
            </p:cNvSpPr>
            <p:nvPr/>
          </p:nvSpPr>
          <p:spPr>
            <a:xfrm>
              <a:off x="1008276" y="5012887"/>
              <a:ext cx="2222224" cy="3877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1400" b="0" dirty="0">
                  <a:gradFill>
                    <a:gsLst>
                      <a:gs pos="1250">
                        <a:schemeClr val="tx2"/>
                      </a:gs>
                      <a:gs pos="100000">
                        <a:schemeClr val="tx2"/>
                      </a:gs>
                    </a:gsLst>
                    <a:lin ang="5400000" scaled="0"/>
                  </a:gradFill>
                  <a:latin typeface="+mn-lt"/>
                </a:rPr>
                <a:t>Foundation of our</a:t>
              </a:r>
              <a:br>
                <a:rPr lang="en-US" sz="1400" b="0" dirty="0">
                  <a:gradFill>
                    <a:gsLst>
                      <a:gs pos="1250">
                        <a:schemeClr val="tx2"/>
                      </a:gs>
                      <a:gs pos="100000">
                        <a:schemeClr val="tx2"/>
                      </a:gs>
                    </a:gsLst>
                    <a:lin ang="5400000" scaled="0"/>
                  </a:gradFill>
                  <a:latin typeface="+mn-lt"/>
                </a:rPr>
              </a:br>
              <a:r>
                <a:rPr lang="en-US" sz="1400" b="0" dirty="0">
                  <a:gradFill>
                    <a:gsLst>
                      <a:gs pos="1250">
                        <a:schemeClr val="tx2"/>
                      </a:gs>
                      <a:gs pos="100000">
                        <a:schemeClr val="tx2"/>
                      </a:gs>
                    </a:gsLst>
                    <a:lin ang="5400000" scaled="0"/>
                  </a:gradFill>
                  <a:latin typeface="+mn-lt"/>
                </a:rPr>
                <a:t>hyperscale Azure cloud</a:t>
              </a:r>
            </a:p>
          </p:txBody>
        </p:sp>
      </p:grpSp>
      <p:sp>
        <p:nvSpPr>
          <p:cNvPr id="25" name="TextBox 24">
            <a:extLst>
              <a:ext uri="{FF2B5EF4-FFF2-40B4-BE49-F238E27FC236}">
                <a16:creationId xmlns:a16="http://schemas.microsoft.com/office/drawing/2014/main" id="{2F304AC1-4091-485C-8FCB-8F6802061D6D}"/>
              </a:ext>
            </a:extLst>
          </p:cNvPr>
          <p:cNvSpPr txBox="1"/>
          <p:nvPr/>
        </p:nvSpPr>
        <p:spPr>
          <a:xfrm>
            <a:off x="4571437" y="1522308"/>
            <a:ext cx="2222224" cy="757130"/>
          </a:xfrm>
          <a:prstGeom prst="rect">
            <a:avLst/>
          </a:prstGeom>
          <a:noFill/>
        </p:spPr>
        <p:txBody>
          <a:bodyPr wrap="square" rtlCol="0">
            <a:spAutoFit/>
          </a:bodyPr>
          <a:lstStyle/>
          <a:p>
            <a:pPr lvl="0" algn="ctr" defTabSz="914400">
              <a:lnSpc>
                <a:spcPct val="90000"/>
              </a:lnSpc>
              <a:defRPr/>
            </a:pPr>
            <a:r>
              <a:rPr lang="en-US" sz="2400" dirty="0">
                <a:gradFill>
                  <a:gsLst>
                    <a:gs pos="0">
                      <a:schemeClr val="tx1"/>
                    </a:gs>
                    <a:gs pos="100000">
                      <a:schemeClr val="tx1"/>
                    </a:gs>
                  </a:gsLst>
                  <a:lin ang="5400000" scaled="0"/>
                </a:gradFill>
                <a:latin typeface="Segoe Pro Semibold" panose="020B0702040504020203" pitchFamily="34" charset="0"/>
                <a:cs typeface="Segoe UI" panose="020B0502040204020203" pitchFamily="34" charset="0"/>
              </a:rPr>
              <a:t>Storage</a:t>
            </a:r>
            <a:br>
              <a:rPr lang="en-US" sz="2400" dirty="0">
                <a:gradFill>
                  <a:gsLst>
                    <a:gs pos="0">
                      <a:schemeClr val="tx1"/>
                    </a:gs>
                    <a:gs pos="100000">
                      <a:schemeClr val="tx1"/>
                    </a:gs>
                  </a:gsLst>
                  <a:lin ang="5400000" scaled="0"/>
                </a:gradFill>
                <a:latin typeface="Segoe Pro Semibold" panose="020B0702040504020203" pitchFamily="34" charset="0"/>
                <a:cs typeface="Segoe UI" panose="020B0502040204020203" pitchFamily="34" charset="0"/>
              </a:rPr>
            </a:br>
            <a:r>
              <a:rPr lang="en-US" sz="2400" dirty="0">
                <a:gradFill>
                  <a:gsLst>
                    <a:gs pos="0">
                      <a:schemeClr val="tx1"/>
                    </a:gs>
                    <a:gs pos="100000">
                      <a:schemeClr val="tx1"/>
                    </a:gs>
                  </a:gsLst>
                  <a:lin ang="5400000" scaled="0"/>
                </a:gradFill>
                <a:latin typeface="Segoe Pro Semibold" panose="020B0702040504020203" pitchFamily="34" charset="0"/>
                <a:cs typeface="Segoe UI" panose="020B0502040204020203" pitchFamily="34" charset="0"/>
              </a:rPr>
              <a:t>Spaces Direct</a:t>
            </a:r>
          </a:p>
        </p:txBody>
      </p:sp>
      <p:grpSp>
        <p:nvGrpSpPr>
          <p:cNvPr id="46" name="Group 45">
            <a:extLst>
              <a:ext uri="{FF2B5EF4-FFF2-40B4-BE49-F238E27FC236}">
                <a16:creationId xmlns:a16="http://schemas.microsoft.com/office/drawing/2014/main" id="{7794B358-1524-4B80-B907-A472177B690A}"/>
              </a:ext>
            </a:extLst>
          </p:cNvPr>
          <p:cNvGrpSpPr/>
          <p:nvPr/>
        </p:nvGrpSpPr>
        <p:grpSpPr>
          <a:xfrm>
            <a:off x="4571437" y="4354290"/>
            <a:ext cx="2222224" cy="1315700"/>
            <a:chOff x="4571437" y="4354290"/>
            <a:chExt cx="2222224" cy="1315700"/>
          </a:xfrm>
        </p:grpSpPr>
        <p:sp>
          <p:nvSpPr>
            <p:cNvPr id="24" name="Title 12">
              <a:extLst>
                <a:ext uri="{FF2B5EF4-FFF2-40B4-BE49-F238E27FC236}">
                  <a16:creationId xmlns:a16="http://schemas.microsoft.com/office/drawing/2014/main" id="{38CB0C87-6E02-4405-A445-AC1A5CCF739C}"/>
                </a:ext>
              </a:extLst>
            </p:cNvPr>
            <p:cNvSpPr txBox="1">
              <a:spLocks/>
            </p:cNvSpPr>
            <p:nvPr/>
          </p:nvSpPr>
          <p:spPr>
            <a:xfrm>
              <a:off x="4571437" y="4354290"/>
              <a:ext cx="2222224"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2000" b="0" dirty="0">
                  <a:latin typeface="+mn-lt"/>
                </a:rPr>
                <a:t>New in Windows </a:t>
              </a:r>
              <a:br>
                <a:rPr lang="en-US" sz="2000" b="0" dirty="0">
                  <a:latin typeface="+mn-lt"/>
                </a:rPr>
              </a:br>
              <a:r>
                <a:rPr lang="en-US" sz="2000" b="0" dirty="0">
                  <a:latin typeface="+mn-lt"/>
                </a:rPr>
                <a:t>server 2016</a:t>
              </a:r>
            </a:p>
          </p:txBody>
        </p:sp>
        <p:sp>
          <p:nvSpPr>
            <p:cNvPr id="26" name="Title 12">
              <a:extLst>
                <a:ext uri="{FF2B5EF4-FFF2-40B4-BE49-F238E27FC236}">
                  <a16:creationId xmlns:a16="http://schemas.microsoft.com/office/drawing/2014/main" id="{3169FF0C-67E5-4C83-86F8-E0F354E6593F}"/>
                </a:ext>
              </a:extLst>
            </p:cNvPr>
            <p:cNvSpPr txBox="1">
              <a:spLocks/>
            </p:cNvSpPr>
            <p:nvPr/>
          </p:nvSpPr>
          <p:spPr>
            <a:xfrm>
              <a:off x="4571437" y="5012887"/>
              <a:ext cx="2222224" cy="65710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1400" b="0" dirty="0">
                  <a:gradFill>
                    <a:gsLst>
                      <a:gs pos="1250">
                        <a:schemeClr val="tx2"/>
                      </a:gs>
                      <a:gs pos="100000">
                        <a:schemeClr val="tx2"/>
                      </a:gs>
                    </a:gsLst>
                    <a:lin ang="5400000" scaled="0"/>
                  </a:gradFill>
                  <a:latin typeface="+mn-lt"/>
                </a:rPr>
                <a:t>In development for 5+</a:t>
              </a:r>
              <a:br>
                <a:rPr lang="en-US" sz="1400" b="0" dirty="0">
                  <a:gradFill>
                    <a:gsLst>
                      <a:gs pos="1250">
                        <a:schemeClr val="tx2"/>
                      </a:gs>
                      <a:gs pos="100000">
                        <a:schemeClr val="tx2"/>
                      </a:gs>
                    </a:gsLst>
                    <a:lin ang="5400000" scaled="0"/>
                  </a:gradFill>
                  <a:latin typeface="+mn-lt"/>
                </a:rPr>
              </a:br>
              <a:r>
                <a:rPr lang="en-US" sz="1400" b="0" dirty="0">
                  <a:gradFill>
                    <a:gsLst>
                      <a:gs pos="1250">
                        <a:schemeClr val="tx2"/>
                      </a:gs>
                      <a:gs pos="100000">
                        <a:schemeClr val="tx2"/>
                      </a:gs>
                    </a:gsLst>
                    <a:lin ang="5400000" scaled="0"/>
                  </a:gradFill>
                  <a:latin typeface="+mn-lt"/>
                </a:rPr>
                <a:t>years at Microsoft</a:t>
              </a:r>
            </a:p>
            <a:p>
              <a:pPr algn="ctr">
                <a:lnSpc>
                  <a:spcPct val="90000"/>
                </a:lnSpc>
                <a:spcAft>
                  <a:spcPct val="35000"/>
                </a:spcAft>
                <a:defRPr/>
              </a:pPr>
              <a:r>
                <a:rPr lang="en-US" sz="1400" b="0" dirty="0">
                  <a:gradFill>
                    <a:gsLst>
                      <a:gs pos="1250">
                        <a:schemeClr val="tx2"/>
                      </a:gs>
                      <a:gs pos="100000">
                        <a:schemeClr val="tx2"/>
                      </a:gs>
                    </a:gsLst>
                    <a:lin ang="5400000" scaled="0"/>
                  </a:gradFill>
                  <a:latin typeface="+mn-lt"/>
                </a:rPr>
                <a:t>Foundation of Azure Stack</a:t>
              </a:r>
            </a:p>
          </p:txBody>
        </p:sp>
      </p:grpSp>
      <p:grpSp>
        <p:nvGrpSpPr>
          <p:cNvPr id="44" name="Group 43">
            <a:extLst>
              <a:ext uri="{FF2B5EF4-FFF2-40B4-BE49-F238E27FC236}">
                <a16:creationId xmlns:a16="http://schemas.microsoft.com/office/drawing/2014/main" id="{62DCB4ED-BE76-4395-8FD5-AEA98A6E85C4}"/>
              </a:ext>
            </a:extLst>
          </p:cNvPr>
          <p:cNvGrpSpPr/>
          <p:nvPr/>
        </p:nvGrpSpPr>
        <p:grpSpPr>
          <a:xfrm>
            <a:off x="4820235" y="2426743"/>
            <a:ext cx="1724628" cy="1724628"/>
            <a:chOff x="4820235" y="2426743"/>
            <a:chExt cx="1724628" cy="1724628"/>
          </a:xfrm>
        </p:grpSpPr>
        <p:sp>
          <p:nvSpPr>
            <p:cNvPr id="12" name="Oval 11">
              <a:extLst>
                <a:ext uri="{FF2B5EF4-FFF2-40B4-BE49-F238E27FC236}">
                  <a16:creationId xmlns:a16="http://schemas.microsoft.com/office/drawing/2014/main" id="{DBD093CB-21D7-43E8-8E52-AFEE76DA01C1}"/>
                </a:ext>
              </a:extLst>
            </p:cNvPr>
            <p:cNvSpPr/>
            <p:nvPr/>
          </p:nvSpPr>
          <p:spPr bwMode="auto">
            <a:xfrm>
              <a:off x="4820235" y="2426743"/>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E414EAA2-2381-4084-A8E1-03B6A3544D98}"/>
                </a:ext>
              </a:extLst>
            </p:cNvPr>
            <p:cNvPicPr>
              <a:picLocks noChangeAspect="1"/>
            </p:cNvPicPr>
            <p:nvPr/>
          </p:nvPicPr>
          <p:blipFill>
            <a:blip r:embed="rId4"/>
            <a:stretch>
              <a:fillRect/>
            </a:stretch>
          </p:blipFill>
          <p:spPr>
            <a:xfrm>
              <a:off x="5441108" y="2806176"/>
              <a:ext cx="482882" cy="965762"/>
            </a:xfrm>
            <a:prstGeom prst="rect">
              <a:avLst/>
            </a:prstGeom>
          </p:spPr>
        </p:pic>
      </p:grpSp>
      <p:sp>
        <p:nvSpPr>
          <p:cNvPr id="28" name="TextBox 27">
            <a:extLst>
              <a:ext uri="{FF2B5EF4-FFF2-40B4-BE49-F238E27FC236}">
                <a16:creationId xmlns:a16="http://schemas.microsoft.com/office/drawing/2014/main" id="{6E0FC305-C6A5-48CC-B469-B02F03159699}"/>
              </a:ext>
            </a:extLst>
          </p:cNvPr>
          <p:cNvSpPr txBox="1"/>
          <p:nvPr/>
        </p:nvSpPr>
        <p:spPr>
          <a:xfrm>
            <a:off x="8027201" y="1522308"/>
            <a:ext cx="2800328" cy="757130"/>
          </a:xfrm>
          <a:prstGeom prst="rect">
            <a:avLst/>
          </a:prstGeom>
          <a:noFill/>
        </p:spPr>
        <p:txBody>
          <a:bodyPr wrap="square" rtlCol="0">
            <a:spAutoFit/>
          </a:bodyPr>
          <a:lstStyle/>
          <a:p>
            <a:pPr lvl="0" algn="ctr" defTabSz="914400">
              <a:lnSpc>
                <a:spcPct val="90000"/>
              </a:lnSpc>
              <a:defRPr/>
            </a:pPr>
            <a:r>
              <a:rPr lang="en-US" sz="2400" dirty="0">
                <a:gradFill>
                  <a:gsLst>
                    <a:gs pos="0">
                      <a:schemeClr val="tx1"/>
                    </a:gs>
                    <a:gs pos="100000">
                      <a:schemeClr val="tx1"/>
                    </a:gs>
                  </a:gsLst>
                  <a:lin ang="5400000" scaled="0"/>
                </a:gradFill>
                <a:latin typeface="Segoe Pro Semibold" panose="020B0702040504020203" pitchFamily="34" charset="0"/>
                <a:cs typeface="Segoe UI" panose="020B0502040204020203" pitchFamily="34" charset="0"/>
              </a:rPr>
              <a:t>Software-defined</a:t>
            </a:r>
            <a:br>
              <a:rPr lang="en-US" sz="2400" dirty="0">
                <a:gradFill>
                  <a:gsLst>
                    <a:gs pos="0">
                      <a:schemeClr val="tx1"/>
                    </a:gs>
                    <a:gs pos="100000">
                      <a:schemeClr val="tx1"/>
                    </a:gs>
                  </a:gsLst>
                  <a:lin ang="5400000" scaled="0"/>
                </a:gradFill>
                <a:latin typeface="Segoe Pro Semibold" panose="020B0702040504020203" pitchFamily="34" charset="0"/>
                <a:cs typeface="Segoe UI" panose="020B0502040204020203" pitchFamily="34" charset="0"/>
              </a:rPr>
            </a:br>
            <a:r>
              <a:rPr lang="en-US" sz="2400" dirty="0">
                <a:gradFill>
                  <a:gsLst>
                    <a:gs pos="0">
                      <a:schemeClr val="tx1"/>
                    </a:gs>
                    <a:gs pos="100000">
                      <a:schemeClr val="tx1"/>
                    </a:gs>
                  </a:gsLst>
                  <a:lin ang="5400000" scaled="0"/>
                </a:gradFill>
                <a:latin typeface="Segoe Pro Semibold" panose="020B0702040504020203" pitchFamily="34" charset="0"/>
                <a:cs typeface="Segoe UI" panose="020B0502040204020203" pitchFamily="34" charset="0"/>
              </a:rPr>
              <a:t>Networking</a:t>
            </a:r>
          </a:p>
        </p:txBody>
      </p:sp>
      <p:grpSp>
        <p:nvGrpSpPr>
          <p:cNvPr id="48" name="Group 47">
            <a:extLst>
              <a:ext uri="{FF2B5EF4-FFF2-40B4-BE49-F238E27FC236}">
                <a16:creationId xmlns:a16="http://schemas.microsoft.com/office/drawing/2014/main" id="{E73533F4-A048-4EFA-9900-8738F0459D52}"/>
              </a:ext>
            </a:extLst>
          </p:cNvPr>
          <p:cNvGrpSpPr/>
          <p:nvPr/>
        </p:nvGrpSpPr>
        <p:grpSpPr>
          <a:xfrm>
            <a:off x="8316253" y="4354290"/>
            <a:ext cx="2222224" cy="852496"/>
            <a:chOff x="8316253" y="4354290"/>
            <a:chExt cx="2222224" cy="852496"/>
          </a:xfrm>
        </p:grpSpPr>
        <p:sp>
          <p:nvSpPr>
            <p:cNvPr id="27" name="Title 12">
              <a:extLst>
                <a:ext uri="{FF2B5EF4-FFF2-40B4-BE49-F238E27FC236}">
                  <a16:creationId xmlns:a16="http://schemas.microsoft.com/office/drawing/2014/main" id="{3B53D4DC-69CC-4049-B8FC-8EF069290CB8}"/>
                </a:ext>
              </a:extLst>
            </p:cNvPr>
            <p:cNvSpPr txBox="1">
              <a:spLocks/>
            </p:cNvSpPr>
            <p:nvPr/>
          </p:nvSpPr>
          <p:spPr>
            <a:xfrm>
              <a:off x="8316253" y="4354290"/>
              <a:ext cx="2222224"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2000" b="0" dirty="0">
                  <a:latin typeface="+mn-lt"/>
                </a:rPr>
                <a:t>New in Windows </a:t>
              </a:r>
              <a:br>
                <a:rPr lang="en-US" sz="2000" b="0" dirty="0">
                  <a:latin typeface="+mn-lt"/>
                </a:rPr>
              </a:br>
              <a:r>
                <a:rPr lang="en-US" sz="2000" b="0" dirty="0">
                  <a:latin typeface="+mn-lt"/>
                </a:rPr>
                <a:t>server 2016</a:t>
              </a:r>
            </a:p>
          </p:txBody>
        </p:sp>
        <p:sp>
          <p:nvSpPr>
            <p:cNvPr id="29" name="Title 12">
              <a:extLst>
                <a:ext uri="{FF2B5EF4-FFF2-40B4-BE49-F238E27FC236}">
                  <a16:creationId xmlns:a16="http://schemas.microsoft.com/office/drawing/2014/main" id="{BD5AB07D-3AF7-4796-8433-0B2AEF42AA9F}"/>
                </a:ext>
              </a:extLst>
            </p:cNvPr>
            <p:cNvSpPr txBox="1">
              <a:spLocks/>
            </p:cNvSpPr>
            <p:nvPr/>
          </p:nvSpPr>
          <p:spPr>
            <a:xfrm>
              <a:off x="8316253" y="5012887"/>
              <a:ext cx="2222224" cy="1938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1400" b="0" dirty="0">
                  <a:gradFill>
                    <a:gsLst>
                      <a:gs pos="1250">
                        <a:schemeClr val="tx2"/>
                      </a:gs>
                      <a:gs pos="100000">
                        <a:schemeClr val="tx2"/>
                      </a:gs>
                    </a:gsLst>
                    <a:lin ang="5400000" scaled="0"/>
                  </a:gradFill>
                  <a:latin typeface="+mn-lt"/>
                </a:rPr>
                <a:t>Inspired by Azure</a:t>
              </a:r>
            </a:p>
          </p:txBody>
        </p:sp>
      </p:grpSp>
      <p:grpSp>
        <p:nvGrpSpPr>
          <p:cNvPr id="45" name="Group 44">
            <a:extLst>
              <a:ext uri="{FF2B5EF4-FFF2-40B4-BE49-F238E27FC236}">
                <a16:creationId xmlns:a16="http://schemas.microsoft.com/office/drawing/2014/main" id="{127C2C26-7A08-47D2-80EB-9971DB6B5804}"/>
              </a:ext>
            </a:extLst>
          </p:cNvPr>
          <p:cNvGrpSpPr/>
          <p:nvPr/>
        </p:nvGrpSpPr>
        <p:grpSpPr>
          <a:xfrm>
            <a:off x="8565051" y="2426743"/>
            <a:ext cx="1724628" cy="1724628"/>
            <a:chOff x="8565051" y="2426743"/>
            <a:chExt cx="1724628" cy="1724628"/>
          </a:xfrm>
        </p:grpSpPr>
        <p:sp>
          <p:nvSpPr>
            <p:cNvPr id="14" name="Oval 13">
              <a:extLst>
                <a:ext uri="{FF2B5EF4-FFF2-40B4-BE49-F238E27FC236}">
                  <a16:creationId xmlns:a16="http://schemas.microsoft.com/office/drawing/2014/main" id="{ACE2FE15-9A64-45EF-94A1-A79DFF26836E}"/>
                </a:ext>
              </a:extLst>
            </p:cNvPr>
            <p:cNvSpPr/>
            <p:nvPr/>
          </p:nvSpPr>
          <p:spPr bwMode="auto">
            <a:xfrm>
              <a:off x="8565051" y="2426743"/>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35" name="Picture 34">
              <a:extLst>
                <a:ext uri="{FF2B5EF4-FFF2-40B4-BE49-F238E27FC236}">
                  <a16:creationId xmlns:a16="http://schemas.microsoft.com/office/drawing/2014/main" id="{17CCCACA-056C-4A97-B955-040F1BB96802}"/>
                </a:ext>
              </a:extLst>
            </p:cNvPr>
            <p:cNvPicPr>
              <a:picLocks noChangeAspect="1"/>
            </p:cNvPicPr>
            <p:nvPr/>
          </p:nvPicPr>
          <p:blipFill>
            <a:blip r:embed="rId5"/>
            <a:stretch>
              <a:fillRect/>
            </a:stretch>
          </p:blipFill>
          <p:spPr>
            <a:xfrm>
              <a:off x="9047281" y="2854675"/>
              <a:ext cx="760168" cy="868764"/>
            </a:xfrm>
            <a:prstGeom prst="rect">
              <a:avLst/>
            </a:prstGeom>
          </p:spPr>
        </p:pic>
      </p:grpSp>
    </p:spTree>
    <p:extLst>
      <p:ext uri="{BB962C8B-B14F-4D97-AF65-F5344CB8AC3E}">
        <p14:creationId xmlns:p14="http://schemas.microsoft.com/office/powerpoint/2010/main" val="37748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43"/>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43"/>
                                        </p:tgtEl>
                                      </p:cBhvr>
                                      <p:by x="0" y="0"/>
                                    </p:animScale>
                                  </p:childTnLst>
                                </p:cTn>
                              </p:par>
                              <p:par>
                                <p:cTn id="9" presetID="10" presetClass="entr" presetSubtype="0" fill="hold" grpId="0" nodeType="with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42" presetClass="path" presetSubtype="0" decel="100000" fill="hold" grpId="1" nodeType="withEffect">
                                  <p:stCondLst>
                                    <p:cond delay="1000"/>
                                  </p:stCondLst>
                                  <p:childTnLst>
                                    <p:animMotion origin="layout" path="M -1.04167E-6 -4.07407E-6 L -1.04167E-6 0.05903 " pathEditMode="relative" rAng="0" ptsTypes="AA">
                                      <p:cBhvr>
                                        <p:cTn id="13" dur="500" spd="-100000" fill="hold"/>
                                        <p:tgtEl>
                                          <p:spTgt spid="20"/>
                                        </p:tgtEl>
                                        <p:attrNameLst>
                                          <p:attrName>ppt_x</p:attrName>
                                          <p:attrName>ppt_y</p:attrName>
                                        </p:attrNameLst>
                                      </p:cBhvr>
                                      <p:rCtr x="0" y="2940"/>
                                    </p:animMotion>
                                  </p:childTnLst>
                                </p:cTn>
                              </p:par>
                              <p:par>
                                <p:cTn id="14" presetID="10" presetClass="entr" presetSubtype="0" fill="hold" nodeType="withEffect">
                                  <p:stCondLst>
                                    <p:cond delay="100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42" presetClass="path" presetSubtype="0" decel="100000" fill="hold" nodeType="withEffect">
                                  <p:stCondLst>
                                    <p:cond delay="1000"/>
                                  </p:stCondLst>
                                  <p:childTnLst>
                                    <p:animMotion origin="layout" path="M -2.29167E-6 -3.7037E-6 L -2.29167E-6 -0.03009 " pathEditMode="relative" rAng="0" ptsTypes="AA">
                                      <p:cBhvr>
                                        <p:cTn id="18" dur="500" spd="-100000" fill="hold"/>
                                        <p:tgtEl>
                                          <p:spTgt spid="47"/>
                                        </p:tgtEl>
                                        <p:attrNameLst>
                                          <p:attrName>ppt_x</p:attrName>
                                          <p:attrName>ppt_y</p:attrName>
                                        </p:attrNameLst>
                                      </p:cBhvr>
                                      <p:rCtr x="0" y="-1505"/>
                                    </p:animMotion>
                                  </p:childTnLst>
                                </p:cTn>
                              </p:par>
                              <p:par>
                                <p:cTn id="19" presetID="1" presetClass="entr" presetSubtype="0" fill="hold" nodeType="withEffect">
                                  <p:stCondLst>
                                    <p:cond delay="0"/>
                                  </p:stCondLst>
                                  <p:childTnLst>
                                    <p:set>
                                      <p:cBhvr>
                                        <p:cTn id="20" dur="1" fill="hold">
                                          <p:stCondLst>
                                            <p:cond delay="499"/>
                                          </p:stCondLst>
                                        </p:cTn>
                                        <p:tgtEl>
                                          <p:spTgt spid="44"/>
                                        </p:tgtEl>
                                        <p:attrNameLst>
                                          <p:attrName>style.visibility</p:attrName>
                                        </p:attrNameLst>
                                      </p:cBhvr>
                                      <p:to>
                                        <p:strVal val="visible"/>
                                      </p:to>
                                    </p:set>
                                  </p:childTnLst>
                                </p:cTn>
                              </p:par>
                              <p:par>
                                <p:cTn id="21" presetID="6" presetClass="emph" presetSubtype="0" accel="100000" autoRev="1" fill="hold" nodeType="withEffect">
                                  <p:stCondLst>
                                    <p:cond delay="0"/>
                                  </p:stCondLst>
                                  <p:childTnLst>
                                    <p:animScale>
                                      <p:cBhvr>
                                        <p:cTn id="22" dur="500" fill="hold"/>
                                        <p:tgtEl>
                                          <p:spTgt spid="44"/>
                                        </p:tgtEl>
                                      </p:cBhvr>
                                      <p:by x="0" y="0"/>
                                    </p:animScale>
                                  </p:childTnLst>
                                </p:cTn>
                              </p:par>
                              <p:par>
                                <p:cTn id="23" presetID="1" presetClass="entr" presetSubtype="0" fill="hold" nodeType="withEffect">
                                  <p:stCondLst>
                                    <p:cond delay="0"/>
                                  </p:stCondLst>
                                  <p:childTnLst>
                                    <p:set>
                                      <p:cBhvr>
                                        <p:cTn id="24" dur="1" fill="hold">
                                          <p:stCondLst>
                                            <p:cond delay="499"/>
                                          </p:stCondLst>
                                        </p:cTn>
                                        <p:tgtEl>
                                          <p:spTgt spid="45"/>
                                        </p:tgtEl>
                                        <p:attrNameLst>
                                          <p:attrName>style.visibility</p:attrName>
                                        </p:attrNameLst>
                                      </p:cBhvr>
                                      <p:to>
                                        <p:strVal val="visible"/>
                                      </p:to>
                                    </p:set>
                                  </p:childTnLst>
                                </p:cTn>
                              </p:par>
                              <p:par>
                                <p:cTn id="25" presetID="6" presetClass="emph" presetSubtype="0" accel="100000" autoRev="1" fill="hold" nodeType="withEffect">
                                  <p:stCondLst>
                                    <p:cond delay="0"/>
                                  </p:stCondLst>
                                  <p:childTnLst>
                                    <p:animScale>
                                      <p:cBhvr>
                                        <p:cTn id="26" dur="500" fill="hold"/>
                                        <p:tgtEl>
                                          <p:spTgt spid="45"/>
                                        </p:tgtEl>
                                      </p:cBhvr>
                                      <p:by x="0" y="0"/>
                                    </p:animScale>
                                  </p:childTnLst>
                                </p:cTn>
                              </p:par>
                              <p:par>
                                <p:cTn id="27" presetID="10" presetClass="entr" presetSubtype="0" fill="hold" grpId="0" nodeType="withEffect">
                                  <p:stCondLst>
                                    <p:cond delay="11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42" presetClass="path" presetSubtype="0" decel="100000" fill="hold" grpId="1" nodeType="withEffect">
                                  <p:stCondLst>
                                    <p:cond delay="1100"/>
                                  </p:stCondLst>
                                  <p:childTnLst>
                                    <p:animMotion origin="layout" path="M -1.04167E-6 -4.07407E-6 L -1.04167E-6 0.05903 " pathEditMode="relative" rAng="0" ptsTypes="AA">
                                      <p:cBhvr>
                                        <p:cTn id="31" dur="500" spd="-100000" fill="hold"/>
                                        <p:tgtEl>
                                          <p:spTgt spid="25"/>
                                        </p:tgtEl>
                                        <p:attrNameLst>
                                          <p:attrName>ppt_x</p:attrName>
                                          <p:attrName>ppt_y</p:attrName>
                                        </p:attrNameLst>
                                      </p:cBhvr>
                                      <p:rCtr x="0" y="2940"/>
                                    </p:animMotion>
                                  </p:childTnLst>
                                </p:cTn>
                              </p:par>
                              <p:par>
                                <p:cTn id="32" presetID="10" presetClass="entr" presetSubtype="0" fill="hold" nodeType="withEffect">
                                  <p:stCondLst>
                                    <p:cond delay="11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42" presetClass="path" presetSubtype="0" decel="100000" fill="hold" nodeType="withEffect">
                                  <p:stCondLst>
                                    <p:cond delay="1100"/>
                                  </p:stCondLst>
                                  <p:childTnLst>
                                    <p:animMotion origin="layout" path="M -2.29167E-6 -3.7037E-6 L -2.29167E-6 -0.03009 " pathEditMode="relative" rAng="0" ptsTypes="AA">
                                      <p:cBhvr>
                                        <p:cTn id="36" dur="500" spd="-100000" fill="hold"/>
                                        <p:tgtEl>
                                          <p:spTgt spid="46"/>
                                        </p:tgtEl>
                                        <p:attrNameLst>
                                          <p:attrName>ppt_x</p:attrName>
                                          <p:attrName>ppt_y</p:attrName>
                                        </p:attrNameLst>
                                      </p:cBhvr>
                                      <p:rCtr x="0" y="-1505"/>
                                    </p:animMotion>
                                  </p:childTnLst>
                                </p:cTn>
                              </p:par>
                              <p:par>
                                <p:cTn id="37" presetID="10" presetClass="entr" presetSubtype="0" fill="hold" nodeType="withEffect">
                                  <p:stCondLst>
                                    <p:cond delay="120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42" presetClass="path" presetSubtype="0" decel="100000" fill="hold" nodeType="withEffect">
                                  <p:stCondLst>
                                    <p:cond delay="1200"/>
                                  </p:stCondLst>
                                  <p:childTnLst>
                                    <p:animMotion origin="layout" path="M -2.29167E-6 -3.7037E-6 L -2.29167E-6 -0.03009 " pathEditMode="relative" rAng="0" ptsTypes="AA">
                                      <p:cBhvr>
                                        <p:cTn id="41" dur="500" spd="-100000" fill="hold"/>
                                        <p:tgtEl>
                                          <p:spTgt spid="48"/>
                                        </p:tgtEl>
                                        <p:attrNameLst>
                                          <p:attrName>ppt_x</p:attrName>
                                          <p:attrName>ppt_y</p:attrName>
                                        </p:attrNameLst>
                                      </p:cBhvr>
                                      <p:rCtr x="0" y="-1505"/>
                                    </p:animMotion>
                                  </p:childTnLst>
                                </p:cTn>
                              </p:par>
                              <p:par>
                                <p:cTn id="42" presetID="10" presetClass="entr" presetSubtype="0" fill="hold" grpId="0" nodeType="withEffect">
                                  <p:stCondLst>
                                    <p:cond delay="120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42" presetClass="path" presetSubtype="0" decel="100000" fill="hold" grpId="1" nodeType="withEffect">
                                  <p:stCondLst>
                                    <p:cond delay="1200"/>
                                  </p:stCondLst>
                                  <p:childTnLst>
                                    <p:animMotion origin="layout" path="M -1.04167E-6 -4.07407E-6 L -1.04167E-6 0.05903 " pathEditMode="relative" rAng="0" ptsTypes="AA">
                                      <p:cBhvr>
                                        <p:cTn id="46" dur="500" spd="-100000" fill="hold"/>
                                        <p:tgtEl>
                                          <p:spTgt spid="28"/>
                                        </p:tgtEl>
                                        <p:attrNameLst>
                                          <p:attrName>ppt_x</p:attrName>
                                          <p:attrName>ppt_y</p:attrName>
                                        </p:attrNameLst>
                                      </p:cBhvr>
                                      <p:rCtr x="0"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5" grpId="0"/>
      <p:bldP spid="25" grpId="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A494D0-9AFF-9E49-B92F-09A32F979EBC}"/>
              </a:ext>
            </a:extLst>
          </p:cNvPr>
          <p:cNvSpPr>
            <a:spLocks noGrp="1"/>
          </p:cNvSpPr>
          <p:nvPr>
            <p:ph type="title"/>
          </p:nvPr>
        </p:nvSpPr>
        <p:spPr/>
        <p:txBody>
          <a:bodyPr/>
          <a:lstStyle/>
          <a:p>
            <a:r>
              <a:rPr lang="en-US" dirty="0">
                <a:gradFill>
                  <a:gsLst>
                    <a:gs pos="1250">
                      <a:schemeClr val="tx1"/>
                    </a:gs>
                    <a:gs pos="100000">
                      <a:schemeClr val="tx1"/>
                    </a:gs>
                  </a:gsLst>
                  <a:lin ang="5400000" scaled="0"/>
                </a:gradFill>
              </a:rPr>
              <a:t>Accelerate your HCI deployment with WSSD</a:t>
            </a:r>
          </a:p>
        </p:txBody>
      </p:sp>
      <p:grpSp>
        <p:nvGrpSpPr>
          <p:cNvPr id="3" name="Group 2">
            <a:extLst>
              <a:ext uri="{FF2B5EF4-FFF2-40B4-BE49-F238E27FC236}">
                <a16:creationId xmlns:a16="http://schemas.microsoft.com/office/drawing/2014/main" id="{E805CC7E-E7E0-41B4-B3A1-EDD4CC32B070}"/>
              </a:ext>
            </a:extLst>
          </p:cNvPr>
          <p:cNvGrpSpPr/>
          <p:nvPr/>
        </p:nvGrpSpPr>
        <p:grpSpPr>
          <a:xfrm>
            <a:off x="993090" y="2200657"/>
            <a:ext cx="2641044" cy="3193315"/>
            <a:chOff x="993090" y="2200657"/>
            <a:chExt cx="2641044" cy="3193315"/>
          </a:xfrm>
        </p:grpSpPr>
        <p:grpSp>
          <p:nvGrpSpPr>
            <p:cNvPr id="27" name="Group 26">
              <a:extLst>
                <a:ext uri="{FF2B5EF4-FFF2-40B4-BE49-F238E27FC236}">
                  <a16:creationId xmlns:a16="http://schemas.microsoft.com/office/drawing/2014/main" id="{25FD17D3-7817-4B2C-B5FE-BDCDF4A7752D}"/>
                </a:ext>
              </a:extLst>
            </p:cNvPr>
            <p:cNvGrpSpPr/>
            <p:nvPr/>
          </p:nvGrpSpPr>
          <p:grpSpPr>
            <a:xfrm>
              <a:off x="1106495" y="4901529"/>
              <a:ext cx="2527639" cy="492443"/>
              <a:chOff x="2237680" y="5772583"/>
              <a:chExt cx="2527639" cy="492443"/>
            </a:xfrm>
          </p:grpSpPr>
          <p:sp>
            <p:nvSpPr>
              <p:cNvPr id="14" name="TextBox 13">
                <a:extLst>
                  <a:ext uri="{FF2B5EF4-FFF2-40B4-BE49-F238E27FC236}">
                    <a16:creationId xmlns:a16="http://schemas.microsoft.com/office/drawing/2014/main" id="{7B492E8D-641F-43BB-A799-9E845731F296}"/>
                  </a:ext>
                </a:extLst>
              </p:cNvPr>
              <p:cNvSpPr txBox="1"/>
              <p:nvPr/>
            </p:nvSpPr>
            <p:spPr>
              <a:xfrm>
                <a:off x="2694880" y="5772583"/>
                <a:ext cx="2070439" cy="492443"/>
              </a:xfrm>
              <a:prstGeom prst="rect">
                <a:avLst/>
              </a:prstGeom>
              <a:noFill/>
            </p:spPr>
            <p:txBody>
              <a:bodyPr wrap="none" lIns="182880" tIns="91440" rIns="182880" bIns="9144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mn-ea"/>
                    <a:cs typeface="Segoe UI" panose="020B0502040204020203" pitchFamily="34" charset="0"/>
                  </a:rPr>
                  <a:t>Build your own</a:t>
                </a:r>
              </a:p>
            </p:txBody>
          </p:sp>
          <p:sp>
            <p:nvSpPr>
              <p:cNvPr id="25" name="Oval 24">
                <a:extLst>
                  <a:ext uri="{FF2B5EF4-FFF2-40B4-BE49-F238E27FC236}">
                    <a16:creationId xmlns:a16="http://schemas.microsoft.com/office/drawing/2014/main" id="{F4A6A5EC-5AD8-4ABF-ACB6-6B0168A1A9D2}"/>
                  </a:ext>
                </a:extLst>
              </p:cNvPr>
              <p:cNvSpPr/>
              <p:nvPr/>
            </p:nvSpPr>
            <p:spPr>
              <a:xfrm>
                <a:off x="2237680" y="5790204"/>
                <a:ext cx="457200" cy="457200"/>
              </a:xfrm>
              <a:prstGeom prst="ellipse">
                <a:avLst/>
              </a:prstGeom>
              <a:ln w="158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Semibold" panose="020B0702040204020203" pitchFamily="34" charset="0"/>
                    <a:ea typeface="+mn-ea"/>
                    <a:cs typeface="Segoe UI Semibold" panose="020B0702040204020203" pitchFamily="34" charset="0"/>
                  </a:rPr>
                  <a:t>1</a:t>
                </a:r>
              </a:p>
            </p:txBody>
          </p:sp>
        </p:grpSp>
        <p:pic>
          <p:nvPicPr>
            <p:cNvPr id="8" name="Picture 7">
              <a:extLst>
                <a:ext uri="{FF2B5EF4-FFF2-40B4-BE49-F238E27FC236}">
                  <a16:creationId xmlns:a16="http://schemas.microsoft.com/office/drawing/2014/main" id="{D8462673-E7CD-0445-9C52-D6377576EBE8}"/>
                </a:ext>
              </a:extLst>
            </p:cNvPr>
            <p:cNvPicPr>
              <a:picLocks noChangeAspect="1"/>
            </p:cNvPicPr>
            <p:nvPr/>
          </p:nvPicPr>
          <p:blipFill>
            <a:blip r:embed="rId3"/>
            <a:stretch>
              <a:fillRect/>
            </a:stretch>
          </p:blipFill>
          <p:spPr>
            <a:xfrm>
              <a:off x="1249481" y="2200657"/>
              <a:ext cx="894235" cy="1087583"/>
            </a:xfrm>
            <a:prstGeom prst="rect">
              <a:avLst/>
            </a:prstGeom>
          </p:spPr>
        </p:pic>
        <p:pic>
          <p:nvPicPr>
            <p:cNvPr id="10" name="Picture 9">
              <a:extLst>
                <a:ext uri="{FF2B5EF4-FFF2-40B4-BE49-F238E27FC236}">
                  <a16:creationId xmlns:a16="http://schemas.microsoft.com/office/drawing/2014/main" id="{DE222B18-F334-BD4E-B895-BF144E80A5DA}"/>
                </a:ext>
              </a:extLst>
            </p:cNvPr>
            <p:cNvPicPr>
              <a:picLocks noChangeAspect="1"/>
            </p:cNvPicPr>
            <p:nvPr/>
          </p:nvPicPr>
          <p:blipFill>
            <a:blip r:embed="rId4"/>
            <a:stretch>
              <a:fillRect/>
            </a:stretch>
          </p:blipFill>
          <p:spPr>
            <a:xfrm>
              <a:off x="2495811" y="2234665"/>
              <a:ext cx="1135440" cy="393037"/>
            </a:xfrm>
            <a:prstGeom prst="rect">
              <a:avLst/>
            </a:prstGeom>
          </p:spPr>
        </p:pic>
        <p:pic>
          <p:nvPicPr>
            <p:cNvPr id="23" name="Picture 22">
              <a:extLst>
                <a:ext uri="{FF2B5EF4-FFF2-40B4-BE49-F238E27FC236}">
                  <a16:creationId xmlns:a16="http://schemas.microsoft.com/office/drawing/2014/main" id="{DFAF61A4-A60B-2743-AC70-A7B35E1A1BDB}"/>
                </a:ext>
              </a:extLst>
            </p:cNvPr>
            <p:cNvPicPr>
              <a:picLocks noChangeAspect="1"/>
            </p:cNvPicPr>
            <p:nvPr/>
          </p:nvPicPr>
          <p:blipFill>
            <a:blip r:embed="rId4"/>
            <a:stretch>
              <a:fillRect/>
            </a:stretch>
          </p:blipFill>
          <p:spPr>
            <a:xfrm>
              <a:off x="2495811" y="2746109"/>
              <a:ext cx="1135440" cy="393037"/>
            </a:xfrm>
            <a:prstGeom prst="rect">
              <a:avLst/>
            </a:prstGeom>
          </p:spPr>
        </p:pic>
        <p:pic>
          <p:nvPicPr>
            <p:cNvPr id="11" name="Picture 10">
              <a:extLst>
                <a:ext uri="{FF2B5EF4-FFF2-40B4-BE49-F238E27FC236}">
                  <a16:creationId xmlns:a16="http://schemas.microsoft.com/office/drawing/2014/main" id="{F2B3CCF8-514B-D44E-81C1-AF2200D61871}"/>
                </a:ext>
              </a:extLst>
            </p:cNvPr>
            <p:cNvPicPr>
              <a:picLocks noChangeAspect="1"/>
            </p:cNvPicPr>
            <p:nvPr/>
          </p:nvPicPr>
          <p:blipFill>
            <a:blip r:embed="rId5"/>
            <a:stretch>
              <a:fillRect/>
            </a:stretch>
          </p:blipFill>
          <p:spPr>
            <a:xfrm>
              <a:off x="993090" y="3570553"/>
              <a:ext cx="1244600" cy="774700"/>
            </a:xfrm>
            <a:prstGeom prst="rect">
              <a:avLst/>
            </a:prstGeom>
          </p:spPr>
        </p:pic>
        <p:grpSp>
          <p:nvGrpSpPr>
            <p:cNvPr id="12" name="Group 11">
              <a:extLst>
                <a:ext uri="{FF2B5EF4-FFF2-40B4-BE49-F238E27FC236}">
                  <a16:creationId xmlns:a16="http://schemas.microsoft.com/office/drawing/2014/main" id="{2E6A63D7-8D18-4D47-B934-5231BBD3A932}"/>
                </a:ext>
              </a:extLst>
            </p:cNvPr>
            <p:cNvGrpSpPr/>
            <p:nvPr/>
          </p:nvGrpSpPr>
          <p:grpSpPr>
            <a:xfrm>
              <a:off x="2676933" y="3606168"/>
              <a:ext cx="665039" cy="540346"/>
              <a:chOff x="6804553" y="5321465"/>
              <a:chExt cx="249059" cy="202361"/>
            </a:xfrm>
          </p:grpSpPr>
          <p:sp>
            <p:nvSpPr>
              <p:cNvPr id="28" name="Freeform 9">
                <a:extLst>
                  <a:ext uri="{FF2B5EF4-FFF2-40B4-BE49-F238E27FC236}">
                    <a16:creationId xmlns:a16="http://schemas.microsoft.com/office/drawing/2014/main" id="{E2151F74-D622-2C46-A2AD-3F5E83C31984}"/>
                  </a:ext>
                </a:extLst>
              </p:cNvPr>
              <p:cNvSpPr>
                <a:spLocks noEditPoints="1"/>
              </p:cNvSpPr>
              <p:nvPr/>
            </p:nvSpPr>
            <p:spPr bwMode="auto">
              <a:xfrm>
                <a:off x="6856167" y="5321465"/>
                <a:ext cx="197445" cy="202361"/>
              </a:xfrm>
              <a:custGeom>
                <a:avLst/>
                <a:gdLst>
                  <a:gd name="T0" fmla="*/ 35 w 334"/>
                  <a:gd name="T1" fmla="*/ 160 h 341"/>
                  <a:gd name="T2" fmla="*/ 35 w 334"/>
                  <a:gd name="T3" fmla="*/ 61 h 341"/>
                  <a:gd name="T4" fmla="*/ 60 w 334"/>
                  <a:gd name="T5" fmla="*/ 36 h 341"/>
                  <a:gd name="T6" fmla="*/ 266 w 334"/>
                  <a:gd name="T7" fmla="*/ 36 h 341"/>
                  <a:gd name="T8" fmla="*/ 291 w 334"/>
                  <a:gd name="T9" fmla="*/ 61 h 341"/>
                  <a:gd name="T10" fmla="*/ 291 w 334"/>
                  <a:gd name="T11" fmla="*/ 273 h 341"/>
                  <a:gd name="T12" fmla="*/ 266 w 334"/>
                  <a:gd name="T13" fmla="*/ 298 h 341"/>
                  <a:gd name="T14" fmla="*/ 266 w 334"/>
                  <a:gd name="T15" fmla="*/ 298 h 341"/>
                  <a:gd name="T16" fmla="*/ 84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5 w 334"/>
                  <a:gd name="T35" fmla="*/ 0 h 341"/>
                  <a:gd name="T36" fmla="*/ 255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5 w 334"/>
                  <a:gd name="T59" fmla="*/ 78 h 341"/>
                  <a:gd name="T60" fmla="*/ 0 w 334"/>
                  <a:gd name="T61" fmla="*/ 78 h 341"/>
                  <a:gd name="T62" fmla="*/ 35 w 334"/>
                  <a:gd name="T63" fmla="*/ 121 h 341"/>
                  <a:gd name="T64" fmla="*/ 0 w 334"/>
                  <a:gd name="T65" fmla="*/ 121 h 341"/>
                  <a:gd name="T66" fmla="*/ 35 w 334"/>
                  <a:gd name="T67" fmla="*/ 163 h 341"/>
                  <a:gd name="T68" fmla="*/ 0 w 334"/>
                  <a:gd name="T69" fmla="*/ 163 h 341"/>
                  <a:gd name="T70" fmla="*/ 121 w 334"/>
                  <a:gd name="T71" fmla="*/ 298 h 341"/>
                  <a:gd name="T72" fmla="*/ 121 w 334"/>
                  <a:gd name="T73" fmla="*/ 341 h 341"/>
                  <a:gd name="T74" fmla="*/ 163 w 334"/>
                  <a:gd name="T75" fmla="*/ 341 h 341"/>
                  <a:gd name="T76" fmla="*/ 163 w 334"/>
                  <a:gd name="T77" fmla="*/ 298 h 341"/>
                  <a:gd name="T78" fmla="*/ 206 w 334"/>
                  <a:gd name="T79" fmla="*/ 298 h 341"/>
                  <a:gd name="T80" fmla="*/ 206 w 334"/>
                  <a:gd name="T81" fmla="*/ 341 h 341"/>
                  <a:gd name="T82" fmla="*/ 255 w 334"/>
                  <a:gd name="T83" fmla="*/ 298 h 341"/>
                  <a:gd name="T84" fmla="*/ 255 w 334"/>
                  <a:gd name="T85"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341">
                    <a:moveTo>
                      <a:pt x="35" y="160"/>
                    </a:moveTo>
                    <a:cubicBezTo>
                      <a:pt x="35" y="65"/>
                      <a:pt x="35" y="61"/>
                      <a:pt x="35" y="61"/>
                    </a:cubicBezTo>
                    <a:cubicBezTo>
                      <a:pt x="35" y="45"/>
                      <a:pt x="48" y="36"/>
                      <a:pt x="60" y="36"/>
                    </a:cubicBezTo>
                    <a:cubicBezTo>
                      <a:pt x="266" y="36"/>
                      <a:pt x="266" y="36"/>
                      <a:pt x="266" y="36"/>
                    </a:cubicBezTo>
                    <a:cubicBezTo>
                      <a:pt x="282" y="36"/>
                      <a:pt x="291" y="45"/>
                      <a:pt x="291" y="61"/>
                    </a:cubicBezTo>
                    <a:cubicBezTo>
                      <a:pt x="291" y="273"/>
                      <a:pt x="291" y="273"/>
                      <a:pt x="291" y="273"/>
                    </a:cubicBezTo>
                    <a:cubicBezTo>
                      <a:pt x="291" y="286"/>
                      <a:pt x="282" y="298"/>
                      <a:pt x="266" y="298"/>
                    </a:cubicBezTo>
                    <a:cubicBezTo>
                      <a:pt x="266" y="298"/>
                      <a:pt x="266" y="298"/>
                      <a:pt x="266" y="298"/>
                    </a:cubicBezTo>
                    <a:cubicBezTo>
                      <a:pt x="161" y="298"/>
                      <a:pt x="110" y="298"/>
                      <a:pt x="84" y="298"/>
                    </a:cubicBezTo>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5" y="0"/>
                    </a:moveTo>
                    <a:cubicBezTo>
                      <a:pt x="255" y="36"/>
                      <a:pt x="255" y="36"/>
                      <a:pt x="255"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5" y="78"/>
                    </a:moveTo>
                    <a:cubicBezTo>
                      <a:pt x="0" y="78"/>
                      <a:pt x="0" y="78"/>
                      <a:pt x="0" y="78"/>
                    </a:cubicBezTo>
                    <a:moveTo>
                      <a:pt x="35" y="121"/>
                    </a:moveTo>
                    <a:cubicBezTo>
                      <a:pt x="0" y="121"/>
                      <a:pt x="0" y="121"/>
                      <a:pt x="0" y="121"/>
                    </a:cubicBezTo>
                    <a:moveTo>
                      <a:pt x="35" y="163"/>
                    </a:moveTo>
                    <a:cubicBezTo>
                      <a:pt x="0" y="163"/>
                      <a:pt x="0" y="163"/>
                      <a:pt x="0" y="163"/>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5" y="298"/>
                    </a:moveTo>
                    <a:cubicBezTo>
                      <a:pt x="255" y="341"/>
                      <a:pt x="255" y="341"/>
                      <a:pt x="255" y="341"/>
                    </a:cubicBezTo>
                  </a:path>
                </a:pathLst>
              </a:custGeom>
              <a:noFill/>
              <a:ln w="34925"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9" name="Freeform 10">
                <a:extLst>
                  <a:ext uri="{FF2B5EF4-FFF2-40B4-BE49-F238E27FC236}">
                    <a16:creationId xmlns:a16="http://schemas.microsoft.com/office/drawing/2014/main" id="{1F579631-A943-FB41-B94E-AB65CF135DE3}"/>
                  </a:ext>
                </a:extLst>
              </p:cNvPr>
              <p:cNvSpPr>
                <a:spLocks noEditPoints="1"/>
              </p:cNvSpPr>
              <p:nvPr/>
            </p:nvSpPr>
            <p:spPr bwMode="auto">
              <a:xfrm>
                <a:off x="6804553" y="5407489"/>
                <a:ext cx="113060" cy="115518"/>
              </a:xfrm>
              <a:custGeom>
                <a:avLst/>
                <a:gdLst>
                  <a:gd name="T0" fmla="*/ 153 w 191"/>
                  <a:gd name="T1" fmla="*/ 171 h 195"/>
                  <a:gd name="T2" fmla="*/ 35 w 191"/>
                  <a:gd name="T3" fmla="*/ 171 h 195"/>
                  <a:gd name="T4" fmla="*/ 21 w 191"/>
                  <a:gd name="T5" fmla="*/ 156 h 195"/>
                  <a:gd name="T6" fmla="*/ 21 w 191"/>
                  <a:gd name="T7" fmla="*/ 35 h 195"/>
                  <a:gd name="T8" fmla="*/ 35 w 191"/>
                  <a:gd name="T9" fmla="*/ 20 h 195"/>
                  <a:gd name="T10" fmla="*/ 153 w 191"/>
                  <a:gd name="T11" fmla="*/ 20 h 195"/>
                  <a:gd name="T12" fmla="*/ 167 w 191"/>
                  <a:gd name="T13" fmla="*/ 35 h 195"/>
                  <a:gd name="T14" fmla="*/ 167 w 191"/>
                  <a:gd name="T15" fmla="*/ 156 h 195"/>
                  <a:gd name="T16" fmla="*/ 153 w 191"/>
                  <a:gd name="T17" fmla="*/ 171 h 195"/>
                  <a:gd name="T18" fmla="*/ 45 w 191"/>
                  <a:gd name="T19" fmla="*/ 20 h 195"/>
                  <a:gd name="T20" fmla="*/ 45 w 191"/>
                  <a:gd name="T21" fmla="*/ 0 h 195"/>
                  <a:gd name="T22" fmla="*/ 69 w 191"/>
                  <a:gd name="T23" fmla="*/ 20 h 195"/>
                  <a:gd name="T24" fmla="*/ 69 w 191"/>
                  <a:gd name="T25" fmla="*/ 0 h 195"/>
                  <a:gd name="T26" fmla="*/ 94 w 191"/>
                  <a:gd name="T27" fmla="*/ 0 h 195"/>
                  <a:gd name="T28" fmla="*/ 94 w 191"/>
                  <a:gd name="T29" fmla="*/ 20 h 195"/>
                  <a:gd name="T30" fmla="*/ 118 w 191"/>
                  <a:gd name="T31" fmla="*/ 0 h 195"/>
                  <a:gd name="T32" fmla="*/ 118 w 191"/>
                  <a:gd name="T33" fmla="*/ 20 h 195"/>
                  <a:gd name="T34" fmla="*/ 146 w 191"/>
                  <a:gd name="T35" fmla="*/ 0 h 195"/>
                  <a:gd name="T36" fmla="*/ 146 w 191"/>
                  <a:gd name="T37" fmla="*/ 20 h 195"/>
                  <a:gd name="T38" fmla="*/ 191 w 191"/>
                  <a:gd name="T39" fmla="*/ 45 h 195"/>
                  <a:gd name="T40" fmla="*/ 167 w 191"/>
                  <a:gd name="T41" fmla="*/ 45 h 195"/>
                  <a:gd name="T42" fmla="*/ 191 w 191"/>
                  <a:gd name="T43" fmla="*/ 69 h 195"/>
                  <a:gd name="T44" fmla="*/ 167 w 191"/>
                  <a:gd name="T45" fmla="*/ 69 h 195"/>
                  <a:gd name="T46" fmla="*/ 191 w 191"/>
                  <a:gd name="T47" fmla="*/ 93 h 195"/>
                  <a:gd name="T48" fmla="*/ 167 w 191"/>
                  <a:gd name="T49" fmla="*/ 93 h 195"/>
                  <a:gd name="T50" fmla="*/ 191 w 191"/>
                  <a:gd name="T51" fmla="*/ 122 h 195"/>
                  <a:gd name="T52" fmla="*/ 167 w 191"/>
                  <a:gd name="T53" fmla="*/ 122 h 195"/>
                  <a:gd name="T54" fmla="*/ 191 w 191"/>
                  <a:gd name="T55" fmla="*/ 146 h 195"/>
                  <a:gd name="T56" fmla="*/ 167 w 191"/>
                  <a:gd name="T57" fmla="*/ 146 h 195"/>
                  <a:gd name="T58" fmla="*/ 21 w 191"/>
                  <a:gd name="T59" fmla="*/ 45 h 195"/>
                  <a:gd name="T60" fmla="*/ 0 w 191"/>
                  <a:gd name="T61" fmla="*/ 45 h 195"/>
                  <a:gd name="T62" fmla="*/ 21 w 191"/>
                  <a:gd name="T63" fmla="*/ 69 h 195"/>
                  <a:gd name="T64" fmla="*/ 0 w 191"/>
                  <a:gd name="T65" fmla="*/ 69 h 195"/>
                  <a:gd name="T66" fmla="*/ 21 w 191"/>
                  <a:gd name="T67" fmla="*/ 93 h 195"/>
                  <a:gd name="T68" fmla="*/ 0 w 191"/>
                  <a:gd name="T69" fmla="*/ 93 h 195"/>
                  <a:gd name="T70" fmla="*/ 21 w 191"/>
                  <a:gd name="T71" fmla="*/ 122 h 195"/>
                  <a:gd name="T72" fmla="*/ 0 w 191"/>
                  <a:gd name="T73" fmla="*/ 122 h 195"/>
                  <a:gd name="T74" fmla="*/ 21 w 191"/>
                  <a:gd name="T75" fmla="*/ 146 h 195"/>
                  <a:gd name="T76" fmla="*/ 0 w 191"/>
                  <a:gd name="T77" fmla="*/ 146 h 195"/>
                  <a:gd name="T78" fmla="*/ 45 w 191"/>
                  <a:gd name="T79" fmla="*/ 171 h 195"/>
                  <a:gd name="T80" fmla="*/ 45 w 191"/>
                  <a:gd name="T81" fmla="*/ 195 h 195"/>
                  <a:gd name="T82" fmla="*/ 69 w 191"/>
                  <a:gd name="T83" fmla="*/ 171 h 195"/>
                  <a:gd name="T84" fmla="*/ 69 w 191"/>
                  <a:gd name="T85" fmla="*/ 195 h 195"/>
                  <a:gd name="T86" fmla="*/ 94 w 191"/>
                  <a:gd name="T87" fmla="*/ 195 h 195"/>
                  <a:gd name="T88" fmla="*/ 94 w 191"/>
                  <a:gd name="T89" fmla="*/ 171 h 195"/>
                  <a:gd name="T90" fmla="*/ 118 w 191"/>
                  <a:gd name="T91" fmla="*/ 171 h 195"/>
                  <a:gd name="T92" fmla="*/ 118 w 191"/>
                  <a:gd name="T93" fmla="*/ 195 h 195"/>
                  <a:gd name="T94" fmla="*/ 146 w 191"/>
                  <a:gd name="T95" fmla="*/ 171 h 195"/>
                  <a:gd name="T96" fmla="*/ 146 w 191"/>
                  <a:gd name="T9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1" h="195">
                    <a:moveTo>
                      <a:pt x="153" y="171"/>
                    </a:moveTo>
                    <a:cubicBezTo>
                      <a:pt x="35" y="171"/>
                      <a:pt x="35" y="171"/>
                      <a:pt x="35" y="171"/>
                    </a:cubicBezTo>
                    <a:cubicBezTo>
                      <a:pt x="28" y="171"/>
                      <a:pt x="21" y="163"/>
                      <a:pt x="21" y="156"/>
                    </a:cubicBezTo>
                    <a:cubicBezTo>
                      <a:pt x="21" y="35"/>
                      <a:pt x="21" y="35"/>
                      <a:pt x="21" y="35"/>
                    </a:cubicBezTo>
                    <a:cubicBezTo>
                      <a:pt x="21" y="26"/>
                      <a:pt x="28" y="20"/>
                      <a:pt x="35" y="20"/>
                    </a:cubicBezTo>
                    <a:cubicBezTo>
                      <a:pt x="153" y="20"/>
                      <a:pt x="153" y="20"/>
                      <a:pt x="153" y="20"/>
                    </a:cubicBezTo>
                    <a:cubicBezTo>
                      <a:pt x="162" y="20"/>
                      <a:pt x="167" y="26"/>
                      <a:pt x="167" y="35"/>
                    </a:cubicBezTo>
                    <a:cubicBezTo>
                      <a:pt x="167" y="156"/>
                      <a:pt x="167" y="156"/>
                      <a:pt x="167" y="156"/>
                    </a:cubicBezTo>
                    <a:cubicBezTo>
                      <a:pt x="167" y="163"/>
                      <a:pt x="162" y="171"/>
                      <a:pt x="153" y="171"/>
                    </a:cubicBezTo>
                    <a:close/>
                    <a:moveTo>
                      <a:pt x="45" y="20"/>
                    </a:moveTo>
                    <a:cubicBezTo>
                      <a:pt x="45" y="0"/>
                      <a:pt x="45" y="0"/>
                      <a:pt x="45" y="0"/>
                    </a:cubicBezTo>
                    <a:moveTo>
                      <a:pt x="69" y="20"/>
                    </a:moveTo>
                    <a:cubicBezTo>
                      <a:pt x="69" y="0"/>
                      <a:pt x="69" y="0"/>
                      <a:pt x="69" y="0"/>
                    </a:cubicBezTo>
                    <a:moveTo>
                      <a:pt x="94" y="0"/>
                    </a:moveTo>
                    <a:cubicBezTo>
                      <a:pt x="94" y="20"/>
                      <a:pt x="94" y="20"/>
                      <a:pt x="94" y="20"/>
                    </a:cubicBezTo>
                    <a:moveTo>
                      <a:pt x="118" y="0"/>
                    </a:moveTo>
                    <a:cubicBezTo>
                      <a:pt x="118" y="20"/>
                      <a:pt x="118" y="20"/>
                      <a:pt x="118" y="20"/>
                    </a:cubicBezTo>
                    <a:moveTo>
                      <a:pt x="146" y="0"/>
                    </a:moveTo>
                    <a:cubicBezTo>
                      <a:pt x="146" y="20"/>
                      <a:pt x="146" y="20"/>
                      <a:pt x="146" y="20"/>
                    </a:cubicBezTo>
                    <a:moveTo>
                      <a:pt x="191" y="45"/>
                    </a:moveTo>
                    <a:cubicBezTo>
                      <a:pt x="167" y="45"/>
                      <a:pt x="167" y="45"/>
                      <a:pt x="167" y="45"/>
                    </a:cubicBezTo>
                    <a:moveTo>
                      <a:pt x="191" y="69"/>
                    </a:moveTo>
                    <a:cubicBezTo>
                      <a:pt x="167" y="69"/>
                      <a:pt x="167" y="69"/>
                      <a:pt x="167" y="69"/>
                    </a:cubicBezTo>
                    <a:moveTo>
                      <a:pt x="191" y="93"/>
                    </a:moveTo>
                    <a:cubicBezTo>
                      <a:pt x="167" y="93"/>
                      <a:pt x="167" y="93"/>
                      <a:pt x="167" y="93"/>
                    </a:cubicBezTo>
                    <a:moveTo>
                      <a:pt x="191" y="122"/>
                    </a:moveTo>
                    <a:cubicBezTo>
                      <a:pt x="167" y="122"/>
                      <a:pt x="167" y="122"/>
                      <a:pt x="167" y="122"/>
                    </a:cubicBezTo>
                    <a:moveTo>
                      <a:pt x="191" y="146"/>
                    </a:moveTo>
                    <a:cubicBezTo>
                      <a:pt x="167" y="146"/>
                      <a:pt x="167" y="146"/>
                      <a:pt x="167" y="146"/>
                    </a:cubicBezTo>
                    <a:moveTo>
                      <a:pt x="21" y="45"/>
                    </a:moveTo>
                    <a:cubicBezTo>
                      <a:pt x="0" y="45"/>
                      <a:pt x="0" y="45"/>
                      <a:pt x="0" y="45"/>
                    </a:cubicBezTo>
                    <a:moveTo>
                      <a:pt x="21" y="69"/>
                    </a:moveTo>
                    <a:cubicBezTo>
                      <a:pt x="0" y="69"/>
                      <a:pt x="0" y="69"/>
                      <a:pt x="0" y="69"/>
                    </a:cubicBezTo>
                    <a:moveTo>
                      <a:pt x="21" y="93"/>
                    </a:moveTo>
                    <a:cubicBezTo>
                      <a:pt x="0" y="93"/>
                      <a:pt x="0" y="93"/>
                      <a:pt x="0" y="93"/>
                    </a:cubicBezTo>
                    <a:moveTo>
                      <a:pt x="21" y="122"/>
                    </a:moveTo>
                    <a:cubicBezTo>
                      <a:pt x="0" y="122"/>
                      <a:pt x="0" y="122"/>
                      <a:pt x="0" y="122"/>
                    </a:cubicBezTo>
                    <a:moveTo>
                      <a:pt x="21" y="146"/>
                    </a:moveTo>
                    <a:cubicBezTo>
                      <a:pt x="0" y="146"/>
                      <a:pt x="0" y="146"/>
                      <a:pt x="0" y="146"/>
                    </a:cubicBezTo>
                    <a:moveTo>
                      <a:pt x="45" y="171"/>
                    </a:moveTo>
                    <a:cubicBezTo>
                      <a:pt x="45" y="195"/>
                      <a:pt x="45" y="195"/>
                      <a:pt x="45" y="195"/>
                    </a:cubicBezTo>
                    <a:moveTo>
                      <a:pt x="69" y="171"/>
                    </a:moveTo>
                    <a:cubicBezTo>
                      <a:pt x="69" y="195"/>
                      <a:pt x="69" y="195"/>
                      <a:pt x="69" y="195"/>
                    </a:cubicBezTo>
                    <a:moveTo>
                      <a:pt x="94" y="195"/>
                    </a:moveTo>
                    <a:cubicBezTo>
                      <a:pt x="94" y="171"/>
                      <a:pt x="94" y="171"/>
                      <a:pt x="94" y="171"/>
                    </a:cubicBezTo>
                    <a:moveTo>
                      <a:pt x="118" y="171"/>
                    </a:moveTo>
                    <a:cubicBezTo>
                      <a:pt x="118" y="195"/>
                      <a:pt x="118" y="195"/>
                      <a:pt x="118" y="195"/>
                    </a:cubicBezTo>
                    <a:moveTo>
                      <a:pt x="146" y="171"/>
                    </a:moveTo>
                    <a:cubicBezTo>
                      <a:pt x="146" y="195"/>
                      <a:pt x="146" y="195"/>
                      <a:pt x="146" y="195"/>
                    </a:cubicBezTo>
                  </a:path>
                </a:pathLst>
              </a:custGeom>
              <a:noFill/>
              <a:ln w="34925"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6" name="Group 5">
            <a:extLst>
              <a:ext uri="{FF2B5EF4-FFF2-40B4-BE49-F238E27FC236}">
                <a16:creationId xmlns:a16="http://schemas.microsoft.com/office/drawing/2014/main" id="{A258B704-C023-442D-B2E8-E52FEA616149}"/>
              </a:ext>
            </a:extLst>
          </p:cNvPr>
          <p:cNvGrpSpPr/>
          <p:nvPr/>
        </p:nvGrpSpPr>
        <p:grpSpPr>
          <a:xfrm>
            <a:off x="5093953" y="1973179"/>
            <a:ext cx="6104957" cy="3728569"/>
            <a:chOff x="5093953" y="1973179"/>
            <a:chExt cx="6104957" cy="3728569"/>
          </a:xfrm>
        </p:grpSpPr>
        <p:grpSp>
          <p:nvGrpSpPr>
            <p:cNvPr id="19" name="Group 18">
              <a:extLst>
                <a:ext uri="{FF2B5EF4-FFF2-40B4-BE49-F238E27FC236}">
                  <a16:creationId xmlns:a16="http://schemas.microsoft.com/office/drawing/2014/main" id="{E98FB43C-08BA-6B42-BA03-EAED1512B7D5}"/>
                </a:ext>
              </a:extLst>
            </p:cNvPr>
            <p:cNvGrpSpPr/>
            <p:nvPr/>
          </p:nvGrpSpPr>
          <p:grpSpPr>
            <a:xfrm>
              <a:off x="5093953" y="2234665"/>
              <a:ext cx="1944647" cy="1936959"/>
              <a:chOff x="8534400" y="1946183"/>
              <a:chExt cx="1828800" cy="1821570"/>
            </a:xfrm>
          </p:grpSpPr>
          <p:pic>
            <p:nvPicPr>
              <p:cNvPr id="30" name="Picture 29" descr="A close up of a logo&#10;&#10;Description generated with high confidence">
                <a:extLst>
                  <a:ext uri="{FF2B5EF4-FFF2-40B4-BE49-F238E27FC236}">
                    <a16:creationId xmlns:a16="http://schemas.microsoft.com/office/drawing/2014/main" id="{41A7078E-3ED2-B745-A22B-8769DE847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1946183"/>
                <a:ext cx="1828800" cy="353568"/>
              </a:xfrm>
              <a:prstGeom prst="rect">
                <a:avLst/>
              </a:prstGeom>
              <a:ln w="28575">
                <a:solidFill>
                  <a:schemeClr val="accent1"/>
                </a:solidFill>
              </a:ln>
            </p:spPr>
          </p:pic>
          <p:pic>
            <p:nvPicPr>
              <p:cNvPr id="31" name="Picture 30" descr="A close up of a logo&#10;&#10;Description generated with high confidence">
                <a:extLst>
                  <a:ext uri="{FF2B5EF4-FFF2-40B4-BE49-F238E27FC236}">
                    <a16:creationId xmlns:a16="http://schemas.microsoft.com/office/drawing/2014/main" id="{A45B54DC-A367-704B-9CE2-A5CDBC3BE3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2435517"/>
                <a:ext cx="1828800" cy="353568"/>
              </a:xfrm>
              <a:prstGeom prst="rect">
                <a:avLst/>
              </a:prstGeom>
              <a:ln w="28575">
                <a:solidFill>
                  <a:schemeClr val="accent1"/>
                </a:solidFill>
              </a:ln>
            </p:spPr>
          </p:pic>
          <p:pic>
            <p:nvPicPr>
              <p:cNvPr id="32" name="Picture 31" descr="A close up of a logo&#10;&#10;Description generated with high confidence">
                <a:extLst>
                  <a:ext uri="{FF2B5EF4-FFF2-40B4-BE49-F238E27FC236}">
                    <a16:creationId xmlns:a16="http://schemas.microsoft.com/office/drawing/2014/main" id="{23CD1628-2A8D-EC45-AB2E-8FFB7AD7D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2924851"/>
                <a:ext cx="1828800" cy="353568"/>
              </a:xfrm>
              <a:prstGeom prst="rect">
                <a:avLst/>
              </a:prstGeom>
              <a:ln w="28575">
                <a:solidFill>
                  <a:schemeClr val="accent1"/>
                </a:solidFill>
              </a:ln>
            </p:spPr>
          </p:pic>
          <p:pic>
            <p:nvPicPr>
              <p:cNvPr id="33" name="Picture 32" descr="A close up of a logo&#10;&#10;Description generated with high confidence">
                <a:extLst>
                  <a:ext uri="{FF2B5EF4-FFF2-40B4-BE49-F238E27FC236}">
                    <a16:creationId xmlns:a16="http://schemas.microsoft.com/office/drawing/2014/main" id="{A4254E1F-D5D7-7349-B9B1-DF5581A70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3414185"/>
                <a:ext cx="1828800" cy="353568"/>
              </a:xfrm>
              <a:prstGeom prst="rect">
                <a:avLst/>
              </a:prstGeom>
              <a:ln w="28575">
                <a:solidFill>
                  <a:schemeClr val="accent1"/>
                </a:solidFill>
              </a:ln>
            </p:spPr>
          </p:pic>
        </p:grpSp>
        <p:grpSp>
          <p:nvGrpSpPr>
            <p:cNvPr id="74" name="Group 73">
              <a:extLst>
                <a:ext uri="{FF2B5EF4-FFF2-40B4-BE49-F238E27FC236}">
                  <a16:creationId xmlns:a16="http://schemas.microsoft.com/office/drawing/2014/main" id="{03BAAA79-7479-D34A-9DFD-81068292C678}"/>
                </a:ext>
              </a:extLst>
            </p:cNvPr>
            <p:cNvGrpSpPr/>
            <p:nvPr/>
          </p:nvGrpSpPr>
          <p:grpSpPr>
            <a:xfrm>
              <a:off x="7327214" y="1973179"/>
              <a:ext cx="3871696" cy="2631736"/>
              <a:chOff x="7585764" y="1701294"/>
              <a:chExt cx="4058389" cy="2758639"/>
            </a:xfrm>
          </p:grpSpPr>
          <p:pic>
            <p:nvPicPr>
              <p:cNvPr id="36" name="Picture 6" descr="http://img-prod-cms-rt-microsoft-com.akamaized.net/cms/api/am/imageFileData/RE1B7aX?ver=9ffa">
                <a:extLst>
                  <a:ext uri="{FF2B5EF4-FFF2-40B4-BE49-F238E27FC236}">
                    <a16:creationId xmlns:a16="http://schemas.microsoft.com/office/drawing/2014/main" id="{E2B72DE3-91B6-0E47-8E53-8DFD0D5F38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6071" y="2522101"/>
                <a:ext cx="1044815" cy="10448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img-prod-cms-rt-microsoft-com.akamaized.net/cms/api/am/imageFileData/RE1B7aQ?ver=d0ba">
                <a:extLst>
                  <a:ext uri="{FF2B5EF4-FFF2-40B4-BE49-F238E27FC236}">
                    <a16:creationId xmlns:a16="http://schemas.microsoft.com/office/drawing/2014/main" id="{223EAEC6-651C-8B42-84E3-EDA3133E51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1842" y="2538154"/>
                <a:ext cx="1044815" cy="10448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ttp://img-prod-cms-rt-microsoft-com.akamaized.net/cms/api/am/imageFileData/RE1B1Zk?ver=a5a7">
                <a:extLst>
                  <a:ext uri="{FF2B5EF4-FFF2-40B4-BE49-F238E27FC236}">
                    <a16:creationId xmlns:a16="http://schemas.microsoft.com/office/drawing/2014/main" id="{89A83150-AA3A-1044-BE20-71DA2DDEB6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9338" y="1718423"/>
                <a:ext cx="1044815" cy="10448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https://img-prod-cms-rt-microsoft-com.akamaized.net/cms/api/am/imageFileData/RE1D2tP?ver=31e8">
                <a:extLst>
                  <a:ext uri="{FF2B5EF4-FFF2-40B4-BE49-F238E27FC236}">
                    <a16:creationId xmlns:a16="http://schemas.microsoft.com/office/drawing/2014/main" id="{8D4930CA-D6EE-B945-8D1C-5B59192E09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00437" y="1701294"/>
                <a:ext cx="1044815" cy="10448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http://img-prod-cms-rt-microsoft-com.akamaized.net/cms/api/am/imageFileData/RE1B1Zh">
                <a:extLst>
                  <a:ext uri="{FF2B5EF4-FFF2-40B4-BE49-F238E27FC236}">
                    <a16:creationId xmlns:a16="http://schemas.microsoft.com/office/drawing/2014/main" id="{EF2420B2-E71D-654C-8D0C-182BE844DA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5764" y="1759345"/>
                <a:ext cx="1044815" cy="10448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inspur logo">
                <a:extLst>
                  <a:ext uri="{FF2B5EF4-FFF2-40B4-BE49-F238E27FC236}">
                    <a16:creationId xmlns:a16="http://schemas.microsoft.com/office/drawing/2014/main" id="{2CAC7AB5-22DD-E14C-BE3C-738C1328B8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1008" y="2999979"/>
                <a:ext cx="1044244" cy="28299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Image result for nec logo">
                <a:extLst>
                  <a:ext uri="{FF2B5EF4-FFF2-40B4-BE49-F238E27FC236}">
                    <a16:creationId xmlns:a16="http://schemas.microsoft.com/office/drawing/2014/main" id="{AD49888D-8DF4-674E-8031-FA6E3189FD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1619" y="3796351"/>
                <a:ext cx="893104" cy="24246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img-prod-cms-rt-microsoft-com.akamaized.net/cms/api/am/imageFileData/RE1B7aS?ver=1379">
                <a:extLst>
                  <a:ext uri="{FF2B5EF4-FFF2-40B4-BE49-F238E27FC236}">
                    <a16:creationId xmlns:a16="http://schemas.microsoft.com/office/drawing/2014/main" id="{97B53680-C0E6-8843-AFA7-72FC25D6FE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73057" y="3415118"/>
                <a:ext cx="1044815" cy="10448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ttp://img-prod-cms-rt-microsoft-com.akamaized.net/cms/api/am/imageFileData/RE1B1Zo?ver=c105">
                <a:extLst>
                  <a:ext uri="{FF2B5EF4-FFF2-40B4-BE49-F238E27FC236}">
                    <a16:creationId xmlns:a16="http://schemas.microsoft.com/office/drawing/2014/main" id="{683CD365-957F-DE4E-ADB4-5F8DFA9878A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9405" y="3353806"/>
                <a:ext cx="1044815" cy="10448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2901C6D0-F1E0-2D4A-8F4A-EBDAA7E9C1B0}"/>
                </a:ext>
              </a:extLst>
            </p:cNvPr>
            <p:cNvGrpSpPr/>
            <p:nvPr/>
          </p:nvGrpSpPr>
          <p:grpSpPr>
            <a:xfrm>
              <a:off x="7236559" y="4901529"/>
              <a:ext cx="3157872" cy="800219"/>
              <a:chOff x="2237680" y="5772583"/>
              <a:chExt cx="3157872" cy="800219"/>
            </a:xfrm>
          </p:grpSpPr>
          <p:sp>
            <p:nvSpPr>
              <p:cNvPr id="65" name="TextBox 64">
                <a:extLst>
                  <a:ext uri="{FF2B5EF4-FFF2-40B4-BE49-F238E27FC236}">
                    <a16:creationId xmlns:a16="http://schemas.microsoft.com/office/drawing/2014/main" id="{6D7C418A-32B4-A341-AE1D-A26CA0815BCC}"/>
                  </a:ext>
                </a:extLst>
              </p:cNvPr>
              <p:cNvSpPr txBox="1"/>
              <p:nvPr/>
            </p:nvSpPr>
            <p:spPr>
              <a:xfrm>
                <a:off x="2690644" y="5772583"/>
                <a:ext cx="2704908" cy="800219"/>
              </a:xfrm>
              <a:prstGeom prst="rect">
                <a:avLst/>
              </a:prstGeom>
              <a:noFill/>
            </p:spPr>
            <p:txBody>
              <a:bodyPr wrap="none" lIns="182880" tIns="91440" rIns="182880" bIns="91440" rtlCol="0">
                <a:spAutoFit/>
              </a:bodyPr>
              <a:lstStyle/>
              <a:p>
                <a:pPr lvl="0" defTabSz="914400">
                  <a:defRPr/>
                </a:pPr>
                <a:r>
                  <a:rPr lang="en-US" sz="2000" dirty="0">
                    <a:gradFill>
                      <a:gsLst>
                        <a:gs pos="1250">
                          <a:schemeClr val="tx1"/>
                        </a:gs>
                        <a:gs pos="100000">
                          <a:schemeClr val="tx1"/>
                        </a:gs>
                      </a:gsLst>
                      <a:lin ang="5400000" scaled="0"/>
                    </a:gradFill>
                    <a:cs typeface="Segoe UI" panose="020B0502040204020203" pitchFamily="34" charset="0"/>
                  </a:rPr>
                  <a:t>Partner solutions</a:t>
                </a:r>
              </a:p>
              <a:p>
                <a:pPr lvl="0" defTabSz="914400">
                  <a:defRPr/>
                </a:pPr>
                <a:r>
                  <a:rPr lang="en-US" sz="2000" u="sng" dirty="0">
                    <a:gradFill>
                      <a:gsLst>
                        <a:gs pos="1250">
                          <a:schemeClr val="tx1"/>
                        </a:gs>
                        <a:gs pos="100000">
                          <a:schemeClr val="tx1"/>
                        </a:gs>
                      </a:gsLst>
                      <a:lin ang="5400000" scaled="0"/>
                    </a:gradFill>
                    <a:hlinkClick r:id="rId16"/>
                  </a:rPr>
                  <a:t>Http://aka.ms/WSSD</a:t>
                </a:r>
                <a:endParaRPr lang="en-US" sz="2000" dirty="0">
                  <a:gradFill>
                    <a:gsLst>
                      <a:gs pos="1250">
                        <a:schemeClr val="tx1"/>
                      </a:gs>
                      <a:gs pos="100000">
                        <a:schemeClr val="tx1"/>
                      </a:gs>
                    </a:gsLst>
                    <a:lin ang="5400000" scaled="0"/>
                  </a:gradFill>
                  <a:cs typeface="Segoe UI" panose="020B0502040204020203" pitchFamily="34" charset="0"/>
                </a:endParaRPr>
              </a:p>
            </p:txBody>
          </p:sp>
          <p:sp>
            <p:nvSpPr>
              <p:cNvPr id="66" name="Oval 65">
                <a:extLst>
                  <a:ext uri="{FF2B5EF4-FFF2-40B4-BE49-F238E27FC236}">
                    <a16:creationId xmlns:a16="http://schemas.microsoft.com/office/drawing/2014/main" id="{180929A1-D0EF-9943-A83D-87DF090B0ECE}"/>
                  </a:ext>
                </a:extLst>
              </p:cNvPr>
              <p:cNvSpPr/>
              <p:nvPr/>
            </p:nvSpPr>
            <p:spPr>
              <a:xfrm>
                <a:off x="2237680" y="5790204"/>
                <a:ext cx="457200" cy="457200"/>
              </a:xfrm>
              <a:prstGeom prst="ellipse">
                <a:avLst/>
              </a:prstGeom>
              <a:ln w="158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2000" b="1"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2</a:t>
                </a:r>
              </a:p>
            </p:txBody>
          </p:sp>
        </p:grpSp>
        <p:grpSp>
          <p:nvGrpSpPr>
            <p:cNvPr id="75" name="Group 74">
              <a:extLst>
                <a:ext uri="{FF2B5EF4-FFF2-40B4-BE49-F238E27FC236}">
                  <a16:creationId xmlns:a16="http://schemas.microsoft.com/office/drawing/2014/main" id="{47D61E80-B08A-FD4B-B90F-64744AC6E308}"/>
                </a:ext>
              </a:extLst>
            </p:cNvPr>
            <p:cNvGrpSpPr/>
            <p:nvPr/>
          </p:nvGrpSpPr>
          <p:grpSpPr>
            <a:xfrm>
              <a:off x="5597698" y="2734566"/>
              <a:ext cx="937156" cy="937156"/>
              <a:chOff x="5019426" y="2563113"/>
              <a:chExt cx="937156" cy="937156"/>
            </a:xfrm>
          </p:grpSpPr>
          <p:sp>
            <p:nvSpPr>
              <p:cNvPr id="24" name="Oval 23">
                <a:extLst>
                  <a:ext uri="{FF2B5EF4-FFF2-40B4-BE49-F238E27FC236}">
                    <a16:creationId xmlns:a16="http://schemas.microsoft.com/office/drawing/2014/main" id="{CC6480AC-DCED-594C-854B-66ECA9039649}"/>
                  </a:ext>
                </a:extLst>
              </p:cNvPr>
              <p:cNvSpPr/>
              <p:nvPr/>
            </p:nvSpPr>
            <p:spPr bwMode="auto">
              <a:xfrm>
                <a:off x="5019426" y="2563113"/>
                <a:ext cx="937156" cy="937156"/>
              </a:xfrm>
              <a:prstGeom prst="ellipse">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72">
                <a:extLst>
                  <a:ext uri="{FF2B5EF4-FFF2-40B4-BE49-F238E27FC236}">
                    <a16:creationId xmlns:a16="http://schemas.microsoft.com/office/drawing/2014/main" id="{8CC9F1CA-9565-8C4C-AD33-6D85A1CE6DDC}"/>
                  </a:ext>
                </a:extLst>
              </p:cNvPr>
              <p:cNvGrpSpPr/>
              <p:nvPr/>
            </p:nvGrpSpPr>
            <p:grpSpPr>
              <a:xfrm>
                <a:off x="5292767" y="2863352"/>
                <a:ext cx="390474" cy="336677"/>
                <a:chOff x="8164249" y="-1784477"/>
                <a:chExt cx="390474" cy="336677"/>
              </a:xfrm>
            </p:grpSpPr>
            <p:cxnSp>
              <p:nvCxnSpPr>
                <p:cNvPr id="69" name="Straight Connector 68">
                  <a:extLst>
                    <a:ext uri="{FF2B5EF4-FFF2-40B4-BE49-F238E27FC236}">
                      <a16:creationId xmlns:a16="http://schemas.microsoft.com/office/drawing/2014/main" id="{A3A6D826-4CC5-ED4C-89BE-05851E4B07E4}"/>
                    </a:ext>
                  </a:extLst>
                </p:cNvPr>
                <p:cNvCxnSpPr/>
                <p:nvPr/>
              </p:nvCxnSpPr>
              <p:spPr>
                <a:xfrm>
                  <a:off x="8164249" y="-1600200"/>
                  <a:ext cx="152400" cy="152400"/>
                </a:xfrm>
                <a:prstGeom prst="line">
                  <a:avLst/>
                </a:prstGeom>
                <a:ln w="603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6A1B8F5-1D36-8645-AD75-60E3B66A650E}"/>
                    </a:ext>
                  </a:extLst>
                </p:cNvPr>
                <p:cNvCxnSpPr>
                  <a:cxnSpLocks/>
                </p:cNvCxnSpPr>
                <p:nvPr/>
              </p:nvCxnSpPr>
              <p:spPr>
                <a:xfrm flipH="1">
                  <a:off x="8289807" y="-1784477"/>
                  <a:ext cx="264916" cy="336677"/>
                </a:xfrm>
                <a:prstGeom prst="line">
                  <a:avLst/>
                </a:prstGeom>
                <a:ln w="603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5" name="Group 4">
            <a:extLst>
              <a:ext uri="{FF2B5EF4-FFF2-40B4-BE49-F238E27FC236}">
                <a16:creationId xmlns:a16="http://schemas.microsoft.com/office/drawing/2014/main" id="{8DDFB971-E473-AD4C-AFBC-7A5EF0220E06}"/>
              </a:ext>
            </a:extLst>
          </p:cNvPr>
          <p:cNvGrpSpPr/>
          <p:nvPr/>
        </p:nvGrpSpPr>
        <p:grpSpPr>
          <a:xfrm>
            <a:off x="3937432" y="1763510"/>
            <a:ext cx="867906" cy="4051892"/>
            <a:chOff x="3431163" y="1496036"/>
            <a:chExt cx="867906" cy="4051892"/>
          </a:xfrm>
        </p:grpSpPr>
        <p:sp>
          <p:nvSpPr>
            <p:cNvPr id="37" name="Oval 36">
              <a:extLst>
                <a:ext uri="{FF2B5EF4-FFF2-40B4-BE49-F238E27FC236}">
                  <a16:creationId xmlns:a16="http://schemas.microsoft.com/office/drawing/2014/main" id="{1778D9E1-364C-439C-ABC7-43CE8982EE55}"/>
                </a:ext>
              </a:extLst>
            </p:cNvPr>
            <p:cNvSpPr/>
            <p:nvPr/>
          </p:nvSpPr>
          <p:spPr bwMode="auto">
            <a:xfrm>
              <a:off x="3431163" y="3088029"/>
              <a:ext cx="867906" cy="867906"/>
            </a:xfrm>
            <a:prstGeom prst="ellipse">
              <a:avLst/>
            </a:prstGeom>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1250">
                        <a:schemeClr val="tx1"/>
                      </a:gs>
                      <a:gs pos="99000">
                        <a:schemeClr val="tx1"/>
                      </a:gs>
                    </a:gsLst>
                    <a:lin ang="5400000" scaled="0"/>
                  </a:gradFill>
                  <a:ea typeface="MS PGothic" panose="020B0600070205080204" pitchFamily="34" charset="-128"/>
                  <a:cs typeface="MS PGothic" charset="0"/>
                </a:rPr>
                <a:t>or</a:t>
              </a:r>
            </a:p>
          </p:txBody>
        </p:sp>
        <p:grpSp>
          <p:nvGrpSpPr>
            <p:cNvPr id="4" name="Group 3">
              <a:extLst>
                <a:ext uri="{FF2B5EF4-FFF2-40B4-BE49-F238E27FC236}">
                  <a16:creationId xmlns:a16="http://schemas.microsoft.com/office/drawing/2014/main" id="{42309AD3-EAE1-0F4D-A667-4D4CE0A79D1B}"/>
                </a:ext>
              </a:extLst>
            </p:cNvPr>
            <p:cNvGrpSpPr/>
            <p:nvPr/>
          </p:nvGrpSpPr>
          <p:grpSpPr>
            <a:xfrm>
              <a:off x="3849876" y="1496036"/>
              <a:ext cx="0" cy="4051892"/>
              <a:chOff x="4063236" y="896912"/>
              <a:chExt cx="0" cy="5247878"/>
            </a:xfrm>
          </p:grpSpPr>
          <p:cxnSp>
            <p:nvCxnSpPr>
              <p:cNvPr id="21" name="Straight Connector 20">
                <a:extLst>
                  <a:ext uri="{FF2B5EF4-FFF2-40B4-BE49-F238E27FC236}">
                    <a16:creationId xmlns:a16="http://schemas.microsoft.com/office/drawing/2014/main" id="{4A6669F1-A996-D643-AD37-15E744B0BF42}"/>
                  </a:ext>
                </a:extLst>
              </p:cNvPr>
              <p:cNvCxnSpPr>
                <a:cxnSpLocks/>
              </p:cNvCxnSpPr>
              <p:nvPr/>
            </p:nvCxnSpPr>
            <p:spPr>
              <a:xfrm>
                <a:off x="4063236" y="4082893"/>
                <a:ext cx="0" cy="2061897"/>
              </a:xfrm>
              <a:prstGeom prst="line">
                <a:avLst/>
              </a:prstGeom>
              <a:ln w="1905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40CE85-23CB-2F42-AFF3-B759DF80DCAC}"/>
                  </a:ext>
                </a:extLst>
              </p:cNvPr>
              <p:cNvCxnSpPr>
                <a:cxnSpLocks/>
              </p:cNvCxnSpPr>
              <p:nvPr/>
            </p:nvCxnSpPr>
            <p:spPr>
              <a:xfrm>
                <a:off x="4063236" y="896912"/>
                <a:ext cx="0" cy="2061897"/>
              </a:xfrm>
              <a:prstGeom prst="line">
                <a:avLst/>
              </a:prstGeom>
              <a:ln w="1905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48510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decel="100000" fill="hold" nodeType="withEffect">
                                  <p:stCondLst>
                                    <p:cond delay="0"/>
                                  </p:stCondLst>
                                  <p:childTnLst>
                                    <p:animMotion origin="layout" path="M -3.54167E-6 -3.7037E-6 L 0.05456 -0.00023 " pathEditMode="relative" rAng="0" ptsTypes="AA">
                                      <p:cBhvr>
                                        <p:cTn id="9" dur="1000" spd="-100000" fill="hold"/>
                                        <p:tgtEl>
                                          <p:spTgt spid="3"/>
                                        </p:tgtEl>
                                        <p:attrNameLst>
                                          <p:attrName>ppt_x</p:attrName>
                                          <p:attrName>ppt_y</p:attrName>
                                        </p:attrNameLst>
                                      </p:cBhvr>
                                      <p:rCtr x="2721" y="-23"/>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42" presetClass="path" presetSubtype="0" decel="100000" fill="hold" nodeType="withEffect">
                                  <p:stCondLst>
                                    <p:cond delay="0"/>
                                  </p:stCondLst>
                                  <p:childTnLst>
                                    <p:animMotion origin="layout" path="M 1.04167E-6 -7.40741E-7 L -0.07461 -0.00208 " pathEditMode="relative" rAng="0" ptsTypes="AA">
                                      <p:cBhvr>
                                        <p:cTn id="14" dur="1000" spd="-100000" fill="hold"/>
                                        <p:tgtEl>
                                          <p:spTgt spid="6"/>
                                        </p:tgtEl>
                                        <p:attrNameLst>
                                          <p:attrName>ppt_x</p:attrName>
                                          <p:attrName>ppt_y</p:attrName>
                                        </p:attrNameLst>
                                      </p:cBhvr>
                                      <p:rCtr x="-3737"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p:txBody>
          <a:bodyPr/>
          <a:lstStyle/>
          <a:p>
            <a:r>
              <a:rPr lang="en-US" dirty="0"/>
              <a:t>IT stress points</a:t>
            </a:r>
          </a:p>
        </p:txBody>
      </p:sp>
      <p:grpSp>
        <p:nvGrpSpPr>
          <p:cNvPr id="14" name="Group 13">
            <a:extLst>
              <a:ext uri="{FF2B5EF4-FFF2-40B4-BE49-F238E27FC236}">
                <a16:creationId xmlns:a16="http://schemas.microsoft.com/office/drawing/2014/main" id="{DE17CB9D-D0B7-4E30-80DA-B7B48E57579A}"/>
              </a:ext>
            </a:extLst>
          </p:cNvPr>
          <p:cNvGrpSpPr/>
          <p:nvPr/>
        </p:nvGrpSpPr>
        <p:grpSpPr>
          <a:xfrm>
            <a:off x="2122825" y="1635376"/>
            <a:ext cx="2387214" cy="2387211"/>
            <a:chOff x="2122825" y="1635376"/>
            <a:chExt cx="2387214" cy="2387211"/>
          </a:xfrm>
        </p:grpSpPr>
        <p:sp>
          <p:nvSpPr>
            <p:cNvPr id="11" name="Oval 10">
              <a:extLst>
                <a:ext uri="{FF2B5EF4-FFF2-40B4-BE49-F238E27FC236}">
                  <a16:creationId xmlns:a16="http://schemas.microsoft.com/office/drawing/2014/main" id="{ACF602AE-43CC-4CC0-86A8-34274DDE095B}"/>
                </a:ext>
              </a:extLst>
            </p:cNvPr>
            <p:cNvSpPr>
              <a:spLocks/>
            </p:cNvSpPr>
            <p:nvPr/>
          </p:nvSpPr>
          <p:spPr bwMode="auto">
            <a:xfrm>
              <a:off x="2122825" y="1635376"/>
              <a:ext cx="2387214" cy="2387211"/>
            </a:xfrm>
            <a:prstGeom prst="ellipse">
              <a:avLst/>
            </a:prstGeom>
            <a:solidFill>
              <a:srgbClr val="FFFFFF"/>
            </a:solidFill>
            <a:ln w="15875" cap="flat" cmpd="sng" algn="ctr">
              <a:solidFill>
                <a:schemeClr val="accent3"/>
              </a:solidFill>
              <a:prstDash val="solid"/>
              <a:headEnd type="none"/>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14" eaLnBrk="1" fontAlgn="base" latinLnBrk="0" hangingPunct="1">
                <a:lnSpc>
                  <a:spcPct val="90000"/>
                </a:lnSpc>
                <a:spcBef>
                  <a:spcPct val="0"/>
                </a:spcBef>
                <a:buClrTx/>
                <a:buSzTx/>
                <a:buFontTx/>
                <a:buNone/>
                <a:tabLst/>
                <a:defRPr/>
              </a:pPr>
              <a:r>
                <a:rPr kumimoji="0" lang="en-US" sz="2800" i="0" u="none" strike="noStrike" kern="0" cap="none" spc="0" normalizeH="0" baseline="0" noProof="0" dirty="0">
                  <a:ln>
                    <a:noFill/>
                  </a:ln>
                  <a:gradFill>
                    <a:gsLst>
                      <a:gs pos="0">
                        <a:schemeClr val="tx1"/>
                      </a:gs>
                      <a:gs pos="100000">
                        <a:schemeClr val="tx1"/>
                      </a:gs>
                    </a:gsLst>
                    <a:lin ang="5400000" scaled="0"/>
                  </a:gradFill>
                  <a:effectLst/>
                  <a:uLnTx/>
                  <a:uFillTx/>
                  <a:latin typeface="+mj-lt"/>
                  <a:cs typeface="Segoe UI" panose="020B0502040204020203" pitchFamily="34" charset="0"/>
                </a:rPr>
                <a:t>Legacy</a:t>
              </a:r>
              <a:br>
                <a:rPr lang="en-US" sz="2800" kern="0" dirty="0">
                  <a:gradFill>
                    <a:gsLst>
                      <a:gs pos="0">
                        <a:schemeClr val="tx1"/>
                      </a:gs>
                      <a:gs pos="100000">
                        <a:schemeClr val="tx1"/>
                      </a:gs>
                    </a:gsLst>
                    <a:lin ang="5400000" scaled="0"/>
                  </a:gradFill>
                  <a:latin typeface="+mj-lt"/>
                  <a:cs typeface="Segoe UI" panose="020B0502040204020203" pitchFamily="34" charset="0"/>
                </a:rPr>
              </a:br>
              <a:r>
                <a:rPr kumimoji="0" lang="en-US" sz="2800" i="0" u="none" strike="noStrike" kern="0" cap="none" spc="0" normalizeH="0" baseline="0" noProof="0" dirty="0">
                  <a:ln>
                    <a:noFill/>
                  </a:ln>
                  <a:gradFill>
                    <a:gsLst>
                      <a:gs pos="0">
                        <a:schemeClr val="tx1"/>
                      </a:gs>
                      <a:gs pos="100000">
                        <a:schemeClr val="tx1"/>
                      </a:gs>
                    </a:gsLst>
                    <a:lin ang="5400000" scaled="0"/>
                  </a:gradFill>
                  <a:effectLst/>
                  <a:uLnTx/>
                  <a:uFillTx/>
                  <a:latin typeface="+mj-lt"/>
                  <a:cs typeface="Segoe UI" panose="020B0502040204020203" pitchFamily="34" charset="0"/>
                </a:rPr>
                <a:t>systems</a:t>
              </a:r>
            </a:p>
          </p:txBody>
        </p:sp>
        <p:sp>
          <p:nvSpPr>
            <p:cNvPr id="8" name="Oval 7">
              <a:extLst>
                <a:ext uri="{FF2B5EF4-FFF2-40B4-BE49-F238E27FC236}">
                  <a16:creationId xmlns:a16="http://schemas.microsoft.com/office/drawing/2014/main" id="{0F31744C-6D43-0140-B841-DDEA6F73D880}"/>
                </a:ext>
              </a:extLst>
            </p:cNvPr>
            <p:cNvSpPr/>
            <p:nvPr/>
          </p:nvSpPr>
          <p:spPr bwMode="auto">
            <a:xfrm>
              <a:off x="2271773" y="1784321"/>
              <a:ext cx="2089319" cy="2089319"/>
            </a:xfrm>
            <a:prstGeom prst="ellipse">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7B853F52-4166-4558-8110-CF8BDA295F06}"/>
              </a:ext>
            </a:extLst>
          </p:cNvPr>
          <p:cNvGrpSpPr/>
          <p:nvPr/>
        </p:nvGrpSpPr>
        <p:grpSpPr>
          <a:xfrm>
            <a:off x="4896262" y="1635374"/>
            <a:ext cx="2387214" cy="2387211"/>
            <a:chOff x="4896262" y="1635374"/>
            <a:chExt cx="2387214" cy="2387211"/>
          </a:xfrm>
        </p:grpSpPr>
        <p:sp>
          <p:nvSpPr>
            <p:cNvPr id="15" name="Oval 14">
              <a:extLst>
                <a:ext uri="{FF2B5EF4-FFF2-40B4-BE49-F238E27FC236}">
                  <a16:creationId xmlns:a16="http://schemas.microsoft.com/office/drawing/2014/main" id="{07401C60-4226-4160-AF44-5B8DA93C25BB}"/>
                </a:ext>
              </a:extLst>
            </p:cNvPr>
            <p:cNvSpPr>
              <a:spLocks/>
            </p:cNvSpPr>
            <p:nvPr/>
          </p:nvSpPr>
          <p:spPr bwMode="auto">
            <a:xfrm>
              <a:off x="4896262" y="1635374"/>
              <a:ext cx="2387214" cy="2387211"/>
            </a:xfrm>
            <a:prstGeom prst="ellipse">
              <a:avLst/>
            </a:prstGeom>
            <a:solidFill>
              <a:srgbClr val="FFFFFF"/>
            </a:solidFill>
            <a:ln w="15875" cap="flat" cmpd="sng" algn="ctr">
              <a:solidFill>
                <a:schemeClr val="accent3"/>
              </a:solidFill>
              <a:prstDash val="solid"/>
              <a:headEnd type="none"/>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Disparate</a:t>
              </a:r>
              <a:br>
                <a:rPr lang="en-US" sz="2800" kern="0" dirty="0">
                  <a:gradFill>
                    <a:gsLst>
                      <a:gs pos="0">
                        <a:schemeClr val="tx1"/>
                      </a:gs>
                      <a:gs pos="100000">
                        <a:schemeClr val="tx1"/>
                      </a:gs>
                    </a:gsLst>
                    <a:lin ang="5400000" scaled="0"/>
                  </a:gradFill>
                  <a:latin typeface="+mj-lt"/>
                  <a:cs typeface="Segoe UI" panose="020B0502040204020203" pitchFamily="34" charset="0"/>
                </a:rPr>
              </a:br>
              <a:r>
                <a:rPr lang="en-US" sz="2800" kern="0" dirty="0">
                  <a:gradFill>
                    <a:gsLst>
                      <a:gs pos="0">
                        <a:schemeClr val="tx1"/>
                      </a:gs>
                      <a:gs pos="100000">
                        <a:schemeClr val="tx1"/>
                      </a:gs>
                    </a:gsLst>
                    <a:lin ang="5400000" scaled="0"/>
                  </a:gradFill>
                  <a:latin typeface="+mj-lt"/>
                  <a:cs typeface="Segoe UI" panose="020B0502040204020203" pitchFamily="34" charset="0"/>
                </a:rPr>
                <a:t>systems</a:t>
              </a:r>
            </a:p>
          </p:txBody>
        </p:sp>
        <p:sp>
          <p:nvSpPr>
            <p:cNvPr id="32" name="Oval 31">
              <a:extLst>
                <a:ext uri="{FF2B5EF4-FFF2-40B4-BE49-F238E27FC236}">
                  <a16:creationId xmlns:a16="http://schemas.microsoft.com/office/drawing/2014/main" id="{1E92C83E-40EB-3D40-B032-13DFB37CCA98}"/>
                </a:ext>
              </a:extLst>
            </p:cNvPr>
            <p:cNvSpPr/>
            <p:nvPr/>
          </p:nvSpPr>
          <p:spPr bwMode="auto">
            <a:xfrm>
              <a:off x="5045210" y="1784320"/>
              <a:ext cx="2089319" cy="2089319"/>
            </a:xfrm>
            <a:prstGeom prst="ellipse">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grpSp>
      <p:grpSp>
        <p:nvGrpSpPr>
          <p:cNvPr id="18" name="Group 17">
            <a:extLst>
              <a:ext uri="{FF2B5EF4-FFF2-40B4-BE49-F238E27FC236}">
                <a16:creationId xmlns:a16="http://schemas.microsoft.com/office/drawing/2014/main" id="{8BC54763-AC43-4F0D-B22B-CAB83650AF59}"/>
              </a:ext>
            </a:extLst>
          </p:cNvPr>
          <p:cNvGrpSpPr/>
          <p:nvPr/>
        </p:nvGrpSpPr>
        <p:grpSpPr>
          <a:xfrm>
            <a:off x="7681962" y="1635374"/>
            <a:ext cx="2387214" cy="2387211"/>
            <a:chOff x="7681962" y="1635374"/>
            <a:chExt cx="2387214" cy="2387211"/>
          </a:xfrm>
        </p:grpSpPr>
        <p:sp>
          <p:nvSpPr>
            <p:cNvPr id="17" name="Oval 16">
              <a:extLst>
                <a:ext uri="{FF2B5EF4-FFF2-40B4-BE49-F238E27FC236}">
                  <a16:creationId xmlns:a16="http://schemas.microsoft.com/office/drawing/2014/main" id="{5F968141-62E2-4C4E-9ED2-4B91E8DAFD7A}"/>
                </a:ext>
              </a:extLst>
            </p:cNvPr>
            <p:cNvSpPr>
              <a:spLocks/>
            </p:cNvSpPr>
            <p:nvPr/>
          </p:nvSpPr>
          <p:spPr bwMode="auto">
            <a:xfrm>
              <a:off x="7681962" y="1635374"/>
              <a:ext cx="2387214" cy="2387211"/>
            </a:xfrm>
            <a:prstGeom prst="ellipse">
              <a:avLst/>
            </a:prstGeom>
            <a:solidFill>
              <a:srgbClr val="FFFFFF"/>
            </a:solidFill>
            <a:ln w="15875" cap="flat" cmpd="sng" algn="ctr">
              <a:solidFill>
                <a:schemeClr val="accent3"/>
              </a:solidFill>
              <a:prstDash val="solid"/>
              <a:headEnd type="none"/>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Rigid</a:t>
              </a:r>
              <a:br>
                <a:rPr lang="en-US" sz="2800" kern="0" dirty="0">
                  <a:gradFill>
                    <a:gsLst>
                      <a:gs pos="0">
                        <a:schemeClr val="tx1"/>
                      </a:gs>
                      <a:gs pos="100000">
                        <a:schemeClr val="tx1"/>
                      </a:gs>
                    </a:gsLst>
                    <a:lin ang="5400000" scaled="0"/>
                  </a:gradFill>
                  <a:latin typeface="+mj-lt"/>
                  <a:cs typeface="Segoe UI" panose="020B0502040204020203" pitchFamily="34" charset="0"/>
                </a:rPr>
              </a:br>
              <a:r>
                <a:rPr lang="en-US" sz="2800" kern="0" dirty="0">
                  <a:gradFill>
                    <a:gsLst>
                      <a:gs pos="0">
                        <a:schemeClr val="tx1"/>
                      </a:gs>
                      <a:gs pos="100000">
                        <a:schemeClr val="tx1"/>
                      </a:gs>
                    </a:gsLst>
                    <a:lin ang="5400000" scaled="0"/>
                  </a:gradFill>
                  <a:latin typeface="+mj-lt"/>
                  <a:cs typeface="Segoe UI" panose="020B0502040204020203" pitchFamily="34" charset="0"/>
                </a:rPr>
                <a:t>solutions</a:t>
              </a:r>
            </a:p>
          </p:txBody>
        </p:sp>
        <p:sp>
          <p:nvSpPr>
            <p:cNvPr id="33" name="Oval 32">
              <a:extLst>
                <a:ext uri="{FF2B5EF4-FFF2-40B4-BE49-F238E27FC236}">
                  <a16:creationId xmlns:a16="http://schemas.microsoft.com/office/drawing/2014/main" id="{ECE527D9-0736-7A43-8B9A-3988B97D74E6}"/>
                </a:ext>
              </a:extLst>
            </p:cNvPr>
            <p:cNvSpPr/>
            <p:nvPr/>
          </p:nvSpPr>
          <p:spPr bwMode="auto">
            <a:xfrm>
              <a:off x="7830910" y="1784320"/>
              <a:ext cx="2089319" cy="2089319"/>
            </a:xfrm>
            <a:prstGeom prst="ellipse">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grpSp>
      <p:sp>
        <p:nvSpPr>
          <p:cNvPr id="36" name="Rectangle 35">
            <a:extLst>
              <a:ext uri="{FF2B5EF4-FFF2-40B4-BE49-F238E27FC236}">
                <a16:creationId xmlns:a16="http://schemas.microsoft.com/office/drawing/2014/main" id="{CE628CC6-4AA6-5846-B84D-4F59C4E9C997}"/>
              </a:ext>
            </a:extLst>
          </p:cNvPr>
          <p:cNvSpPr/>
          <p:nvPr/>
        </p:nvSpPr>
        <p:spPr bwMode="auto">
          <a:xfrm>
            <a:off x="3003660" y="4620557"/>
            <a:ext cx="2011680" cy="932563"/>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Increased</a:t>
            </a:r>
            <a:br>
              <a:rPr lang="en-US" sz="1800" kern="0" dirty="0">
                <a:gradFill>
                  <a:gsLst>
                    <a:gs pos="0">
                      <a:schemeClr val="tx2"/>
                    </a:gs>
                    <a:gs pos="100000">
                      <a:schemeClr val="tx2"/>
                    </a:gs>
                  </a:gsLst>
                  <a:lin ang="5400000" scaled="0"/>
                </a:gradFill>
                <a:cs typeface="Segoe UI" pitchFamily="34" charset="0"/>
              </a:rPr>
            </a:br>
            <a:r>
              <a:rPr lang="en-US" sz="1800" kern="0" dirty="0">
                <a:gradFill>
                  <a:gsLst>
                    <a:gs pos="0">
                      <a:schemeClr val="tx2"/>
                    </a:gs>
                    <a:gs pos="100000">
                      <a:schemeClr val="tx2"/>
                    </a:gs>
                  </a:gsLst>
                  <a:lin ang="5400000" scaled="0"/>
                </a:gradFill>
                <a:cs typeface="Segoe UI" pitchFamily="34" charset="0"/>
              </a:rPr>
              <a:t>security</a:t>
            </a:r>
          </a:p>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exposure</a:t>
            </a:r>
          </a:p>
        </p:txBody>
      </p:sp>
      <p:sp>
        <p:nvSpPr>
          <p:cNvPr id="37" name="Rectangle 36">
            <a:extLst>
              <a:ext uri="{FF2B5EF4-FFF2-40B4-BE49-F238E27FC236}">
                <a16:creationId xmlns:a16="http://schemas.microsoft.com/office/drawing/2014/main" id="{B0A9B151-6CFB-6A4E-B034-FDBBA1EF7A92}"/>
              </a:ext>
            </a:extLst>
          </p:cNvPr>
          <p:cNvSpPr/>
          <p:nvPr/>
        </p:nvSpPr>
        <p:spPr bwMode="auto">
          <a:xfrm>
            <a:off x="5090160" y="4620557"/>
            <a:ext cx="2011680" cy="1181862"/>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Custom</a:t>
            </a:r>
            <a:br>
              <a:rPr lang="en-US" sz="1800" kern="0" dirty="0">
                <a:gradFill>
                  <a:gsLst>
                    <a:gs pos="0">
                      <a:schemeClr val="tx2"/>
                    </a:gs>
                    <a:gs pos="100000">
                      <a:schemeClr val="tx2"/>
                    </a:gs>
                  </a:gsLst>
                  <a:lin ang="5400000" scaled="0"/>
                </a:gradFill>
                <a:cs typeface="Segoe UI" pitchFamily="34" charset="0"/>
              </a:rPr>
            </a:br>
            <a:r>
              <a:rPr lang="en-US" sz="1800" kern="0" dirty="0">
                <a:gradFill>
                  <a:gsLst>
                    <a:gs pos="0">
                      <a:schemeClr val="tx2"/>
                    </a:gs>
                    <a:gs pos="100000">
                      <a:schemeClr val="tx2"/>
                    </a:gs>
                  </a:gsLst>
                  <a:lin ang="5400000" scaled="0"/>
                </a:gradFill>
                <a:cs typeface="Segoe UI" pitchFamily="34" charset="0"/>
              </a:rPr>
              <a:t>solutions</a:t>
            </a:r>
            <a:br>
              <a:rPr lang="en-US" sz="1800" kern="0" dirty="0">
                <a:gradFill>
                  <a:gsLst>
                    <a:gs pos="0">
                      <a:schemeClr val="tx2"/>
                    </a:gs>
                    <a:gs pos="100000">
                      <a:schemeClr val="tx2"/>
                    </a:gs>
                  </a:gsLst>
                  <a:lin ang="5400000" scaled="0"/>
                </a:gradFill>
                <a:cs typeface="Segoe UI" pitchFamily="34" charset="0"/>
              </a:rPr>
            </a:br>
            <a:r>
              <a:rPr lang="en-US" sz="1800" kern="0" dirty="0">
                <a:gradFill>
                  <a:gsLst>
                    <a:gs pos="0">
                      <a:schemeClr val="tx2"/>
                    </a:gs>
                    <a:gs pos="100000">
                      <a:schemeClr val="tx2"/>
                    </a:gs>
                  </a:gsLst>
                  <a:lin ang="5400000" scaled="0"/>
                </a:gradFill>
                <a:cs typeface="Segoe UI" pitchFamily="34" charset="0"/>
              </a:rPr>
              <a:t>required for interoperability</a:t>
            </a:r>
          </a:p>
        </p:txBody>
      </p:sp>
      <p:sp>
        <p:nvSpPr>
          <p:cNvPr id="38" name="Rectangle 37">
            <a:extLst>
              <a:ext uri="{FF2B5EF4-FFF2-40B4-BE49-F238E27FC236}">
                <a16:creationId xmlns:a16="http://schemas.microsoft.com/office/drawing/2014/main" id="{893C707C-725D-9E44-8A2E-C75FC40E11BA}"/>
              </a:ext>
            </a:extLst>
          </p:cNvPr>
          <p:cNvSpPr/>
          <p:nvPr/>
        </p:nvSpPr>
        <p:spPr bwMode="auto">
          <a:xfrm>
            <a:off x="7176660" y="4620557"/>
            <a:ext cx="2011680" cy="683264"/>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Increased complexity</a:t>
            </a:r>
          </a:p>
        </p:txBody>
      </p:sp>
      <p:sp>
        <p:nvSpPr>
          <p:cNvPr id="39" name="Rectangle 38">
            <a:extLst>
              <a:ext uri="{FF2B5EF4-FFF2-40B4-BE49-F238E27FC236}">
                <a16:creationId xmlns:a16="http://schemas.microsoft.com/office/drawing/2014/main" id="{9D40BF75-B280-C747-90F9-3931F4214457}"/>
              </a:ext>
            </a:extLst>
          </p:cNvPr>
          <p:cNvSpPr/>
          <p:nvPr/>
        </p:nvSpPr>
        <p:spPr bwMode="auto">
          <a:xfrm>
            <a:off x="917160" y="4620557"/>
            <a:ext cx="2011680" cy="11818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Custom</a:t>
            </a:r>
            <a:br>
              <a:rPr lang="en-US" sz="1800" kern="0" dirty="0">
                <a:gradFill>
                  <a:gsLst>
                    <a:gs pos="0">
                      <a:schemeClr val="tx2"/>
                    </a:gs>
                    <a:gs pos="100000">
                      <a:schemeClr val="tx2"/>
                    </a:gs>
                  </a:gsLst>
                  <a:lin ang="5400000" scaled="0"/>
                </a:gradFill>
                <a:cs typeface="Segoe UI" pitchFamily="34" charset="0"/>
              </a:rPr>
            </a:br>
            <a:r>
              <a:rPr lang="en-US" sz="1800" kern="0" dirty="0">
                <a:gradFill>
                  <a:gsLst>
                    <a:gs pos="0">
                      <a:schemeClr val="tx2"/>
                    </a:gs>
                    <a:gs pos="100000">
                      <a:schemeClr val="tx2"/>
                    </a:gs>
                  </a:gsLst>
                  <a:lin ang="5400000" scaled="0"/>
                </a:gradFill>
                <a:cs typeface="Segoe UI" pitchFamily="34" charset="0"/>
              </a:rPr>
              <a:t>solutions</a:t>
            </a:r>
            <a:br>
              <a:rPr lang="en-US" sz="1800" kern="0" dirty="0">
                <a:gradFill>
                  <a:gsLst>
                    <a:gs pos="0">
                      <a:schemeClr val="tx2"/>
                    </a:gs>
                    <a:gs pos="100000">
                      <a:schemeClr val="tx2"/>
                    </a:gs>
                  </a:gsLst>
                  <a:lin ang="5400000" scaled="0"/>
                </a:gradFill>
                <a:cs typeface="Segoe UI" pitchFamily="34" charset="0"/>
              </a:rPr>
            </a:br>
            <a:r>
              <a:rPr lang="en-US" sz="1800" kern="0" dirty="0">
                <a:gradFill>
                  <a:gsLst>
                    <a:gs pos="0">
                      <a:schemeClr val="tx2"/>
                    </a:gs>
                    <a:gs pos="100000">
                      <a:schemeClr val="tx2"/>
                    </a:gs>
                  </a:gsLst>
                  <a:lin ang="5400000" scaled="0"/>
                </a:gradFill>
                <a:cs typeface="Segoe UI" pitchFamily="34" charset="0"/>
              </a:rPr>
              <a:t>required for compliance</a:t>
            </a:r>
          </a:p>
        </p:txBody>
      </p:sp>
      <p:sp>
        <p:nvSpPr>
          <p:cNvPr id="40" name="Rectangle 39">
            <a:extLst>
              <a:ext uri="{FF2B5EF4-FFF2-40B4-BE49-F238E27FC236}">
                <a16:creationId xmlns:a16="http://schemas.microsoft.com/office/drawing/2014/main" id="{8FFECD95-6A80-6140-812D-74E1CB743754}"/>
              </a:ext>
            </a:extLst>
          </p:cNvPr>
          <p:cNvSpPr/>
          <p:nvPr/>
        </p:nvSpPr>
        <p:spPr bwMode="auto">
          <a:xfrm>
            <a:off x="9263161" y="4620557"/>
            <a:ext cx="2011680" cy="6832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Rising</a:t>
            </a:r>
            <a:br>
              <a:rPr lang="en-US" sz="1800" kern="0" dirty="0">
                <a:gradFill>
                  <a:gsLst>
                    <a:gs pos="0">
                      <a:schemeClr val="tx2"/>
                    </a:gs>
                    <a:gs pos="100000">
                      <a:schemeClr val="tx2"/>
                    </a:gs>
                  </a:gsLst>
                  <a:lin ang="5400000" scaled="0"/>
                </a:gradFill>
                <a:cs typeface="Segoe UI" pitchFamily="34" charset="0"/>
              </a:rPr>
            </a:br>
            <a:r>
              <a:rPr lang="en-US" sz="1800" kern="0" dirty="0">
                <a:gradFill>
                  <a:gsLst>
                    <a:gs pos="0">
                      <a:schemeClr val="tx2"/>
                    </a:gs>
                    <a:gs pos="100000">
                      <a:schemeClr val="tx2"/>
                    </a:gs>
                  </a:gsLst>
                  <a:lin ang="5400000" scaled="0"/>
                </a:gradFill>
                <a:cs typeface="Segoe UI" pitchFamily="34" charset="0"/>
              </a:rPr>
              <a:t>costs</a:t>
            </a:r>
          </a:p>
        </p:txBody>
      </p:sp>
      <p:grpSp>
        <p:nvGrpSpPr>
          <p:cNvPr id="19" name="Group 18">
            <a:extLst>
              <a:ext uri="{FF2B5EF4-FFF2-40B4-BE49-F238E27FC236}">
                <a16:creationId xmlns:a16="http://schemas.microsoft.com/office/drawing/2014/main" id="{5DB80FEE-AE15-4F7E-8B40-454D561305D9}"/>
              </a:ext>
            </a:extLst>
          </p:cNvPr>
          <p:cNvGrpSpPr/>
          <p:nvPr/>
        </p:nvGrpSpPr>
        <p:grpSpPr>
          <a:xfrm>
            <a:off x="1923000" y="4022585"/>
            <a:ext cx="8346001" cy="598378"/>
            <a:chOff x="1923000" y="4022585"/>
            <a:chExt cx="8346001" cy="598378"/>
          </a:xfrm>
        </p:grpSpPr>
        <p:cxnSp>
          <p:nvCxnSpPr>
            <p:cNvPr id="5" name="Elbow Connector 4">
              <a:extLst>
                <a:ext uri="{FF2B5EF4-FFF2-40B4-BE49-F238E27FC236}">
                  <a16:creationId xmlns:a16="http://schemas.microsoft.com/office/drawing/2014/main" id="{87654B59-0F50-464A-B722-D3F2D6236F40}"/>
                </a:ext>
              </a:extLst>
            </p:cNvPr>
            <p:cNvCxnSpPr>
              <a:stCxn id="11" idx="4"/>
              <a:endCxn id="39" idx="0"/>
            </p:cNvCxnSpPr>
            <p:nvPr/>
          </p:nvCxnSpPr>
          <p:spPr>
            <a:xfrm rot="5400000">
              <a:off x="2320731" y="3624856"/>
              <a:ext cx="597970" cy="1393432"/>
            </a:xfrm>
            <a:prstGeom prst="bentConnector3">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891233F-B62E-E344-893B-31BEB089261C}"/>
                </a:ext>
              </a:extLst>
            </p:cNvPr>
            <p:cNvCxnSpPr>
              <a:cxnSpLocks/>
              <a:stCxn id="11" idx="4"/>
              <a:endCxn id="36" idx="0"/>
            </p:cNvCxnSpPr>
            <p:nvPr/>
          </p:nvCxnSpPr>
          <p:spPr>
            <a:xfrm rot="16200000" flipH="1">
              <a:off x="3363981" y="3975038"/>
              <a:ext cx="597970" cy="693068"/>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46E0A955-D56C-7E4B-AB0D-C1F0A6F27B49}"/>
                </a:ext>
              </a:extLst>
            </p:cNvPr>
            <p:cNvCxnSpPr>
              <a:cxnSpLocks/>
              <a:stCxn id="15" idx="4"/>
              <a:endCxn id="37" idx="0"/>
            </p:cNvCxnSpPr>
            <p:nvPr/>
          </p:nvCxnSpPr>
          <p:spPr>
            <a:xfrm rot="16200000" flipH="1">
              <a:off x="5793948" y="4318505"/>
              <a:ext cx="597972" cy="6131"/>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5B5D373A-CD50-BD49-94AF-5593ED7E0765}"/>
                </a:ext>
              </a:extLst>
            </p:cNvPr>
            <p:cNvCxnSpPr>
              <a:cxnSpLocks/>
              <a:stCxn id="15" idx="4"/>
              <a:endCxn id="36" idx="0"/>
            </p:cNvCxnSpPr>
            <p:nvPr/>
          </p:nvCxnSpPr>
          <p:spPr>
            <a:xfrm rot="5400000">
              <a:off x="4750699" y="3281387"/>
              <a:ext cx="597972" cy="2080369"/>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674EFEB7-420C-0D4C-8016-07AB63650937}"/>
                </a:ext>
              </a:extLst>
            </p:cNvPr>
            <p:cNvCxnSpPr>
              <a:cxnSpLocks/>
              <a:stCxn id="17" idx="4"/>
              <a:endCxn id="37" idx="0"/>
            </p:cNvCxnSpPr>
            <p:nvPr/>
          </p:nvCxnSpPr>
          <p:spPr>
            <a:xfrm rot="5400000">
              <a:off x="7186799" y="2931787"/>
              <a:ext cx="597972" cy="2779569"/>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141C6C6E-B5F2-414C-9F28-528B06A0A174}"/>
                </a:ext>
              </a:extLst>
            </p:cNvPr>
            <p:cNvCxnSpPr>
              <a:cxnSpLocks/>
              <a:stCxn id="17" idx="4"/>
              <a:endCxn id="38" idx="0"/>
            </p:cNvCxnSpPr>
            <p:nvPr/>
          </p:nvCxnSpPr>
          <p:spPr>
            <a:xfrm rot="5400000">
              <a:off x="8230049" y="3975037"/>
              <a:ext cx="597972" cy="693069"/>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57B55931-75A1-4649-99CC-4E6C821ACA4B}"/>
                </a:ext>
              </a:extLst>
            </p:cNvPr>
            <p:cNvCxnSpPr>
              <a:cxnSpLocks/>
              <a:stCxn id="17" idx="4"/>
              <a:endCxn id="40" idx="0"/>
            </p:cNvCxnSpPr>
            <p:nvPr/>
          </p:nvCxnSpPr>
          <p:spPr>
            <a:xfrm rot="16200000" flipH="1">
              <a:off x="9273299" y="3624855"/>
              <a:ext cx="597972" cy="1393432"/>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97F6BAA6-6EA7-FA4E-BDB7-B51FBA499D17}"/>
                </a:ext>
              </a:extLst>
            </p:cNvPr>
            <p:cNvCxnSpPr>
              <a:cxnSpLocks/>
            </p:cNvCxnSpPr>
            <p:nvPr/>
          </p:nvCxnSpPr>
          <p:spPr>
            <a:xfrm rot="16200000" flipH="1">
              <a:off x="6837199" y="3275661"/>
              <a:ext cx="597972" cy="2092631"/>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983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4"/>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16"/>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18"/>
                                        </p:tgtEl>
                                      </p:cBhvr>
                                      <p:by x="0" y="0"/>
                                    </p:animScale>
                                  </p:childTnLst>
                                </p:cTn>
                              </p:par>
                              <p:par>
                                <p:cTn id="17" presetID="22" presetClass="entr" presetSubtype="1" fill="hold" nodeType="withEffect">
                                  <p:stCondLst>
                                    <p:cond delay="75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42" presetClass="path" presetSubtype="0" decel="100000" fill="hold" grpId="1" nodeType="withEffect">
                                  <p:stCondLst>
                                    <p:cond delay="1000"/>
                                  </p:stCondLst>
                                  <p:childTnLst>
                                    <p:animMotion origin="layout" path="M -2.29167E-6 -3.7037E-6 L -2.29167E-6 -0.03009 " pathEditMode="relative" rAng="0" ptsTypes="AA">
                                      <p:cBhvr>
                                        <p:cTn id="24" dur="500" spd="-100000" fill="hold"/>
                                        <p:tgtEl>
                                          <p:spTgt spid="39"/>
                                        </p:tgtEl>
                                        <p:attrNameLst>
                                          <p:attrName>ppt_x</p:attrName>
                                          <p:attrName>ppt_y</p:attrName>
                                        </p:attrNameLst>
                                      </p:cBhvr>
                                      <p:rCtr x="0" y="-1505"/>
                                    </p:animMotion>
                                  </p:childTnLst>
                                </p:cTn>
                              </p:par>
                              <p:par>
                                <p:cTn id="25" presetID="10" presetClass="entr" presetSubtype="0" fill="hold" grpId="0" nodeType="withEffect">
                                  <p:stCondLst>
                                    <p:cond delay="11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42" presetClass="path" presetSubtype="0" decel="100000" fill="hold" grpId="1" nodeType="withEffect">
                                  <p:stCondLst>
                                    <p:cond delay="1100"/>
                                  </p:stCondLst>
                                  <p:childTnLst>
                                    <p:animMotion origin="layout" path="M -2.29167E-6 -3.7037E-6 L -2.29167E-6 -0.03009 " pathEditMode="relative" rAng="0" ptsTypes="AA">
                                      <p:cBhvr>
                                        <p:cTn id="29" dur="500" spd="-100000" fill="hold"/>
                                        <p:tgtEl>
                                          <p:spTgt spid="36"/>
                                        </p:tgtEl>
                                        <p:attrNameLst>
                                          <p:attrName>ppt_x</p:attrName>
                                          <p:attrName>ppt_y</p:attrName>
                                        </p:attrNameLst>
                                      </p:cBhvr>
                                      <p:rCtr x="0" y="-1505"/>
                                    </p:animMotion>
                                  </p:childTnLst>
                                </p:cTn>
                              </p:par>
                              <p:par>
                                <p:cTn id="30" presetID="10" presetClass="entr" presetSubtype="0" fill="hold" grpId="0" nodeType="withEffect">
                                  <p:stCondLst>
                                    <p:cond delay="12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2" presetClass="path" presetSubtype="0" decel="100000" fill="hold" grpId="1" nodeType="withEffect">
                                  <p:stCondLst>
                                    <p:cond delay="1200"/>
                                  </p:stCondLst>
                                  <p:childTnLst>
                                    <p:animMotion origin="layout" path="M -2.29167E-6 -3.7037E-6 L -2.29167E-6 -0.03009 " pathEditMode="relative" rAng="0" ptsTypes="AA">
                                      <p:cBhvr>
                                        <p:cTn id="34" dur="500" spd="-100000" fill="hold"/>
                                        <p:tgtEl>
                                          <p:spTgt spid="37"/>
                                        </p:tgtEl>
                                        <p:attrNameLst>
                                          <p:attrName>ppt_x</p:attrName>
                                          <p:attrName>ppt_y</p:attrName>
                                        </p:attrNameLst>
                                      </p:cBhvr>
                                      <p:rCtr x="0" y="-1505"/>
                                    </p:animMotion>
                                  </p:childTnLst>
                                </p:cTn>
                              </p:par>
                              <p:par>
                                <p:cTn id="35" presetID="10" presetClass="entr" presetSubtype="0" fill="hold" grpId="0" nodeType="withEffect">
                                  <p:stCondLst>
                                    <p:cond delay="130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42" presetClass="path" presetSubtype="0" decel="100000" fill="hold" grpId="1" nodeType="withEffect">
                                  <p:stCondLst>
                                    <p:cond delay="1300"/>
                                  </p:stCondLst>
                                  <p:childTnLst>
                                    <p:animMotion origin="layout" path="M -2.29167E-6 -3.7037E-6 L -2.29167E-6 -0.03009 " pathEditMode="relative" rAng="0" ptsTypes="AA">
                                      <p:cBhvr>
                                        <p:cTn id="39" dur="500" spd="-100000" fill="hold"/>
                                        <p:tgtEl>
                                          <p:spTgt spid="38"/>
                                        </p:tgtEl>
                                        <p:attrNameLst>
                                          <p:attrName>ppt_x</p:attrName>
                                          <p:attrName>ppt_y</p:attrName>
                                        </p:attrNameLst>
                                      </p:cBhvr>
                                      <p:rCtr x="0" y="-1505"/>
                                    </p:animMotion>
                                  </p:childTnLst>
                                </p:cTn>
                              </p:par>
                              <p:par>
                                <p:cTn id="40" presetID="10" presetClass="entr" presetSubtype="0" fill="hold" grpId="0" nodeType="withEffect">
                                  <p:stCondLst>
                                    <p:cond delay="14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42" presetClass="path" presetSubtype="0" decel="100000" fill="hold" grpId="1" nodeType="withEffect">
                                  <p:stCondLst>
                                    <p:cond delay="1400"/>
                                  </p:stCondLst>
                                  <p:childTnLst>
                                    <p:animMotion origin="layout" path="M -2.29167E-6 -3.7037E-6 L -2.29167E-6 -0.03009 " pathEditMode="relative" rAng="0" ptsTypes="AA">
                                      <p:cBhvr>
                                        <p:cTn id="44" dur="500" spd="-100000" fill="hold"/>
                                        <p:tgtEl>
                                          <p:spTgt spid="40"/>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38" grpId="0"/>
      <p:bldP spid="38" grpId="1"/>
      <p:bldP spid="39" grpId="0"/>
      <p:bldP spid="39" grpId="1"/>
      <p:bldP spid="40" grpId="0"/>
      <p:bldP spid="4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3BD3E8-329C-448D-8D33-6773AF5F878E}"/>
              </a:ext>
            </a:extLst>
          </p:cNvPr>
          <p:cNvSpPr/>
          <p:nvPr/>
        </p:nvSpPr>
        <p:spPr bwMode="auto">
          <a:xfrm>
            <a:off x="0" y="2322209"/>
            <a:ext cx="12192000" cy="453579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4D4B2798-8FA7-4DA9-8139-CB214D058C47}"/>
              </a:ext>
            </a:extLst>
          </p:cNvPr>
          <p:cNvGrpSpPr/>
          <p:nvPr/>
        </p:nvGrpSpPr>
        <p:grpSpPr>
          <a:xfrm>
            <a:off x="4399415" y="1448113"/>
            <a:ext cx="7523346" cy="3920425"/>
            <a:chOff x="4519475" y="2519693"/>
            <a:chExt cx="7183849" cy="3746952"/>
          </a:xfrm>
        </p:grpSpPr>
        <p:pic>
          <p:nvPicPr>
            <p:cNvPr id="11" name="Picture 10">
              <a:extLst>
                <a:ext uri="{FF2B5EF4-FFF2-40B4-BE49-F238E27FC236}">
                  <a16:creationId xmlns:a16="http://schemas.microsoft.com/office/drawing/2014/main" id="{6F42100D-47FA-4D83-B115-E65916F521E5}"/>
                </a:ext>
              </a:extLst>
            </p:cNvPr>
            <p:cNvPicPr>
              <a:picLocks noChangeAspect="1"/>
            </p:cNvPicPr>
            <p:nvPr/>
          </p:nvPicPr>
          <p:blipFill rotWithShape="1">
            <a:blip r:embed="rId3"/>
            <a:srcRect t="7275"/>
            <a:stretch/>
          </p:blipFill>
          <p:spPr>
            <a:xfrm>
              <a:off x="4519475" y="2519693"/>
              <a:ext cx="7183849" cy="3746952"/>
            </a:xfrm>
            <a:prstGeom prst="rect">
              <a:avLst/>
            </a:prstGeom>
          </p:spPr>
        </p:pic>
        <p:sp>
          <p:nvSpPr>
            <p:cNvPr id="12" name="Rectangle 11">
              <a:extLst>
                <a:ext uri="{FF2B5EF4-FFF2-40B4-BE49-F238E27FC236}">
                  <a16:creationId xmlns:a16="http://schemas.microsoft.com/office/drawing/2014/main" id="{D5464F07-ED48-4FA1-84E1-E8075522C219}"/>
                </a:ext>
              </a:extLst>
            </p:cNvPr>
            <p:cNvSpPr/>
            <p:nvPr/>
          </p:nvSpPr>
          <p:spPr bwMode="auto">
            <a:xfrm>
              <a:off x="4586630" y="2684678"/>
              <a:ext cx="790042" cy="1220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F4EFA5FE-067D-4CDD-9786-386DD32432D7}"/>
              </a:ext>
            </a:extLst>
          </p:cNvPr>
          <p:cNvSpPr>
            <a:spLocks noGrp="1"/>
          </p:cNvSpPr>
          <p:nvPr>
            <p:ph type="title"/>
          </p:nvPr>
        </p:nvSpPr>
        <p:spPr/>
        <p:txBody>
          <a:bodyPr/>
          <a:lstStyle/>
          <a:p>
            <a:r>
              <a:rPr lang="en-US" dirty="0"/>
              <a:t>Simplified HCI management</a:t>
            </a:r>
          </a:p>
        </p:txBody>
      </p:sp>
      <p:grpSp>
        <p:nvGrpSpPr>
          <p:cNvPr id="3" name="Group 2">
            <a:extLst>
              <a:ext uri="{FF2B5EF4-FFF2-40B4-BE49-F238E27FC236}">
                <a16:creationId xmlns:a16="http://schemas.microsoft.com/office/drawing/2014/main" id="{3B07F85D-1B52-4BB3-9493-67A864CDCEBB}"/>
              </a:ext>
            </a:extLst>
          </p:cNvPr>
          <p:cNvGrpSpPr/>
          <p:nvPr/>
        </p:nvGrpSpPr>
        <p:grpSpPr>
          <a:xfrm>
            <a:off x="269240" y="2941960"/>
            <a:ext cx="3959859" cy="3265509"/>
            <a:chOff x="269240" y="2941960"/>
            <a:chExt cx="3959859" cy="3265509"/>
          </a:xfrm>
        </p:grpSpPr>
        <p:sp>
          <p:nvSpPr>
            <p:cNvPr id="4" name="Text Placeholder 4">
              <a:extLst>
                <a:ext uri="{FF2B5EF4-FFF2-40B4-BE49-F238E27FC236}">
                  <a16:creationId xmlns:a16="http://schemas.microsoft.com/office/drawing/2014/main" id="{16DCB147-C3D6-439C-AFA3-7394027C6960}"/>
                </a:ext>
              </a:extLst>
            </p:cNvPr>
            <p:cNvSpPr txBox="1">
              <a:spLocks/>
            </p:cNvSpPr>
            <p:nvPr/>
          </p:nvSpPr>
          <p:spPr>
            <a:xfrm>
              <a:off x="269240" y="2941960"/>
              <a:ext cx="3959859" cy="3265509"/>
            </a:xfrm>
            <a:prstGeom prst="rect">
              <a:avLst/>
            </a:prstGeom>
          </p:spPr>
          <p:txBody>
            <a:bodyPr vert="horz" wrap="square" lIns="146304" tIns="0" rIns="146304" bIns="91440" rtlCol="0">
              <a:spAutoFit/>
            </a:bodyPr>
            <a:lstStyle>
              <a:lvl1pPr marL="335951" marR="0" indent="-335951" algn="l" defTabSz="913841"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j-lt"/>
                  <a:ea typeface="+mn-ea"/>
                  <a:cs typeface="+mn-cs"/>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0"/>
                </a:spcBef>
                <a:spcAft>
                  <a:spcPts val="3000"/>
                </a:spcAft>
                <a:buNone/>
              </a:pPr>
              <a:r>
                <a:rPr lang="en-US" dirty="0">
                  <a:gradFill>
                    <a:gsLst>
                      <a:gs pos="1250">
                        <a:schemeClr val="bg1"/>
                      </a:gs>
                      <a:gs pos="99000">
                        <a:schemeClr val="bg1"/>
                      </a:gs>
                    </a:gsLst>
                    <a:lin ang="5400000" scaled="0"/>
                  </a:gradFill>
                </a:rPr>
                <a:t>Windows admin center</a:t>
              </a:r>
            </a:p>
            <a:p>
              <a:pPr marL="0" indent="0">
                <a:spcBef>
                  <a:spcPts val="0"/>
                </a:spcBef>
                <a:spcAft>
                  <a:spcPts val="1200"/>
                </a:spcAft>
                <a:buNone/>
              </a:pPr>
              <a:r>
                <a:rPr lang="en-US" sz="2000" dirty="0">
                  <a:gradFill>
                    <a:gsLst>
                      <a:gs pos="1250">
                        <a:schemeClr val="bg1"/>
                      </a:gs>
                      <a:gs pos="99000">
                        <a:schemeClr val="bg1"/>
                      </a:gs>
                    </a:gsLst>
                    <a:lin ang="5400000" scaled="0"/>
                  </a:gradFill>
                  <a:latin typeface="+mn-lt"/>
                </a:rPr>
                <a:t>Manage Windows</a:t>
              </a:r>
              <a:br>
                <a:rPr lang="en-US" sz="2000" dirty="0">
                  <a:gradFill>
                    <a:gsLst>
                      <a:gs pos="1250">
                        <a:schemeClr val="bg1"/>
                      </a:gs>
                      <a:gs pos="99000">
                        <a:schemeClr val="bg1"/>
                      </a:gs>
                    </a:gsLst>
                    <a:lin ang="5400000" scaled="0"/>
                  </a:gradFill>
                  <a:latin typeface="+mn-lt"/>
                </a:rPr>
              </a:br>
              <a:r>
                <a:rPr lang="en-US" sz="2000" dirty="0">
                  <a:gradFill>
                    <a:gsLst>
                      <a:gs pos="1250">
                        <a:schemeClr val="bg1"/>
                      </a:gs>
                      <a:gs pos="99000">
                        <a:schemeClr val="bg1"/>
                      </a:gs>
                    </a:gsLst>
                    <a:lin ang="5400000" scaled="0"/>
                  </a:gradFill>
                  <a:latin typeface="+mn-lt"/>
                </a:rPr>
                <a:t>Server HCI solutions for</a:t>
              </a:r>
              <a:br>
                <a:rPr lang="en-US" sz="2000" dirty="0">
                  <a:gradFill>
                    <a:gsLst>
                      <a:gs pos="1250">
                        <a:schemeClr val="bg1"/>
                      </a:gs>
                      <a:gs pos="99000">
                        <a:schemeClr val="bg1"/>
                      </a:gs>
                    </a:gsLst>
                    <a:lin ang="5400000" scaled="0"/>
                  </a:gradFill>
                  <a:latin typeface="+mn-lt"/>
                </a:rPr>
              </a:br>
              <a:r>
                <a:rPr lang="en-US" sz="2000" dirty="0">
                  <a:gradFill>
                    <a:gsLst>
                      <a:gs pos="1250">
                        <a:schemeClr val="bg1"/>
                      </a:gs>
                      <a:gs pos="99000">
                        <a:schemeClr val="bg1"/>
                      </a:gs>
                    </a:gsLst>
                    <a:lin ang="5400000" scaled="0"/>
                  </a:gradFill>
                  <a:latin typeface="+mn-lt"/>
                </a:rPr>
                <a:t>Window Server 2016 or</a:t>
              </a:r>
              <a:br>
                <a:rPr lang="en-US" sz="2000" dirty="0">
                  <a:gradFill>
                    <a:gsLst>
                      <a:gs pos="1250">
                        <a:schemeClr val="bg1"/>
                      </a:gs>
                      <a:gs pos="99000">
                        <a:schemeClr val="bg1"/>
                      </a:gs>
                    </a:gsLst>
                    <a:lin ang="5400000" scaled="0"/>
                  </a:gradFill>
                  <a:latin typeface="+mn-lt"/>
                </a:rPr>
              </a:br>
              <a:r>
                <a:rPr lang="en-US" sz="2000" dirty="0">
                  <a:gradFill>
                    <a:gsLst>
                      <a:gs pos="1250">
                        <a:schemeClr val="bg1"/>
                      </a:gs>
                      <a:gs pos="99000">
                        <a:schemeClr val="bg1"/>
                      </a:gs>
                    </a:gsLst>
                    <a:lin ang="5400000" scaled="0"/>
                  </a:gradFill>
                  <a:latin typeface="+mn-lt"/>
                </a:rPr>
                <a:t>2019</a:t>
              </a:r>
            </a:p>
            <a:p>
              <a:pPr marL="0" indent="0">
                <a:spcBef>
                  <a:spcPts val="0"/>
                </a:spcBef>
                <a:spcAft>
                  <a:spcPts val="1200"/>
                </a:spcAft>
                <a:buNone/>
              </a:pPr>
              <a:r>
                <a:rPr lang="en-US" sz="2000" dirty="0">
                  <a:gradFill>
                    <a:gsLst>
                      <a:gs pos="1250">
                        <a:schemeClr val="bg1"/>
                      </a:gs>
                      <a:gs pos="99000">
                        <a:schemeClr val="bg1"/>
                      </a:gs>
                    </a:gsLst>
                    <a:lin ang="5400000" scaled="0"/>
                  </a:gradFill>
                  <a:latin typeface="+mn-lt"/>
                </a:rPr>
                <a:t>Hybrid Cloud integration built-in</a:t>
              </a:r>
            </a:p>
            <a:p>
              <a:pPr marL="0" indent="0">
                <a:spcBef>
                  <a:spcPts val="0"/>
                </a:spcBef>
                <a:spcAft>
                  <a:spcPts val="1200"/>
                </a:spcAft>
                <a:buNone/>
              </a:pPr>
              <a:r>
                <a:rPr lang="en-US" sz="2000" dirty="0">
                  <a:gradFill>
                    <a:gsLst>
                      <a:gs pos="1250">
                        <a:schemeClr val="bg1"/>
                      </a:gs>
                      <a:gs pos="99000">
                        <a:schemeClr val="bg1"/>
                      </a:gs>
                    </a:gsLst>
                    <a:lin ang="5400000" scaled="0"/>
                  </a:gradFill>
                  <a:latin typeface="+mn-lt"/>
                </a:rPr>
                <a:t>Extensible to partners</a:t>
              </a:r>
            </a:p>
            <a:p>
              <a:pPr marL="0" indent="0">
                <a:spcBef>
                  <a:spcPts val="0"/>
                </a:spcBef>
                <a:spcAft>
                  <a:spcPts val="1200"/>
                </a:spcAft>
                <a:buNone/>
              </a:pPr>
              <a:r>
                <a:rPr lang="en-US" sz="2000" dirty="0">
                  <a:gradFill>
                    <a:gsLst>
                      <a:gs pos="1250">
                        <a:schemeClr val="bg1"/>
                      </a:gs>
                      <a:gs pos="99000">
                        <a:schemeClr val="bg1"/>
                      </a:gs>
                    </a:gsLst>
                    <a:lin ang="5400000" scaled="0"/>
                  </a:gradFill>
                  <a:latin typeface="+mn-lt"/>
                </a:rPr>
                <a:t>Fine-tune solution performance</a:t>
              </a:r>
            </a:p>
          </p:txBody>
        </p:sp>
        <p:cxnSp>
          <p:nvCxnSpPr>
            <p:cNvPr id="9" name="Straight Connector 8">
              <a:extLst>
                <a:ext uri="{FF2B5EF4-FFF2-40B4-BE49-F238E27FC236}">
                  <a16:creationId xmlns:a16="http://schemas.microsoft.com/office/drawing/2014/main" id="{AC86AA73-B276-493C-9D74-DF81FC3382B4}"/>
                </a:ext>
              </a:extLst>
            </p:cNvPr>
            <p:cNvCxnSpPr/>
            <p:nvPr/>
          </p:nvCxnSpPr>
          <p:spPr>
            <a:xfrm>
              <a:off x="439556" y="3503602"/>
              <a:ext cx="800100"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7788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250"/>
                                  </p:stCondLst>
                                  <p:childTnLst>
                                    <p:animMotion origin="layout" path="M -1.04167E-6 -4.07407E-6 L -1.04167E-6 0.05903 " pathEditMode="relative" rAng="0" ptsTypes="AA">
                                      <p:cBhvr>
                                        <p:cTn id="9" dur="500" spd="-100000" fill="hold"/>
                                        <p:tgtEl>
                                          <p:spTgt spid="10"/>
                                        </p:tgtEl>
                                        <p:attrNameLst>
                                          <p:attrName>ppt_x</p:attrName>
                                          <p:attrName>ppt_y</p:attrName>
                                        </p:attrNameLst>
                                      </p:cBhvr>
                                      <p:rCtr x="0" y="2940"/>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par>
                                <p:cTn id="13" presetID="42" presetClass="path" presetSubtype="0" decel="100000" fill="hold" nodeType="withEffect">
                                  <p:stCondLst>
                                    <p:cond delay="0"/>
                                  </p:stCondLst>
                                  <p:childTnLst>
                                    <p:animMotion origin="layout" path="M 4.79167E-6 1.85185E-6 L -0.04792 -0.0007 " pathEditMode="relative" rAng="0" ptsTypes="AA">
                                      <p:cBhvr>
                                        <p:cTn id="14" dur="750" spd="-100000" fill="hold"/>
                                        <p:tgtEl>
                                          <p:spTgt spid="3"/>
                                        </p:tgtEl>
                                        <p:attrNameLst>
                                          <p:attrName>ppt_x</p:attrName>
                                          <p:attrName>ppt_y</p:attrName>
                                        </p:attrNameLst>
                                      </p:cBhvr>
                                      <p:rCtr x="-239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7B3BDA-5D41-4190-972C-FCD1D82A83BF}"/>
              </a:ext>
            </a:extLst>
          </p:cNvPr>
          <p:cNvSpPr/>
          <p:nvPr/>
        </p:nvSpPr>
        <p:spPr bwMode="auto">
          <a:xfrm>
            <a:off x="0" y="-1"/>
            <a:ext cx="12192000" cy="646102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5"/>
          <p:cNvSpPr>
            <a:spLocks noGrp="1"/>
          </p:cNvSpPr>
          <p:nvPr>
            <p:ph type="title"/>
          </p:nvPr>
        </p:nvSpPr>
        <p:spPr/>
        <p:txBody>
          <a:bodyPr/>
          <a:lstStyle/>
          <a:p>
            <a:r>
              <a:rPr lang="en-US" dirty="0">
                <a:gradFill>
                  <a:gsLst>
                    <a:gs pos="1250">
                      <a:schemeClr val="bg1"/>
                    </a:gs>
                    <a:gs pos="99000">
                      <a:schemeClr val="bg1"/>
                    </a:gs>
                  </a:gsLst>
                  <a:lin ang="5400000" scaled="0"/>
                </a:gradFill>
              </a:rPr>
              <a:t>We need Dev and IT to work together</a:t>
            </a:r>
          </a:p>
        </p:txBody>
      </p:sp>
      <p:grpSp>
        <p:nvGrpSpPr>
          <p:cNvPr id="7" name="Group 6">
            <a:extLst>
              <a:ext uri="{FF2B5EF4-FFF2-40B4-BE49-F238E27FC236}">
                <a16:creationId xmlns:a16="http://schemas.microsoft.com/office/drawing/2014/main" id="{4220026F-83F9-4F2A-85F6-8A499CBB3CD5}"/>
              </a:ext>
            </a:extLst>
          </p:cNvPr>
          <p:cNvGrpSpPr/>
          <p:nvPr/>
        </p:nvGrpSpPr>
        <p:grpSpPr>
          <a:xfrm>
            <a:off x="432415" y="1798320"/>
            <a:ext cx="10725136" cy="2926080"/>
            <a:chOff x="432415" y="1798320"/>
            <a:chExt cx="10725136" cy="2926080"/>
          </a:xfrm>
        </p:grpSpPr>
        <p:sp>
          <p:nvSpPr>
            <p:cNvPr id="27" name="Rectangular Callout 37">
              <a:extLst>
                <a:ext uri="{FF2B5EF4-FFF2-40B4-BE49-F238E27FC236}">
                  <a16:creationId xmlns:a16="http://schemas.microsoft.com/office/drawing/2014/main" id="{2A843BC1-E1C7-4008-95BD-06B9BEBB3E87}"/>
                </a:ext>
              </a:extLst>
            </p:cNvPr>
            <p:cNvSpPr/>
            <p:nvPr/>
          </p:nvSpPr>
          <p:spPr bwMode="auto">
            <a:xfrm>
              <a:off x="8199883" y="2880360"/>
              <a:ext cx="2957668" cy="1844040"/>
            </a:xfrm>
            <a:prstGeom prst="wedgeRectCallout">
              <a:avLst>
                <a:gd name="adj1" fmla="val 7705"/>
                <a:gd name="adj2" fmla="val 67852"/>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do I manage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servers and maintain compliance when we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are continuously deploying new code?”</a:t>
              </a:r>
            </a:p>
          </p:txBody>
        </p:sp>
        <p:sp>
          <p:nvSpPr>
            <p:cNvPr id="28" name="Rectangular Callout 2">
              <a:extLst>
                <a:ext uri="{FF2B5EF4-FFF2-40B4-BE49-F238E27FC236}">
                  <a16:creationId xmlns:a16="http://schemas.microsoft.com/office/drawing/2014/main" id="{E7144B18-F3DD-433D-9BFE-5099FF6543AD}"/>
                </a:ext>
              </a:extLst>
            </p:cNvPr>
            <p:cNvSpPr/>
            <p:nvPr/>
          </p:nvSpPr>
          <p:spPr bwMode="auto">
            <a:xfrm>
              <a:off x="432415" y="1798320"/>
              <a:ext cx="3289762" cy="1783080"/>
            </a:xfrm>
            <a:prstGeom prst="wedgeRectCallout">
              <a:avLst>
                <a:gd name="adj1" fmla="val 33331"/>
                <a:gd name="adj2" fmla="val 65387"/>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do I create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applications fast without worrying about the production environment?”</a:t>
              </a:r>
            </a:p>
          </p:txBody>
        </p:sp>
        <p:sp>
          <p:nvSpPr>
            <p:cNvPr id="30" name="Rectangular Callout 37">
              <a:extLst>
                <a:ext uri="{FF2B5EF4-FFF2-40B4-BE49-F238E27FC236}">
                  <a16:creationId xmlns:a16="http://schemas.microsoft.com/office/drawing/2014/main" id="{74DD1101-F3CC-41CF-A0F0-51766CA5D556}"/>
                </a:ext>
              </a:extLst>
            </p:cNvPr>
            <p:cNvSpPr/>
            <p:nvPr/>
          </p:nvSpPr>
          <p:spPr bwMode="auto">
            <a:xfrm>
              <a:off x="4287928" y="1798320"/>
              <a:ext cx="2983423" cy="1783080"/>
            </a:xfrm>
            <a:prstGeom prst="wedgeRectCallout">
              <a:avLst>
                <a:gd name="adj1" fmla="val 7705"/>
                <a:gd name="adj2" fmla="val 67852"/>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“How can I make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sure my new apps run</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as expected on</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production servers?”</a:t>
              </a:r>
            </a:p>
          </p:txBody>
        </p:sp>
        <p:grpSp>
          <p:nvGrpSpPr>
            <p:cNvPr id="2" name="Group 1">
              <a:extLst>
                <a:ext uri="{FF2B5EF4-FFF2-40B4-BE49-F238E27FC236}">
                  <a16:creationId xmlns:a16="http://schemas.microsoft.com/office/drawing/2014/main" id="{8F553002-85F8-2841-B930-0F40E8708153}"/>
                </a:ext>
              </a:extLst>
            </p:cNvPr>
            <p:cNvGrpSpPr/>
            <p:nvPr/>
          </p:nvGrpSpPr>
          <p:grpSpPr>
            <a:xfrm>
              <a:off x="3372927" y="3729520"/>
              <a:ext cx="2720079" cy="627864"/>
              <a:chOff x="3372927" y="3729520"/>
              <a:chExt cx="2720079" cy="627864"/>
            </a:xfrm>
          </p:grpSpPr>
          <p:sp>
            <p:nvSpPr>
              <p:cNvPr id="5" name="TextBox 4">
                <a:extLst>
                  <a:ext uri="{FF2B5EF4-FFF2-40B4-BE49-F238E27FC236}">
                    <a16:creationId xmlns:a16="http://schemas.microsoft.com/office/drawing/2014/main" id="{999FE45D-232B-2445-A78C-A14F6D1B2D94}"/>
                  </a:ext>
                </a:extLst>
              </p:cNvPr>
              <p:cNvSpPr txBox="1"/>
              <p:nvPr/>
            </p:nvSpPr>
            <p:spPr>
              <a:xfrm>
                <a:off x="4066982" y="3729520"/>
                <a:ext cx="202602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chemeClr val="bg1"/>
                        </a:gs>
                        <a:gs pos="100000">
                          <a:schemeClr val="bg1"/>
                        </a:gs>
                      </a:gsLst>
                      <a:lin ang="5400000" scaled="0"/>
                    </a:gradFill>
                  </a:rPr>
                  <a:t>Developers</a:t>
                </a:r>
              </a:p>
            </p:txBody>
          </p:sp>
          <p:pic>
            <p:nvPicPr>
              <p:cNvPr id="9" name="Picture 8">
                <a:extLst>
                  <a:ext uri="{FF2B5EF4-FFF2-40B4-BE49-F238E27FC236}">
                    <a16:creationId xmlns:a16="http://schemas.microsoft.com/office/drawing/2014/main" id="{BA64AE32-5CFB-7A41-98AE-666D404DE726}"/>
                  </a:ext>
                </a:extLst>
              </p:cNvPr>
              <p:cNvPicPr>
                <a:picLocks noChangeAspect="1"/>
              </p:cNvPicPr>
              <p:nvPr/>
            </p:nvPicPr>
            <p:blipFill>
              <a:blip r:embed="rId3"/>
              <a:stretch>
                <a:fillRect/>
              </a:stretch>
            </p:blipFill>
            <p:spPr>
              <a:xfrm>
                <a:off x="3372927" y="3776108"/>
                <a:ext cx="698500" cy="457200"/>
              </a:xfrm>
              <a:prstGeom prst="rect">
                <a:avLst/>
              </a:prstGeom>
            </p:spPr>
          </p:pic>
        </p:grpSp>
      </p:grpSp>
      <p:grpSp>
        <p:nvGrpSpPr>
          <p:cNvPr id="12" name="Group 11">
            <a:extLst>
              <a:ext uri="{FF2B5EF4-FFF2-40B4-BE49-F238E27FC236}">
                <a16:creationId xmlns:a16="http://schemas.microsoft.com/office/drawing/2014/main" id="{28D99375-72CC-8B4C-AB11-E023CA10BFD4}"/>
              </a:ext>
            </a:extLst>
          </p:cNvPr>
          <p:cNvGrpSpPr/>
          <p:nvPr/>
        </p:nvGrpSpPr>
        <p:grpSpPr>
          <a:xfrm>
            <a:off x="432414" y="5326419"/>
            <a:ext cx="11305162" cy="627864"/>
            <a:chOff x="432414" y="5326419"/>
            <a:chExt cx="11305162" cy="627864"/>
          </a:xfrm>
        </p:grpSpPr>
        <p:grpSp>
          <p:nvGrpSpPr>
            <p:cNvPr id="8" name="Group 7">
              <a:extLst>
                <a:ext uri="{FF2B5EF4-FFF2-40B4-BE49-F238E27FC236}">
                  <a16:creationId xmlns:a16="http://schemas.microsoft.com/office/drawing/2014/main" id="{22DC6B08-B4EF-FF41-A448-EC3A9395539F}"/>
                </a:ext>
              </a:extLst>
            </p:cNvPr>
            <p:cNvGrpSpPr/>
            <p:nvPr/>
          </p:nvGrpSpPr>
          <p:grpSpPr>
            <a:xfrm>
              <a:off x="432414" y="5326419"/>
              <a:ext cx="11305162" cy="627864"/>
              <a:chOff x="432414" y="5326419"/>
              <a:chExt cx="11305162" cy="627864"/>
            </a:xfrm>
          </p:grpSpPr>
          <p:sp>
            <p:nvSpPr>
              <p:cNvPr id="14" name="TextBox 13">
                <a:extLst>
                  <a:ext uri="{FF2B5EF4-FFF2-40B4-BE49-F238E27FC236}">
                    <a16:creationId xmlns:a16="http://schemas.microsoft.com/office/drawing/2014/main" id="{649A403A-7431-9D45-AF11-5DEF508AAC01}"/>
                  </a:ext>
                </a:extLst>
              </p:cNvPr>
              <p:cNvSpPr txBox="1"/>
              <p:nvPr/>
            </p:nvSpPr>
            <p:spPr>
              <a:xfrm>
                <a:off x="9422792" y="5326419"/>
                <a:ext cx="80842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chemeClr val="bg1"/>
                        </a:gs>
                        <a:gs pos="100000">
                          <a:schemeClr val="bg1"/>
                        </a:gs>
                      </a:gsLst>
                      <a:lin ang="5400000" scaled="0"/>
                    </a:gradFill>
                  </a:rPr>
                  <a:t>IT</a:t>
                </a:r>
              </a:p>
            </p:txBody>
          </p:sp>
          <p:cxnSp>
            <p:nvCxnSpPr>
              <p:cNvPr id="17" name="Straight Connector 16">
                <a:extLst>
                  <a:ext uri="{FF2B5EF4-FFF2-40B4-BE49-F238E27FC236}">
                    <a16:creationId xmlns:a16="http://schemas.microsoft.com/office/drawing/2014/main" id="{173B3792-180E-ED4B-930A-45A7C65635BA}"/>
                  </a:ext>
                </a:extLst>
              </p:cNvPr>
              <p:cNvCxnSpPr>
                <a:cxnSpLocks/>
              </p:cNvCxnSpPr>
              <p:nvPr/>
            </p:nvCxnSpPr>
            <p:spPr>
              <a:xfrm flipH="1">
                <a:off x="432414" y="5640351"/>
                <a:ext cx="776746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A4DE1E-5DE1-D249-A588-87CAF94035B9}"/>
                  </a:ext>
                </a:extLst>
              </p:cNvPr>
              <p:cNvCxnSpPr>
                <a:cxnSpLocks/>
              </p:cNvCxnSpPr>
              <p:nvPr/>
            </p:nvCxnSpPr>
            <p:spPr>
              <a:xfrm flipH="1">
                <a:off x="10160998" y="5640351"/>
                <a:ext cx="157657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52D0D87-6C2D-9A41-8F83-2A4BF81C5934}"/>
                  </a:ext>
                </a:extLst>
              </p:cNvPr>
              <p:cNvCxnSpPr/>
              <p:nvPr/>
            </p:nvCxnSpPr>
            <p:spPr>
              <a:xfrm>
                <a:off x="819988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4FFED3-3C24-664F-9765-883B25F73204}"/>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C00F4EEA-BE60-844C-9E9A-790BDD465D0E}"/>
                </a:ext>
              </a:extLst>
            </p:cNvPr>
            <p:cNvPicPr>
              <a:picLocks noChangeAspect="1"/>
            </p:cNvPicPr>
            <p:nvPr/>
          </p:nvPicPr>
          <p:blipFill>
            <a:blip r:embed="rId4"/>
            <a:stretch>
              <a:fillRect/>
            </a:stretch>
          </p:blipFill>
          <p:spPr>
            <a:xfrm>
              <a:off x="8520022" y="5373651"/>
              <a:ext cx="800100" cy="533400"/>
            </a:xfrm>
            <a:prstGeom prst="rect">
              <a:avLst/>
            </a:prstGeom>
          </p:spPr>
        </p:pic>
      </p:grpSp>
      <p:sp>
        <p:nvSpPr>
          <p:cNvPr id="3" name="Rectangle 2">
            <a:extLst>
              <a:ext uri="{FF2B5EF4-FFF2-40B4-BE49-F238E27FC236}">
                <a16:creationId xmlns:a16="http://schemas.microsoft.com/office/drawing/2014/main" id="{F38C4996-69F1-4B28-8536-F66D678C89EF}"/>
              </a:ext>
            </a:extLst>
          </p:cNvPr>
          <p:cNvSpPr/>
          <p:nvPr/>
        </p:nvSpPr>
        <p:spPr>
          <a:xfrm>
            <a:off x="426749" y="4914579"/>
            <a:ext cx="3150221" cy="707886"/>
          </a:xfrm>
          <a:prstGeom prst="rect">
            <a:avLst/>
          </a:prstGeom>
        </p:spPr>
        <p:txBody>
          <a:bodyPr wrap="none">
            <a:spAutoFit/>
          </a:bodyPr>
          <a:lstStyle/>
          <a:p>
            <a:r>
              <a:rPr lang="en-US" sz="4000" dirty="0">
                <a:solidFill>
                  <a:schemeClr val="accent3"/>
                </a:solidFill>
              </a:rPr>
              <a:t>Sarah Cooley</a:t>
            </a:r>
          </a:p>
        </p:txBody>
      </p:sp>
    </p:spTree>
    <p:extLst>
      <p:ext uri="{BB962C8B-B14F-4D97-AF65-F5344CB8AC3E}">
        <p14:creationId xmlns:p14="http://schemas.microsoft.com/office/powerpoint/2010/main" val="576032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nodeType="withEffect">
                                  <p:stCondLst>
                                    <p:cond delay="0"/>
                                  </p:stCondLst>
                                  <p:childTnLst>
                                    <p:animMotion origin="layout" path="M -2.29167E-6 -3.7037E-6 L -2.29167E-6 -0.03009 " pathEditMode="relative" rAng="0" ptsTypes="AA">
                                      <p:cBhvr>
                                        <p:cTn id="9" dur="500" spd="-100000" fill="hold"/>
                                        <p:tgtEl>
                                          <p:spTgt spid="12"/>
                                        </p:tgtEl>
                                        <p:attrNameLst>
                                          <p:attrName>ppt_x</p:attrName>
                                          <p:attrName>ppt_y</p:attrName>
                                        </p:attrNameLst>
                                      </p:cBhvr>
                                      <p:rCtr x="0" y="-1505"/>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250"/>
                                  </p:stCondLst>
                                  <p:childTnLst>
                                    <p:animMotion origin="layout" path="M -1.04167E-6 -4.07407E-6 L -1.04167E-6 0.05903 " pathEditMode="relative" rAng="0" ptsTypes="AA">
                                      <p:cBhvr>
                                        <p:cTn id="14" dur="500" spd="-100000" fill="hold"/>
                                        <p:tgtEl>
                                          <p:spTgt spid="7"/>
                                        </p:tgtEl>
                                        <p:attrNameLst>
                                          <p:attrName>ppt_x</p:attrName>
                                          <p:attrName>ppt_y</p:attrName>
                                        </p:attrNameLst>
                                      </p:cBhvr>
                                      <p:rCtr x="0"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0D83785-7D43-472A-A912-77EE27601C1E}"/>
              </a:ext>
            </a:extLst>
          </p:cNvPr>
          <p:cNvSpPr txBox="1">
            <a:spLocks/>
          </p:cNvSpPr>
          <p:nvPr/>
        </p:nvSpPr>
        <p:spPr>
          <a:xfrm>
            <a:off x="755911" y="2218989"/>
            <a:ext cx="9645389" cy="1132618"/>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90000"/>
              </a:lnSpc>
              <a:spcBef>
                <a:spcPct val="20000"/>
              </a:spcBef>
              <a:spcAft>
                <a:spcPts val="0"/>
              </a:spcAft>
              <a:buClrTx/>
              <a:buSzPct val="90000"/>
              <a:buFontTx/>
              <a:buNone/>
              <a:tabLst/>
              <a:defRPr sz="360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2pPr>
            <a:lvl3pPr marL="9144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3pPr>
            <a:lvl4pPr marL="13716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4pPr>
            <a:lvl5pPr marL="18288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3600" i="0" u="none" strike="noStrike" kern="1200" cap="none" spc="0" normalizeH="0" baseline="0" noProof="0" dirty="0">
                <a:ln>
                  <a:noFill/>
                </a:ln>
                <a:gradFill>
                  <a:gsLst>
                    <a:gs pos="0">
                      <a:schemeClr val="tx1"/>
                    </a:gs>
                    <a:gs pos="100000">
                      <a:schemeClr val="tx1"/>
                    </a:gs>
                  </a:gsLst>
                  <a:lin ang="5400000" scaled="1"/>
                </a:gradFill>
                <a:effectLst/>
                <a:uLnTx/>
                <a:uFillTx/>
                <a:latin typeface="Segoe UI Light" panose="020B0502040204020203" pitchFamily="34" charset="0"/>
                <a:ea typeface="+mn-ea"/>
                <a:cs typeface="Segoe UI Light" panose="020B0502040204020203" pitchFamily="34" charset="0"/>
              </a:rPr>
              <a:t>Windows Server 2019</a:t>
            </a:r>
            <a:endParaRPr kumimoji="0" lang="en-US" sz="3600" b="0" i="0" u="none" strike="noStrike" kern="1200" cap="none" spc="0" normalizeH="0" baseline="0" noProof="0" dirty="0">
              <a:ln>
                <a:noFill/>
              </a:ln>
              <a:gradFill>
                <a:gsLst>
                  <a:gs pos="0">
                    <a:schemeClr val="tx1"/>
                  </a:gs>
                  <a:gs pos="100000">
                    <a:schemeClr val="tx1"/>
                  </a:gs>
                </a:gsLst>
                <a:lin ang="5400000" scaled="1"/>
              </a:gradFill>
              <a:effectLst/>
              <a:uLnTx/>
              <a:uFillTx/>
              <a:latin typeface="Segoe UI Light" panose="020B0502040204020203" pitchFamily="34" charset="0"/>
              <a:ea typeface="+mn-ea"/>
              <a:cs typeface="Segoe UI Light" panose="020B0502040204020203" pitchFamily="34" charset="0"/>
            </a:endParaRPr>
          </a:p>
          <a:p>
            <a:pPr lvl="0">
              <a:spcBef>
                <a:spcPts val="0"/>
              </a:spcBef>
              <a:spcAft>
                <a:spcPts val="1200"/>
              </a:spcAft>
            </a:pPr>
            <a:r>
              <a:rPr lang="en-US" sz="280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Faster innovation for applications</a:t>
            </a:r>
          </a:p>
        </p:txBody>
      </p:sp>
      <p:sp>
        <p:nvSpPr>
          <p:cNvPr id="13" name="Text Placeholder 3">
            <a:extLst>
              <a:ext uri="{FF2B5EF4-FFF2-40B4-BE49-F238E27FC236}">
                <a16:creationId xmlns:a16="http://schemas.microsoft.com/office/drawing/2014/main" id="{A526FC3B-EC49-4E13-91E0-B5A5BC9701BC}"/>
              </a:ext>
            </a:extLst>
          </p:cNvPr>
          <p:cNvSpPr txBox="1">
            <a:spLocks/>
          </p:cNvSpPr>
          <p:nvPr/>
        </p:nvSpPr>
        <p:spPr>
          <a:xfrm>
            <a:off x="755911" y="3967506"/>
            <a:ext cx="5029200" cy="369332"/>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100000"/>
              </a:lnSpc>
              <a:spcBef>
                <a:spcPct val="20000"/>
              </a:spcBef>
              <a:spcAft>
                <a:spcPts val="0"/>
              </a:spcAft>
              <a:buClrTx/>
              <a:buSzPct val="90000"/>
              <a:buFontTx/>
              <a:buNone/>
              <a:tabLst/>
              <a:defRPr sz="1800" kern="1200" spc="0" baseline="0">
                <a:solidFill>
                  <a:schemeClr val="bg1">
                    <a:lumMod val="85000"/>
                  </a:schemeClr>
                </a:solidFill>
                <a:latin typeface="Segoe UI" panose="020B0502040204020203" pitchFamily="34" charset="0"/>
                <a:ea typeface="+mn-ea"/>
                <a:cs typeface="Segoe UI" panose="020B0502040204020203" pitchFamily="34" charset="0"/>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defTabSz="914117">
              <a:lnSpc>
                <a:spcPct val="90000"/>
              </a:lnSpc>
              <a:spcBef>
                <a:spcPts val="1200"/>
              </a:spcBef>
              <a:buClr>
                <a:srgbClr val="FFFFFF"/>
              </a:buClr>
              <a:defRPr/>
            </a:pPr>
            <a:r>
              <a:rPr lang="en-US" sz="2000" dirty="0">
                <a:gradFill>
                  <a:gsLst>
                    <a:gs pos="0">
                      <a:schemeClr val="tx1"/>
                    </a:gs>
                    <a:gs pos="100000">
                      <a:schemeClr val="tx1"/>
                    </a:gs>
                  </a:gsLst>
                  <a:lin ang="5400000" scaled="1"/>
                </a:gradFill>
              </a:rPr>
              <a:t>Improved container support</a:t>
            </a:r>
          </a:p>
        </p:txBody>
      </p:sp>
      <p:cxnSp>
        <p:nvCxnSpPr>
          <p:cNvPr id="16" name="Straight Connector 15">
            <a:extLst>
              <a:ext uri="{FF2B5EF4-FFF2-40B4-BE49-F238E27FC236}">
                <a16:creationId xmlns:a16="http://schemas.microsoft.com/office/drawing/2014/main" id="{35B2DA41-F53A-4722-B375-B8B36FE87B69}"/>
              </a:ext>
            </a:extLst>
          </p:cNvPr>
          <p:cNvCxnSpPr>
            <a:cxnSpLocks/>
          </p:cNvCxnSpPr>
          <p:nvPr/>
        </p:nvCxnSpPr>
        <p:spPr>
          <a:xfrm flipV="1">
            <a:off x="902445" y="3659556"/>
            <a:ext cx="6854714" cy="1"/>
          </a:xfrm>
          <a:prstGeom prst="line">
            <a:avLst/>
          </a:prstGeom>
          <a:noFill/>
          <a:ln w="9525" cap="rnd" cmpd="sng" algn="ctr">
            <a:solidFill>
              <a:srgbClr val="FFFFFF"/>
            </a:solidFill>
            <a:prstDash val="solid"/>
            <a:headEnd type="none"/>
            <a:tailEnd type="none"/>
          </a:ln>
          <a:effectLst/>
        </p:spPr>
      </p:cxnSp>
      <p:grpSp>
        <p:nvGrpSpPr>
          <p:cNvPr id="2" name="Group 1">
            <a:extLst>
              <a:ext uri="{FF2B5EF4-FFF2-40B4-BE49-F238E27FC236}">
                <a16:creationId xmlns:a16="http://schemas.microsoft.com/office/drawing/2014/main" id="{7F9A2875-6E7D-4AD5-92A5-90FF120211FB}"/>
              </a:ext>
            </a:extLst>
          </p:cNvPr>
          <p:cNvGrpSpPr/>
          <p:nvPr/>
        </p:nvGrpSpPr>
        <p:grpSpPr>
          <a:xfrm>
            <a:off x="856550" y="908802"/>
            <a:ext cx="1067450" cy="1067450"/>
            <a:chOff x="856550" y="908802"/>
            <a:chExt cx="1067450" cy="1067450"/>
          </a:xfrm>
        </p:grpSpPr>
        <p:sp>
          <p:nvSpPr>
            <p:cNvPr id="19" name="Oval 18">
              <a:extLst>
                <a:ext uri="{FF2B5EF4-FFF2-40B4-BE49-F238E27FC236}">
                  <a16:creationId xmlns:a16="http://schemas.microsoft.com/office/drawing/2014/main" id="{75F1E76F-4A02-4356-B4BF-7DD467569C59}"/>
                </a:ext>
              </a:extLst>
            </p:cNvPr>
            <p:cNvSpPr/>
            <p:nvPr/>
          </p:nvSpPr>
          <p:spPr bwMode="auto">
            <a:xfrm>
              <a:off x="856550" y="908802"/>
              <a:ext cx="1067450" cy="1067450"/>
            </a:xfrm>
            <a:prstGeom prst="ellipse">
              <a:avLst/>
            </a:prstGeom>
            <a:no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43A255C4-B125-43C4-85EF-D47B1BF3C319}"/>
                </a:ext>
              </a:extLst>
            </p:cNvPr>
            <p:cNvPicPr>
              <a:picLocks noChangeAspect="1"/>
            </p:cNvPicPr>
            <p:nvPr/>
          </p:nvPicPr>
          <p:blipFill>
            <a:blip r:embed="rId3"/>
            <a:stretch>
              <a:fillRect/>
            </a:stretch>
          </p:blipFill>
          <p:spPr>
            <a:xfrm>
              <a:off x="1021054" y="1194543"/>
              <a:ext cx="738442" cy="495968"/>
            </a:xfrm>
            <a:prstGeom prst="rect">
              <a:avLst/>
            </a:prstGeom>
          </p:spPr>
        </p:pic>
      </p:grpSp>
    </p:spTree>
    <p:extLst>
      <p:ext uri="{BB962C8B-B14F-4D97-AF65-F5344CB8AC3E}">
        <p14:creationId xmlns:p14="http://schemas.microsoft.com/office/powerpoint/2010/main" val="13994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
                                        </p:tgtEl>
                                      </p:cBhvr>
                                      <p:by x="0" y="0"/>
                                    </p:animScale>
                                  </p:childTnLst>
                                </p:cTn>
                              </p:par>
                              <p:par>
                                <p:cTn id="9" presetID="10" presetClass="entr" presetSubtype="0"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path" presetSubtype="0" decel="100000" fill="hold" grpId="1" nodeType="withEffect">
                                  <p:stCondLst>
                                    <p:cond delay="750"/>
                                  </p:stCondLst>
                                  <p:childTnLst>
                                    <p:animMotion origin="layout" path="M -1.04167E-6 -4.07407E-6 L -1.04167E-6 0.05903 " pathEditMode="relative" rAng="0" ptsTypes="AA">
                                      <p:cBhvr>
                                        <p:cTn id="13" dur="500" spd="-100000" fill="hold"/>
                                        <p:tgtEl>
                                          <p:spTgt spid="14"/>
                                        </p:tgtEl>
                                        <p:attrNameLst>
                                          <p:attrName>ppt_x</p:attrName>
                                          <p:attrName>ppt_y</p:attrName>
                                        </p:attrNameLst>
                                      </p:cBhvr>
                                      <p:rCtr x="0" y="2940"/>
                                    </p:animMotion>
                                  </p:childTnLst>
                                </p:cTn>
                              </p:par>
                              <p:par>
                                <p:cTn id="14" presetID="22" presetClass="entr" presetSubtype="8" fill="hold" nodeType="withEffect">
                                  <p:stCondLst>
                                    <p:cond delay="75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defTabSz="914460">
              <a:spcBef>
                <a:spcPts val="0"/>
              </a:spcBef>
              <a:spcAft>
                <a:spcPts val="600"/>
              </a:spcAft>
              <a:defRPr/>
            </a:pPr>
            <a:r>
              <a:rPr lang="en-US" dirty="0"/>
              <a:t>Containers bring Dev and Ops together</a:t>
            </a:r>
            <a:endParaRPr lang="en-US" sz="4800" spc="0" dirty="0">
              <a:ln>
                <a:noFill/>
              </a:ln>
              <a:latin typeface="Segoe UI"/>
            </a:endParaRPr>
          </a:p>
        </p:txBody>
      </p:sp>
      <p:grpSp>
        <p:nvGrpSpPr>
          <p:cNvPr id="12" name="Group 11">
            <a:extLst>
              <a:ext uri="{FF2B5EF4-FFF2-40B4-BE49-F238E27FC236}">
                <a16:creationId xmlns:a16="http://schemas.microsoft.com/office/drawing/2014/main" id="{97921AA5-D6B8-7140-8F07-8C5903EA00FC}"/>
              </a:ext>
            </a:extLst>
          </p:cNvPr>
          <p:cNvGrpSpPr/>
          <p:nvPr/>
        </p:nvGrpSpPr>
        <p:grpSpPr>
          <a:xfrm>
            <a:off x="533400" y="1689994"/>
            <a:ext cx="5348929" cy="4634606"/>
            <a:chOff x="533400" y="1689994"/>
            <a:chExt cx="5348929" cy="4634606"/>
          </a:xfrm>
        </p:grpSpPr>
        <p:sp>
          <p:nvSpPr>
            <p:cNvPr id="7" name="TextBox 6">
              <a:extLst>
                <a:ext uri="{FF2B5EF4-FFF2-40B4-BE49-F238E27FC236}">
                  <a16:creationId xmlns:a16="http://schemas.microsoft.com/office/drawing/2014/main" id="{0AC0028C-ABC8-A045-9024-95FF5E3417F9}"/>
                </a:ext>
              </a:extLst>
            </p:cNvPr>
            <p:cNvSpPr txBox="1"/>
            <p:nvPr/>
          </p:nvSpPr>
          <p:spPr>
            <a:xfrm>
              <a:off x="533400" y="1689994"/>
              <a:ext cx="5348929" cy="4634606"/>
            </a:xfrm>
            <a:prstGeom prst="rect">
              <a:avLst/>
            </a:prstGeom>
            <a:noFill/>
            <a:ln w="19050" cap="rnd">
              <a:solidFill>
                <a:schemeClr val="accent2"/>
              </a:solidFill>
            </a:ln>
          </p:spPr>
          <p:txBody>
            <a:bodyPr wrap="square" lIns="182880" tIns="146304" rIns="182880" bIns="146304" rtlCol="0">
              <a:noAutofit/>
            </a:bodyPr>
            <a:lstStyle>
              <a:defPPr>
                <a:defRPr lang="en-US"/>
              </a:defPPr>
              <a:lvl1pPr>
                <a:lnSpc>
                  <a:spcPct val="90000"/>
                </a:lnSpc>
                <a:spcAft>
                  <a:spcPts val="600"/>
                </a:spcAft>
                <a:defRPr sz="2400" spc="-102">
                  <a:ln w="3175">
                    <a:noFill/>
                  </a:ln>
                  <a:gradFill>
                    <a:gsLst>
                      <a:gs pos="1250">
                        <a:schemeClr val="tx1"/>
                      </a:gs>
                      <a:gs pos="100000">
                        <a:schemeClr val="tx1"/>
                      </a:gs>
                    </a:gsLst>
                    <a:lin ang="5400000" scaled="0"/>
                  </a:gradFill>
                  <a:cs typeface="Segoe UI" pitchFamily="34" charset="0"/>
                </a:defRPr>
              </a:lvl1pPr>
            </a:lstStyle>
            <a:p>
              <a:r>
                <a:rPr lang="en-US" dirty="0"/>
                <a:t>Empower developers to create innovative applications fast</a:t>
              </a:r>
            </a:p>
          </p:txBody>
        </p:sp>
        <p:grpSp>
          <p:nvGrpSpPr>
            <p:cNvPr id="11" name="Group 10">
              <a:extLst>
                <a:ext uri="{FF2B5EF4-FFF2-40B4-BE49-F238E27FC236}">
                  <a16:creationId xmlns:a16="http://schemas.microsoft.com/office/drawing/2014/main" id="{9556D445-B1C2-BD42-8BFF-CE166CC02A46}"/>
                </a:ext>
              </a:extLst>
            </p:cNvPr>
            <p:cNvGrpSpPr/>
            <p:nvPr/>
          </p:nvGrpSpPr>
          <p:grpSpPr>
            <a:xfrm>
              <a:off x="877091" y="3905609"/>
              <a:ext cx="4661546" cy="1598850"/>
              <a:chOff x="888515" y="3905609"/>
              <a:chExt cx="4661546" cy="1598850"/>
            </a:xfrm>
          </p:grpSpPr>
          <p:pic>
            <p:nvPicPr>
              <p:cNvPr id="9" name="Picture 8">
                <a:extLst>
                  <a:ext uri="{FF2B5EF4-FFF2-40B4-BE49-F238E27FC236}">
                    <a16:creationId xmlns:a16="http://schemas.microsoft.com/office/drawing/2014/main" id="{75799E54-41D6-CA48-A7FF-4647894D9BF2}"/>
                  </a:ext>
                </a:extLst>
              </p:cNvPr>
              <p:cNvPicPr>
                <a:picLocks noChangeAspect="1"/>
              </p:cNvPicPr>
              <p:nvPr/>
            </p:nvPicPr>
            <p:blipFill>
              <a:blip r:embed="rId3"/>
              <a:stretch>
                <a:fillRect/>
              </a:stretch>
            </p:blipFill>
            <p:spPr>
              <a:xfrm>
                <a:off x="888515" y="4532802"/>
                <a:ext cx="508000" cy="584200"/>
              </a:xfrm>
              <a:prstGeom prst="rect">
                <a:avLst/>
              </a:prstGeom>
            </p:spPr>
          </p:pic>
          <p:pic>
            <p:nvPicPr>
              <p:cNvPr id="94" name="Picture 93">
                <a:extLst>
                  <a:ext uri="{FF2B5EF4-FFF2-40B4-BE49-F238E27FC236}">
                    <a16:creationId xmlns:a16="http://schemas.microsoft.com/office/drawing/2014/main" id="{4C42D98D-8CE1-4445-B6D4-DD44A3464BB0}"/>
                  </a:ext>
                </a:extLst>
              </p:cNvPr>
              <p:cNvPicPr>
                <a:picLocks noChangeAspect="1"/>
              </p:cNvPicPr>
              <p:nvPr/>
            </p:nvPicPr>
            <p:blipFill>
              <a:blip r:embed="rId3"/>
              <a:stretch>
                <a:fillRect/>
              </a:stretch>
            </p:blipFill>
            <p:spPr>
              <a:xfrm>
                <a:off x="1602351" y="4153583"/>
                <a:ext cx="837756" cy="963419"/>
              </a:xfrm>
              <a:prstGeom prst="rect">
                <a:avLst/>
              </a:prstGeom>
            </p:spPr>
          </p:pic>
          <p:pic>
            <p:nvPicPr>
              <p:cNvPr id="95" name="Picture 94">
                <a:extLst>
                  <a:ext uri="{FF2B5EF4-FFF2-40B4-BE49-F238E27FC236}">
                    <a16:creationId xmlns:a16="http://schemas.microsoft.com/office/drawing/2014/main" id="{38F7C867-22A2-1346-8154-8ADA7DFF0A23}"/>
                  </a:ext>
                </a:extLst>
              </p:cNvPr>
              <p:cNvPicPr>
                <a:picLocks noChangeAspect="1"/>
              </p:cNvPicPr>
              <p:nvPr/>
            </p:nvPicPr>
            <p:blipFill>
              <a:blip r:embed="rId3"/>
              <a:stretch>
                <a:fillRect/>
              </a:stretch>
            </p:blipFill>
            <p:spPr>
              <a:xfrm>
                <a:off x="2547748" y="4541040"/>
                <a:ext cx="837756" cy="963419"/>
              </a:xfrm>
              <a:prstGeom prst="rect">
                <a:avLst/>
              </a:prstGeom>
            </p:spPr>
          </p:pic>
          <p:pic>
            <p:nvPicPr>
              <p:cNvPr id="96" name="Picture 95">
                <a:extLst>
                  <a:ext uri="{FF2B5EF4-FFF2-40B4-BE49-F238E27FC236}">
                    <a16:creationId xmlns:a16="http://schemas.microsoft.com/office/drawing/2014/main" id="{DEC27D3F-8A46-F346-A377-062E4DD3A39E}"/>
                  </a:ext>
                </a:extLst>
              </p:cNvPr>
              <p:cNvPicPr>
                <a:picLocks noChangeAspect="1"/>
              </p:cNvPicPr>
              <p:nvPr/>
            </p:nvPicPr>
            <p:blipFill>
              <a:blip r:embed="rId3"/>
              <a:stretch>
                <a:fillRect/>
              </a:stretch>
            </p:blipFill>
            <p:spPr>
              <a:xfrm>
                <a:off x="3275254" y="4021358"/>
                <a:ext cx="508000" cy="584200"/>
              </a:xfrm>
              <a:prstGeom prst="rect">
                <a:avLst/>
              </a:prstGeom>
            </p:spPr>
          </p:pic>
          <p:pic>
            <p:nvPicPr>
              <p:cNvPr id="97" name="Picture 96">
                <a:extLst>
                  <a:ext uri="{FF2B5EF4-FFF2-40B4-BE49-F238E27FC236}">
                    <a16:creationId xmlns:a16="http://schemas.microsoft.com/office/drawing/2014/main" id="{2D068FB3-2134-394F-931E-ABDEDECC05EC}"/>
                  </a:ext>
                </a:extLst>
              </p:cNvPr>
              <p:cNvPicPr>
                <a:picLocks noChangeAspect="1"/>
              </p:cNvPicPr>
              <p:nvPr/>
            </p:nvPicPr>
            <p:blipFill>
              <a:blip r:embed="rId3"/>
              <a:stretch>
                <a:fillRect/>
              </a:stretch>
            </p:blipFill>
            <p:spPr>
              <a:xfrm>
                <a:off x="3724705" y="4563799"/>
                <a:ext cx="508000" cy="584200"/>
              </a:xfrm>
              <a:prstGeom prst="rect">
                <a:avLst/>
              </a:prstGeom>
            </p:spPr>
          </p:pic>
          <p:pic>
            <p:nvPicPr>
              <p:cNvPr id="98" name="Picture 97">
                <a:extLst>
                  <a:ext uri="{FF2B5EF4-FFF2-40B4-BE49-F238E27FC236}">
                    <a16:creationId xmlns:a16="http://schemas.microsoft.com/office/drawing/2014/main" id="{83FEF14F-448A-624B-A013-F7F71F39DAD5}"/>
                  </a:ext>
                </a:extLst>
              </p:cNvPr>
              <p:cNvPicPr>
                <a:picLocks noChangeAspect="1"/>
              </p:cNvPicPr>
              <p:nvPr/>
            </p:nvPicPr>
            <p:blipFill>
              <a:blip r:embed="rId3"/>
              <a:stretch>
                <a:fillRect/>
              </a:stretch>
            </p:blipFill>
            <p:spPr>
              <a:xfrm>
                <a:off x="4330053" y="3905609"/>
                <a:ext cx="837756" cy="963419"/>
              </a:xfrm>
              <a:prstGeom prst="rect">
                <a:avLst/>
              </a:prstGeom>
            </p:spPr>
          </p:pic>
          <p:pic>
            <p:nvPicPr>
              <p:cNvPr id="99" name="Picture 98">
                <a:extLst>
                  <a:ext uri="{FF2B5EF4-FFF2-40B4-BE49-F238E27FC236}">
                    <a16:creationId xmlns:a16="http://schemas.microsoft.com/office/drawing/2014/main" id="{9BC3A1FB-7B24-6747-8B3F-1405706064CD}"/>
                  </a:ext>
                </a:extLst>
              </p:cNvPr>
              <p:cNvPicPr>
                <a:picLocks noChangeAspect="1"/>
              </p:cNvPicPr>
              <p:nvPr/>
            </p:nvPicPr>
            <p:blipFill>
              <a:blip r:embed="rId3"/>
              <a:stretch>
                <a:fillRect/>
              </a:stretch>
            </p:blipFill>
            <p:spPr>
              <a:xfrm>
                <a:off x="5042061" y="4796273"/>
                <a:ext cx="508000" cy="584200"/>
              </a:xfrm>
              <a:prstGeom prst="rect">
                <a:avLst/>
              </a:prstGeom>
            </p:spPr>
          </p:pic>
        </p:grpSp>
      </p:grpSp>
      <p:grpSp>
        <p:nvGrpSpPr>
          <p:cNvPr id="13" name="Group 12">
            <a:extLst>
              <a:ext uri="{FF2B5EF4-FFF2-40B4-BE49-F238E27FC236}">
                <a16:creationId xmlns:a16="http://schemas.microsoft.com/office/drawing/2014/main" id="{EDD08F52-C536-754E-AD04-97205E440C49}"/>
              </a:ext>
            </a:extLst>
          </p:cNvPr>
          <p:cNvGrpSpPr/>
          <p:nvPr/>
        </p:nvGrpSpPr>
        <p:grpSpPr>
          <a:xfrm>
            <a:off x="6412282" y="1689994"/>
            <a:ext cx="5246318" cy="4634606"/>
            <a:chOff x="6412282" y="1689994"/>
            <a:chExt cx="5246318" cy="4634606"/>
          </a:xfrm>
        </p:grpSpPr>
        <p:sp>
          <p:nvSpPr>
            <p:cNvPr id="93" name="TextBox 92">
              <a:extLst>
                <a:ext uri="{FF2B5EF4-FFF2-40B4-BE49-F238E27FC236}">
                  <a16:creationId xmlns:a16="http://schemas.microsoft.com/office/drawing/2014/main" id="{CD1E1200-4F38-7948-95F9-D2D28D3A177E}"/>
                </a:ext>
              </a:extLst>
            </p:cNvPr>
            <p:cNvSpPr txBox="1"/>
            <p:nvPr/>
          </p:nvSpPr>
          <p:spPr>
            <a:xfrm>
              <a:off x="6412282" y="1689994"/>
              <a:ext cx="5246318" cy="4634606"/>
            </a:xfrm>
            <a:prstGeom prst="rect">
              <a:avLst/>
            </a:prstGeom>
            <a:noFill/>
            <a:ln w="19050" cap="rnd">
              <a:solidFill>
                <a:schemeClr val="accent2"/>
              </a:solidFill>
            </a:ln>
          </p:spPr>
          <p:txBody>
            <a:bodyPr wrap="square" lIns="182880" tIns="146304" rIns="182880" bIns="146304" rtlCol="0">
              <a:noAutofit/>
            </a:bodyPr>
            <a:lstStyle/>
            <a:p>
              <a:pPr>
                <a:lnSpc>
                  <a:spcPct val="90000"/>
                </a:lnSpc>
                <a:spcAft>
                  <a:spcPts val="600"/>
                </a:spcAft>
              </a:pPr>
              <a:r>
                <a:rPr lang="en-US" sz="2400" spc="-102" dirty="0">
                  <a:ln w="3175">
                    <a:noFill/>
                  </a:ln>
                  <a:gradFill>
                    <a:gsLst>
                      <a:gs pos="1250">
                        <a:schemeClr val="tx1"/>
                      </a:gs>
                      <a:gs pos="100000">
                        <a:schemeClr val="tx1"/>
                      </a:gs>
                    </a:gsLst>
                    <a:lin ang="5400000" scaled="0"/>
                  </a:gradFill>
                  <a:cs typeface="Segoe UI" pitchFamily="34" charset="0"/>
                </a:rPr>
                <a:t>…without disrupting IT’s ability to manage servers and maintain control</a:t>
              </a:r>
            </a:p>
          </p:txBody>
        </p:sp>
        <p:sp>
          <p:nvSpPr>
            <p:cNvPr id="54" name="Oval 53"/>
            <p:cNvSpPr/>
            <p:nvPr/>
          </p:nvSpPr>
          <p:spPr bwMode="auto">
            <a:xfrm>
              <a:off x="7511691" y="2882127"/>
              <a:ext cx="3047501" cy="3043249"/>
            </a:xfrm>
            <a:prstGeom prst="ellipse">
              <a:avLst/>
            </a:prstGeom>
            <a:noFill/>
            <a:ln w="2222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6F4CDBC0-8524-1248-B0F9-D1BA5B5450E7}"/>
                </a:ext>
              </a:extLst>
            </p:cNvPr>
            <p:cNvGrpSpPr/>
            <p:nvPr/>
          </p:nvGrpSpPr>
          <p:grpSpPr>
            <a:xfrm>
              <a:off x="8041642" y="3308420"/>
              <a:ext cx="1987597" cy="2072053"/>
              <a:chOff x="5732662" y="5665417"/>
              <a:chExt cx="1582539" cy="1649783"/>
            </a:xfrm>
          </p:grpSpPr>
          <p:pic>
            <p:nvPicPr>
              <p:cNvPr id="100" name="Picture 99">
                <a:extLst>
                  <a:ext uri="{FF2B5EF4-FFF2-40B4-BE49-F238E27FC236}">
                    <a16:creationId xmlns:a16="http://schemas.microsoft.com/office/drawing/2014/main" id="{AB2E06EA-F166-6F46-BA34-6C17452E37A9}"/>
                  </a:ext>
                </a:extLst>
              </p:cNvPr>
              <p:cNvPicPr>
                <a:picLocks noChangeAspect="1"/>
              </p:cNvPicPr>
              <p:nvPr/>
            </p:nvPicPr>
            <p:blipFill>
              <a:blip r:embed="rId3"/>
              <a:stretch>
                <a:fillRect/>
              </a:stretch>
            </p:blipFill>
            <p:spPr>
              <a:xfrm>
                <a:off x="5732662" y="5665417"/>
                <a:ext cx="439538" cy="505469"/>
              </a:xfrm>
              <a:prstGeom prst="rect">
                <a:avLst/>
              </a:prstGeom>
            </p:spPr>
          </p:pic>
          <p:pic>
            <p:nvPicPr>
              <p:cNvPr id="101" name="Picture 100">
                <a:extLst>
                  <a:ext uri="{FF2B5EF4-FFF2-40B4-BE49-F238E27FC236}">
                    <a16:creationId xmlns:a16="http://schemas.microsoft.com/office/drawing/2014/main" id="{2A0717B2-6546-1243-8758-4C1C4B906406}"/>
                  </a:ext>
                </a:extLst>
              </p:cNvPr>
              <p:cNvPicPr>
                <a:picLocks noChangeAspect="1"/>
              </p:cNvPicPr>
              <p:nvPr/>
            </p:nvPicPr>
            <p:blipFill>
              <a:blip r:embed="rId3"/>
              <a:stretch>
                <a:fillRect/>
              </a:stretch>
            </p:blipFill>
            <p:spPr>
              <a:xfrm>
                <a:off x="6304162" y="5665417"/>
                <a:ext cx="439538" cy="505469"/>
              </a:xfrm>
              <a:prstGeom prst="rect">
                <a:avLst/>
              </a:prstGeom>
            </p:spPr>
          </p:pic>
          <p:pic>
            <p:nvPicPr>
              <p:cNvPr id="102" name="Picture 101">
                <a:extLst>
                  <a:ext uri="{FF2B5EF4-FFF2-40B4-BE49-F238E27FC236}">
                    <a16:creationId xmlns:a16="http://schemas.microsoft.com/office/drawing/2014/main" id="{5E35F8C7-D513-3547-B879-DB5806CF7824}"/>
                  </a:ext>
                </a:extLst>
              </p:cNvPr>
              <p:cNvPicPr>
                <a:picLocks noChangeAspect="1"/>
              </p:cNvPicPr>
              <p:nvPr/>
            </p:nvPicPr>
            <p:blipFill>
              <a:blip r:embed="rId3"/>
              <a:stretch>
                <a:fillRect/>
              </a:stretch>
            </p:blipFill>
            <p:spPr>
              <a:xfrm>
                <a:off x="6875662" y="5665417"/>
                <a:ext cx="439538" cy="505469"/>
              </a:xfrm>
              <a:prstGeom prst="rect">
                <a:avLst/>
              </a:prstGeom>
            </p:spPr>
          </p:pic>
          <p:pic>
            <p:nvPicPr>
              <p:cNvPr id="103" name="Picture 102">
                <a:extLst>
                  <a:ext uri="{FF2B5EF4-FFF2-40B4-BE49-F238E27FC236}">
                    <a16:creationId xmlns:a16="http://schemas.microsoft.com/office/drawing/2014/main" id="{7633450A-C0EE-E44F-8056-EE4C49DE403A}"/>
                  </a:ext>
                </a:extLst>
              </p:cNvPr>
              <p:cNvPicPr>
                <a:picLocks noChangeAspect="1"/>
              </p:cNvPicPr>
              <p:nvPr/>
            </p:nvPicPr>
            <p:blipFill>
              <a:blip r:embed="rId3"/>
              <a:stretch>
                <a:fillRect/>
              </a:stretch>
            </p:blipFill>
            <p:spPr>
              <a:xfrm>
                <a:off x="5732662" y="6237574"/>
                <a:ext cx="439538" cy="505469"/>
              </a:xfrm>
              <a:prstGeom prst="rect">
                <a:avLst/>
              </a:prstGeom>
            </p:spPr>
          </p:pic>
          <p:pic>
            <p:nvPicPr>
              <p:cNvPr id="104" name="Picture 103">
                <a:extLst>
                  <a:ext uri="{FF2B5EF4-FFF2-40B4-BE49-F238E27FC236}">
                    <a16:creationId xmlns:a16="http://schemas.microsoft.com/office/drawing/2014/main" id="{7B7BB67A-A00C-CB4A-A4E6-B8F3D754025F}"/>
                  </a:ext>
                </a:extLst>
              </p:cNvPr>
              <p:cNvPicPr>
                <a:picLocks noChangeAspect="1"/>
              </p:cNvPicPr>
              <p:nvPr/>
            </p:nvPicPr>
            <p:blipFill>
              <a:blip r:embed="rId3"/>
              <a:stretch>
                <a:fillRect/>
              </a:stretch>
            </p:blipFill>
            <p:spPr>
              <a:xfrm>
                <a:off x="6304162" y="6237574"/>
                <a:ext cx="439538" cy="505469"/>
              </a:xfrm>
              <a:prstGeom prst="rect">
                <a:avLst/>
              </a:prstGeom>
            </p:spPr>
          </p:pic>
          <p:pic>
            <p:nvPicPr>
              <p:cNvPr id="105" name="Picture 104">
                <a:extLst>
                  <a:ext uri="{FF2B5EF4-FFF2-40B4-BE49-F238E27FC236}">
                    <a16:creationId xmlns:a16="http://schemas.microsoft.com/office/drawing/2014/main" id="{DCBF0A0A-BD2A-7140-A1B9-1F29F23B10D8}"/>
                  </a:ext>
                </a:extLst>
              </p:cNvPr>
              <p:cNvPicPr>
                <a:picLocks noChangeAspect="1"/>
              </p:cNvPicPr>
              <p:nvPr/>
            </p:nvPicPr>
            <p:blipFill>
              <a:blip r:embed="rId3"/>
              <a:stretch>
                <a:fillRect/>
              </a:stretch>
            </p:blipFill>
            <p:spPr>
              <a:xfrm>
                <a:off x="6875663" y="6237575"/>
                <a:ext cx="439538" cy="505469"/>
              </a:xfrm>
              <a:prstGeom prst="rect">
                <a:avLst/>
              </a:prstGeom>
            </p:spPr>
          </p:pic>
          <p:pic>
            <p:nvPicPr>
              <p:cNvPr id="106" name="Picture 105">
                <a:extLst>
                  <a:ext uri="{FF2B5EF4-FFF2-40B4-BE49-F238E27FC236}">
                    <a16:creationId xmlns:a16="http://schemas.microsoft.com/office/drawing/2014/main" id="{6E849414-3240-A94D-9638-3871B0893684}"/>
                  </a:ext>
                </a:extLst>
              </p:cNvPr>
              <p:cNvPicPr>
                <a:picLocks noChangeAspect="1"/>
              </p:cNvPicPr>
              <p:nvPr/>
            </p:nvPicPr>
            <p:blipFill>
              <a:blip r:embed="rId3"/>
              <a:stretch>
                <a:fillRect/>
              </a:stretch>
            </p:blipFill>
            <p:spPr>
              <a:xfrm>
                <a:off x="5732662" y="6809731"/>
                <a:ext cx="439538" cy="505469"/>
              </a:xfrm>
              <a:prstGeom prst="rect">
                <a:avLst/>
              </a:prstGeom>
            </p:spPr>
          </p:pic>
          <p:pic>
            <p:nvPicPr>
              <p:cNvPr id="107" name="Picture 106">
                <a:extLst>
                  <a:ext uri="{FF2B5EF4-FFF2-40B4-BE49-F238E27FC236}">
                    <a16:creationId xmlns:a16="http://schemas.microsoft.com/office/drawing/2014/main" id="{AA38813E-29B7-614F-ABA1-ECC39ED62F8C}"/>
                  </a:ext>
                </a:extLst>
              </p:cNvPr>
              <p:cNvPicPr>
                <a:picLocks noChangeAspect="1"/>
              </p:cNvPicPr>
              <p:nvPr/>
            </p:nvPicPr>
            <p:blipFill>
              <a:blip r:embed="rId3"/>
              <a:stretch>
                <a:fillRect/>
              </a:stretch>
            </p:blipFill>
            <p:spPr>
              <a:xfrm>
                <a:off x="6304162" y="6809731"/>
                <a:ext cx="439538" cy="505469"/>
              </a:xfrm>
              <a:prstGeom prst="rect">
                <a:avLst/>
              </a:prstGeom>
            </p:spPr>
          </p:pic>
          <p:pic>
            <p:nvPicPr>
              <p:cNvPr id="108" name="Picture 107">
                <a:extLst>
                  <a:ext uri="{FF2B5EF4-FFF2-40B4-BE49-F238E27FC236}">
                    <a16:creationId xmlns:a16="http://schemas.microsoft.com/office/drawing/2014/main" id="{BEE46183-D1E8-1541-88FB-9E66312DFBE1}"/>
                  </a:ext>
                </a:extLst>
              </p:cNvPr>
              <p:cNvPicPr>
                <a:picLocks noChangeAspect="1"/>
              </p:cNvPicPr>
              <p:nvPr/>
            </p:nvPicPr>
            <p:blipFill>
              <a:blip r:embed="rId3"/>
              <a:stretch>
                <a:fillRect/>
              </a:stretch>
            </p:blipFill>
            <p:spPr>
              <a:xfrm>
                <a:off x="6875662" y="6809731"/>
                <a:ext cx="439538" cy="505469"/>
              </a:xfrm>
              <a:prstGeom prst="rect">
                <a:avLst/>
              </a:prstGeom>
            </p:spPr>
          </p:pic>
        </p:grpSp>
      </p:grpSp>
    </p:spTree>
    <p:extLst>
      <p:ext uri="{BB962C8B-B14F-4D97-AF65-F5344CB8AC3E}">
        <p14:creationId xmlns:p14="http://schemas.microsoft.com/office/powerpoint/2010/main" val="163096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4905A-C581-42EE-A0AD-081CBA41EEEE}"/>
              </a:ext>
            </a:extLst>
          </p:cNvPr>
          <p:cNvSpPr>
            <a:spLocks noGrp="1"/>
          </p:cNvSpPr>
          <p:nvPr>
            <p:ph type="title"/>
          </p:nvPr>
        </p:nvSpPr>
        <p:spPr>
          <a:xfrm>
            <a:off x="269240" y="289514"/>
            <a:ext cx="11720830" cy="823789"/>
          </a:xfrm>
        </p:spPr>
        <p:txBody>
          <a:bodyPr/>
          <a:lstStyle/>
          <a:p>
            <a:r>
              <a:rPr lang="en-US" dirty="0"/>
              <a:t>Containers are central to DevOps collaboration</a:t>
            </a:r>
          </a:p>
        </p:txBody>
      </p:sp>
      <p:sp>
        <p:nvSpPr>
          <p:cNvPr id="4" name="Graphic 2">
            <a:extLst>
              <a:ext uri="{FF2B5EF4-FFF2-40B4-BE49-F238E27FC236}">
                <a16:creationId xmlns:a16="http://schemas.microsoft.com/office/drawing/2014/main" id="{3B5A1EC6-6036-4307-A83F-7A3E4F10F4B7}"/>
              </a:ext>
            </a:extLst>
          </p:cNvPr>
          <p:cNvSpPr/>
          <p:nvPr/>
        </p:nvSpPr>
        <p:spPr>
          <a:xfrm>
            <a:off x="1012723" y="1384188"/>
            <a:ext cx="10166554" cy="4856540"/>
          </a:xfrm>
          <a:custGeom>
            <a:avLst/>
            <a:gdLst>
              <a:gd name="connsiteX0" fmla="*/ 3708559 w 6619875"/>
              <a:gd name="connsiteY0" fmla="*/ 2419832 h 3162300"/>
              <a:gd name="connsiteX1" fmla="*/ 5044917 w 6619875"/>
              <a:gd name="connsiteY1" fmla="*/ 3159924 h 3162300"/>
              <a:gd name="connsiteX2" fmla="*/ 6621304 w 6619875"/>
              <a:gd name="connsiteY2" fmla="*/ 1583536 h 3162300"/>
              <a:gd name="connsiteX3" fmla="*/ 5045869 w 6619875"/>
              <a:gd name="connsiteY3" fmla="*/ 7149 h 3162300"/>
              <a:gd name="connsiteX4" fmla="*/ 3540919 w 6619875"/>
              <a:gd name="connsiteY4" fmla="*/ 1389226 h 3162300"/>
              <a:gd name="connsiteX5" fmla="*/ 1583531 w 6619875"/>
              <a:gd name="connsiteY5" fmla="*/ 3159924 h 3162300"/>
              <a:gd name="connsiteX6" fmla="*/ 7144 w 6619875"/>
              <a:gd name="connsiteY6" fmla="*/ 1583536 h 3162300"/>
              <a:gd name="connsiteX7" fmla="*/ 1583531 w 6619875"/>
              <a:gd name="connsiteY7" fmla="*/ 7149 h 3162300"/>
              <a:gd name="connsiteX8" fmla="*/ 3159919 w 6619875"/>
              <a:gd name="connsiteY8" fmla="*/ 1583536 h 316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9875" h="3162300">
                <a:moveTo>
                  <a:pt x="3708559" y="2419832"/>
                </a:moveTo>
                <a:cubicBezTo>
                  <a:pt x="3987641" y="2864649"/>
                  <a:pt x="4481989" y="3159924"/>
                  <a:pt x="5044917" y="3159924"/>
                </a:cubicBezTo>
                <a:cubicBezTo>
                  <a:pt x="5915501" y="3159924"/>
                  <a:pt x="6621304" y="2454121"/>
                  <a:pt x="6621304" y="1583536"/>
                </a:cubicBezTo>
                <a:cubicBezTo>
                  <a:pt x="6621304" y="712951"/>
                  <a:pt x="5953601" y="9054"/>
                  <a:pt x="5045869" y="7149"/>
                </a:cubicBezTo>
                <a:cubicBezTo>
                  <a:pt x="4159091" y="5244"/>
                  <a:pt x="3779996" y="535786"/>
                  <a:pt x="3540919" y="1389226"/>
                </a:cubicBezTo>
                <a:cubicBezTo>
                  <a:pt x="3272314" y="2345536"/>
                  <a:pt x="2772251" y="3127539"/>
                  <a:pt x="1583531" y="3159924"/>
                </a:cubicBezTo>
                <a:cubicBezTo>
                  <a:pt x="712946" y="3184689"/>
                  <a:pt x="7144" y="2454121"/>
                  <a:pt x="7144" y="1583536"/>
                </a:cubicBezTo>
                <a:cubicBezTo>
                  <a:pt x="7144" y="712951"/>
                  <a:pt x="712946" y="7149"/>
                  <a:pt x="1583531" y="7149"/>
                </a:cubicBezTo>
                <a:cubicBezTo>
                  <a:pt x="2454116" y="7149"/>
                  <a:pt x="3159919" y="712951"/>
                  <a:pt x="3159919" y="1583536"/>
                </a:cubicBezTo>
              </a:path>
            </a:pathLst>
          </a:custGeom>
          <a:noFill/>
          <a:ln w="15875" cap="rnd">
            <a:solidFill>
              <a:schemeClr val="bg2"/>
            </a:solidFill>
            <a:prstDash val="solid"/>
            <a:round/>
            <a:headEnd type="arrow" w="lg" len="sm"/>
          </a:ln>
        </p:spPr>
        <p:txBody>
          <a:bodyPr rtlCol="0" anchor="ctr"/>
          <a:lstStyle/>
          <a:p>
            <a:endParaRPr lang="en-US" dirty="0"/>
          </a:p>
        </p:txBody>
      </p:sp>
      <p:sp>
        <p:nvSpPr>
          <p:cNvPr id="5" name="Title 12">
            <a:extLst>
              <a:ext uri="{FF2B5EF4-FFF2-40B4-BE49-F238E27FC236}">
                <a16:creationId xmlns:a16="http://schemas.microsoft.com/office/drawing/2014/main" id="{3ACBD69D-C023-49C3-9CA2-448A8E5AA6EC}"/>
              </a:ext>
            </a:extLst>
          </p:cNvPr>
          <p:cNvSpPr txBox="1">
            <a:spLocks/>
          </p:cNvSpPr>
          <p:nvPr/>
        </p:nvSpPr>
        <p:spPr>
          <a:xfrm>
            <a:off x="1473544" y="3146080"/>
            <a:ext cx="3972234" cy="3877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defRPr/>
            </a:pPr>
            <a:r>
              <a:rPr lang="en-US" sz="1400" b="0" dirty="0">
                <a:latin typeface="Segoe UI Semibold" panose="020B0702040204020203" pitchFamily="34" charset="0"/>
                <a:cs typeface="Segoe UI Semibold" panose="020B0702040204020203" pitchFamily="34" charset="0"/>
              </a:rPr>
              <a:t>Developers</a:t>
            </a:r>
            <a:r>
              <a:rPr lang="en-US" sz="1400" b="0" dirty="0">
                <a:latin typeface="+mn-lt"/>
              </a:rPr>
              <a:t> build, test and update apps in containers,</a:t>
            </a:r>
            <a:br>
              <a:rPr lang="en-US" sz="1400" b="0" dirty="0">
                <a:latin typeface="+mn-lt"/>
              </a:rPr>
            </a:br>
            <a:r>
              <a:rPr lang="en-US" sz="1400" b="0" dirty="0">
                <a:latin typeface="+mn-lt"/>
              </a:rPr>
              <a:t>using development environment; i.e., Visual Studio</a:t>
            </a:r>
          </a:p>
        </p:txBody>
      </p:sp>
      <p:grpSp>
        <p:nvGrpSpPr>
          <p:cNvPr id="28" name="Group 27">
            <a:extLst>
              <a:ext uri="{FF2B5EF4-FFF2-40B4-BE49-F238E27FC236}">
                <a16:creationId xmlns:a16="http://schemas.microsoft.com/office/drawing/2014/main" id="{4B00E742-73F8-4B2F-9899-78D607F84BB5}"/>
              </a:ext>
            </a:extLst>
          </p:cNvPr>
          <p:cNvGrpSpPr/>
          <p:nvPr/>
        </p:nvGrpSpPr>
        <p:grpSpPr>
          <a:xfrm>
            <a:off x="2877988" y="1898158"/>
            <a:ext cx="1163346" cy="1163346"/>
            <a:chOff x="2877988" y="1898158"/>
            <a:chExt cx="1163346" cy="1163346"/>
          </a:xfrm>
        </p:grpSpPr>
        <p:sp>
          <p:nvSpPr>
            <p:cNvPr id="8" name="Oval 7">
              <a:extLst>
                <a:ext uri="{FF2B5EF4-FFF2-40B4-BE49-F238E27FC236}">
                  <a16:creationId xmlns:a16="http://schemas.microsoft.com/office/drawing/2014/main" id="{8D8D6EF0-9DBE-494F-8842-4C74F1DDACFF}"/>
                </a:ext>
              </a:extLst>
            </p:cNvPr>
            <p:cNvSpPr/>
            <p:nvPr/>
          </p:nvSpPr>
          <p:spPr bwMode="auto">
            <a:xfrm>
              <a:off x="2877988" y="1898158"/>
              <a:ext cx="1163346" cy="1163346"/>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0E1C82D8-6986-44B7-A8ED-7A7A16DC2C5A}"/>
                </a:ext>
              </a:extLst>
            </p:cNvPr>
            <p:cNvGrpSpPr/>
            <p:nvPr/>
          </p:nvGrpSpPr>
          <p:grpSpPr>
            <a:xfrm>
              <a:off x="3093643" y="2339543"/>
              <a:ext cx="732036" cy="280576"/>
              <a:chOff x="1596326" y="1924858"/>
              <a:chExt cx="2321375" cy="889739"/>
            </a:xfrm>
          </p:grpSpPr>
          <p:pic>
            <p:nvPicPr>
              <p:cNvPr id="11" name="Picture 10">
                <a:extLst>
                  <a:ext uri="{FF2B5EF4-FFF2-40B4-BE49-F238E27FC236}">
                    <a16:creationId xmlns:a16="http://schemas.microsoft.com/office/drawing/2014/main" id="{7883ABEC-7512-4264-9253-B4B777CE78F8}"/>
                  </a:ext>
                </a:extLst>
              </p:cNvPr>
              <p:cNvPicPr>
                <a:picLocks noChangeAspect="1"/>
              </p:cNvPicPr>
              <p:nvPr/>
            </p:nvPicPr>
            <p:blipFill>
              <a:blip r:embed="rId3"/>
              <a:stretch>
                <a:fillRect/>
              </a:stretch>
            </p:blipFill>
            <p:spPr>
              <a:xfrm>
                <a:off x="1596326" y="1924858"/>
                <a:ext cx="1112173" cy="889739"/>
              </a:xfrm>
              <a:prstGeom prst="rect">
                <a:avLst/>
              </a:prstGeom>
              <a:noFill/>
            </p:spPr>
          </p:pic>
          <p:pic>
            <p:nvPicPr>
              <p:cNvPr id="12" name="Picture 11">
                <a:extLst>
                  <a:ext uri="{FF2B5EF4-FFF2-40B4-BE49-F238E27FC236}">
                    <a16:creationId xmlns:a16="http://schemas.microsoft.com/office/drawing/2014/main" id="{3E19D7AD-9116-47E7-BB5A-00C394A5202C}"/>
                  </a:ext>
                </a:extLst>
              </p:cNvPr>
              <p:cNvPicPr>
                <a:picLocks noChangeAspect="1"/>
              </p:cNvPicPr>
              <p:nvPr/>
            </p:nvPicPr>
            <p:blipFill>
              <a:blip r:embed="rId4"/>
              <a:stretch>
                <a:fillRect/>
              </a:stretch>
            </p:blipFill>
            <p:spPr>
              <a:xfrm>
                <a:off x="2955820" y="2054930"/>
                <a:ext cx="961881" cy="629595"/>
              </a:xfrm>
              <a:prstGeom prst="rect">
                <a:avLst/>
              </a:prstGeom>
              <a:noFill/>
            </p:spPr>
          </p:pic>
        </p:grpSp>
      </p:grpSp>
      <p:sp>
        <p:nvSpPr>
          <p:cNvPr id="15" name="Title 12">
            <a:extLst>
              <a:ext uri="{FF2B5EF4-FFF2-40B4-BE49-F238E27FC236}">
                <a16:creationId xmlns:a16="http://schemas.microsoft.com/office/drawing/2014/main" id="{BDA9E5E9-C4EE-4D02-9E15-6040FFC7BDA6}"/>
              </a:ext>
            </a:extLst>
          </p:cNvPr>
          <p:cNvSpPr txBox="1">
            <a:spLocks/>
          </p:cNvSpPr>
          <p:nvPr/>
        </p:nvSpPr>
        <p:spPr>
          <a:xfrm>
            <a:off x="1473544" y="4994545"/>
            <a:ext cx="3972234" cy="1938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defRPr/>
            </a:pPr>
            <a:r>
              <a:rPr lang="en-US" sz="1400" b="0" dirty="0">
                <a:latin typeface="+mn-lt"/>
              </a:rPr>
              <a:t>Developers push containers to central repository</a:t>
            </a:r>
          </a:p>
        </p:txBody>
      </p:sp>
      <p:grpSp>
        <p:nvGrpSpPr>
          <p:cNvPr id="29" name="Group 28">
            <a:extLst>
              <a:ext uri="{FF2B5EF4-FFF2-40B4-BE49-F238E27FC236}">
                <a16:creationId xmlns:a16="http://schemas.microsoft.com/office/drawing/2014/main" id="{E95EC861-7578-4171-8BB3-CABE593F7720}"/>
              </a:ext>
            </a:extLst>
          </p:cNvPr>
          <p:cNvGrpSpPr/>
          <p:nvPr/>
        </p:nvGrpSpPr>
        <p:grpSpPr>
          <a:xfrm>
            <a:off x="2877988" y="3746623"/>
            <a:ext cx="1163346" cy="1163346"/>
            <a:chOff x="2877988" y="3746623"/>
            <a:chExt cx="1163346" cy="1163346"/>
          </a:xfrm>
        </p:grpSpPr>
        <p:pic>
          <p:nvPicPr>
            <p:cNvPr id="13" name="Picture 12">
              <a:extLst>
                <a:ext uri="{FF2B5EF4-FFF2-40B4-BE49-F238E27FC236}">
                  <a16:creationId xmlns:a16="http://schemas.microsoft.com/office/drawing/2014/main" id="{603BA342-71E4-4BA5-8CC1-9457EE994ABA}"/>
                </a:ext>
              </a:extLst>
            </p:cNvPr>
            <p:cNvPicPr>
              <a:picLocks noChangeAspect="1"/>
            </p:cNvPicPr>
            <p:nvPr/>
          </p:nvPicPr>
          <p:blipFill>
            <a:blip r:embed="rId5"/>
            <a:stretch>
              <a:fillRect/>
            </a:stretch>
          </p:blipFill>
          <p:spPr>
            <a:xfrm>
              <a:off x="3123942" y="4002907"/>
              <a:ext cx="671439" cy="650779"/>
            </a:xfrm>
            <a:prstGeom prst="rect">
              <a:avLst/>
            </a:prstGeom>
            <a:noFill/>
          </p:spPr>
        </p:pic>
        <p:sp>
          <p:nvSpPr>
            <p:cNvPr id="16" name="Oval 15">
              <a:extLst>
                <a:ext uri="{FF2B5EF4-FFF2-40B4-BE49-F238E27FC236}">
                  <a16:creationId xmlns:a16="http://schemas.microsoft.com/office/drawing/2014/main" id="{F7A1D93E-E9B1-4B99-AB43-D4F1BB1AC12F}"/>
                </a:ext>
              </a:extLst>
            </p:cNvPr>
            <p:cNvSpPr/>
            <p:nvPr/>
          </p:nvSpPr>
          <p:spPr bwMode="auto">
            <a:xfrm>
              <a:off x="2877988" y="3746623"/>
              <a:ext cx="1163346" cy="1163346"/>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20" name="Title 12">
            <a:extLst>
              <a:ext uri="{FF2B5EF4-FFF2-40B4-BE49-F238E27FC236}">
                <a16:creationId xmlns:a16="http://schemas.microsoft.com/office/drawing/2014/main" id="{0953267C-CD3E-4B83-9A82-928E6FBBE6D9}"/>
              </a:ext>
            </a:extLst>
          </p:cNvPr>
          <p:cNvSpPr txBox="1">
            <a:spLocks/>
          </p:cNvSpPr>
          <p:nvPr/>
        </p:nvSpPr>
        <p:spPr>
          <a:xfrm>
            <a:off x="6850108" y="3146080"/>
            <a:ext cx="3972234" cy="3877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defRPr/>
            </a:pPr>
            <a:r>
              <a:rPr lang="en-US" sz="1400" b="0" dirty="0">
                <a:latin typeface="+mn-lt"/>
              </a:rPr>
              <a:t>Operations automates deployment and monitors deployed apps from central repository</a:t>
            </a:r>
          </a:p>
        </p:txBody>
      </p:sp>
      <p:grpSp>
        <p:nvGrpSpPr>
          <p:cNvPr id="30" name="Group 29">
            <a:extLst>
              <a:ext uri="{FF2B5EF4-FFF2-40B4-BE49-F238E27FC236}">
                <a16:creationId xmlns:a16="http://schemas.microsoft.com/office/drawing/2014/main" id="{F23D4544-B78A-4B90-BCC5-1B5ED587F5B1}"/>
              </a:ext>
            </a:extLst>
          </p:cNvPr>
          <p:cNvGrpSpPr/>
          <p:nvPr/>
        </p:nvGrpSpPr>
        <p:grpSpPr>
          <a:xfrm>
            <a:off x="8254552" y="1898158"/>
            <a:ext cx="1163346" cy="1163346"/>
            <a:chOff x="8254552" y="1898158"/>
            <a:chExt cx="1163346" cy="1163346"/>
          </a:xfrm>
        </p:grpSpPr>
        <p:pic>
          <p:nvPicPr>
            <p:cNvPr id="14" name="Picture 13">
              <a:extLst>
                <a:ext uri="{FF2B5EF4-FFF2-40B4-BE49-F238E27FC236}">
                  <a16:creationId xmlns:a16="http://schemas.microsoft.com/office/drawing/2014/main" id="{8C226152-FBD7-4E82-B59D-CCF6950B15C5}"/>
                </a:ext>
              </a:extLst>
            </p:cNvPr>
            <p:cNvPicPr>
              <a:picLocks noChangeAspect="1"/>
            </p:cNvPicPr>
            <p:nvPr/>
          </p:nvPicPr>
          <p:blipFill>
            <a:blip r:embed="rId6"/>
            <a:stretch>
              <a:fillRect/>
            </a:stretch>
          </p:blipFill>
          <p:spPr>
            <a:xfrm>
              <a:off x="8554505" y="2255410"/>
              <a:ext cx="563440" cy="448842"/>
            </a:xfrm>
            <a:prstGeom prst="rect">
              <a:avLst/>
            </a:prstGeom>
          </p:spPr>
        </p:pic>
        <p:sp>
          <p:nvSpPr>
            <p:cNvPr id="21" name="Oval 20">
              <a:extLst>
                <a:ext uri="{FF2B5EF4-FFF2-40B4-BE49-F238E27FC236}">
                  <a16:creationId xmlns:a16="http://schemas.microsoft.com/office/drawing/2014/main" id="{B294F3FD-0296-40D7-AC4B-DE2811659A9F}"/>
                </a:ext>
              </a:extLst>
            </p:cNvPr>
            <p:cNvSpPr/>
            <p:nvPr/>
          </p:nvSpPr>
          <p:spPr bwMode="auto">
            <a:xfrm>
              <a:off x="8254552" y="1898158"/>
              <a:ext cx="1163346" cy="1163346"/>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26" name="Title 12">
            <a:extLst>
              <a:ext uri="{FF2B5EF4-FFF2-40B4-BE49-F238E27FC236}">
                <a16:creationId xmlns:a16="http://schemas.microsoft.com/office/drawing/2014/main" id="{44520769-D08B-4115-8BE9-60710ED022FA}"/>
              </a:ext>
            </a:extLst>
          </p:cNvPr>
          <p:cNvSpPr txBox="1">
            <a:spLocks/>
          </p:cNvSpPr>
          <p:nvPr/>
        </p:nvSpPr>
        <p:spPr>
          <a:xfrm>
            <a:off x="6850108" y="4994545"/>
            <a:ext cx="3972234" cy="3877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defRPr/>
            </a:pPr>
            <a:r>
              <a:rPr lang="en-US" sz="1400" b="0" dirty="0">
                <a:latin typeface="Segoe UI Semibold" panose="020B0702040204020203" pitchFamily="34" charset="0"/>
                <a:cs typeface="Segoe UI Semibold" panose="020B0702040204020203" pitchFamily="34" charset="0"/>
              </a:rPr>
              <a:t>Operations</a:t>
            </a:r>
            <a:r>
              <a:rPr lang="en-US" sz="1400" b="0" dirty="0">
                <a:latin typeface="+mn-lt"/>
              </a:rPr>
              <a:t> collaborates with </a:t>
            </a:r>
            <a:r>
              <a:rPr lang="en-US" sz="1400" b="0" dirty="0">
                <a:latin typeface="Segoe UI Semibold" panose="020B0702040204020203" pitchFamily="34" charset="0"/>
                <a:cs typeface="Segoe UI Semibold" panose="020B0702040204020203" pitchFamily="34" charset="0"/>
              </a:rPr>
              <a:t>developers</a:t>
            </a:r>
            <a:br>
              <a:rPr lang="en-US" sz="1400" b="0" dirty="0">
                <a:latin typeface="+mn-lt"/>
              </a:rPr>
            </a:br>
            <a:r>
              <a:rPr lang="en-US" sz="1400" b="0" dirty="0">
                <a:latin typeface="+mn-lt"/>
              </a:rPr>
              <a:t>to provide app metrics and insights</a:t>
            </a:r>
          </a:p>
        </p:txBody>
      </p:sp>
      <p:grpSp>
        <p:nvGrpSpPr>
          <p:cNvPr id="31" name="Group 30">
            <a:extLst>
              <a:ext uri="{FF2B5EF4-FFF2-40B4-BE49-F238E27FC236}">
                <a16:creationId xmlns:a16="http://schemas.microsoft.com/office/drawing/2014/main" id="{85E96DF9-9A29-444B-8EBA-76ACCCB44EEE}"/>
              </a:ext>
            </a:extLst>
          </p:cNvPr>
          <p:cNvGrpSpPr/>
          <p:nvPr/>
        </p:nvGrpSpPr>
        <p:grpSpPr>
          <a:xfrm>
            <a:off x="8254552" y="3746623"/>
            <a:ext cx="1163346" cy="1163346"/>
            <a:chOff x="8254552" y="3746623"/>
            <a:chExt cx="1163346" cy="1163346"/>
          </a:xfrm>
        </p:grpSpPr>
        <p:pic>
          <p:nvPicPr>
            <p:cNvPr id="9" name="Picture 8">
              <a:extLst>
                <a:ext uri="{FF2B5EF4-FFF2-40B4-BE49-F238E27FC236}">
                  <a16:creationId xmlns:a16="http://schemas.microsoft.com/office/drawing/2014/main" id="{1AC5C1F9-8ECB-447B-8844-10CF94CE2842}"/>
                </a:ext>
              </a:extLst>
            </p:cNvPr>
            <p:cNvPicPr>
              <a:picLocks noChangeAspect="1"/>
            </p:cNvPicPr>
            <p:nvPr/>
          </p:nvPicPr>
          <p:blipFill>
            <a:blip r:embed="rId7"/>
            <a:stretch>
              <a:fillRect/>
            </a:stretch>
          </p:blipFill>
          <p:spPr>
            <a:xfrm>
              <a:off x="8437732" y="4026253"/>
              <a:ext cx="796987" cy="604086"/>
            </a:xfrm>
            <a:prstGeom prst="rect">
              <a:avLst/>
            </a:prstGeom>
          </p:spPr>
        </p:pic>
        <p:sp>
          <p:nvSpPr>
            <p:cNvPr id="27" name="Oval 26">
              <a:extLst>
                <a:ext uri="{FF2B5EF4-FFF2-40B4-BE49-F238E27FC236}">
                  <a16:creationId xmlns:a16="http://schemas.microsoft.com/office/drawing/2014/main" id="{73C1BB02-C8C4-4710-ADAC-F5DDCCCE50B7}"/>
                </a:ext>
              </a:extLst>
            </p:cNvPr>
            <p:cNvSpPr/>
            <p:nvPr/>
          </p:nvSpPr>
          <p:spPr bwMode="auto">
            <a:xfrm>
              <a:off x="8254552" y="3746623"/>
              <a:ext cx="1163346" cy="1163346"/>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63391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499"/>
                                          </p:stCondLst>
                                        </p:cTn>
                                        <p:tgtEl>
                                          <p:spTgt spid="28"/>
                                        </p:tgtEl>
                                        <p:attrNameLst>
                                          <p:attrName>style.visibility</p:attrName>
                                        </p:attrNameLst>
                                      </p:cBhvr>
                                      <p:to>
                                        <p:strVal val="visible"/>
                                      </p:to>
                                    </p:set>
                                  </p:childTnLst>
                                </p:cTn>
                              </p:par>
                              <p:par>
                                <p:cTn id="10" presetID="6" presetClass="emph" presetSubtype="0" accel="100000" autoRev="1" fill="hold" nodeType="withEffect">
                                  <p:stCondLst>
                                    <p:cond delay="0"/>
                                  </p:stCondLst>
                                  <p:childTnLst>
                                    <p:animScale>
                                      <p:cBhvr>
                                        <p:cTn id="11" dur="500" fill="hold"/>
                                        <p:tgtEl>
                                          <p:spTgt spid="28"/>
                                        </p:tgtEl>
                                      </p:cBhvr>
                                      <p:by x="0" y="0"/>
                                    </p:animScale>
                                  </p:childTnLst>
                                </p:cTn>
                              </p:par>
                              <p:par>
                                <p:cTn id="12" presetID="1" presetClass="entr" presetSubtype="0" fill="hold" nodeType="withEffect">
                                  <p:stCondLst>
                                    <p:cond delay="0"/>
                                  </p:stCondLst>
                                  <p:childTnLst>
                                    <p:set>
                                      <p:cBhvr>
                                        <p:cTn id="13" dur="1" fill="hold">
                                          <p:stCondLst>
                                            <p:cond delay="499"/>
                                          </p:stCondLst>
                                        </p:cTn>
                                        <p:tgtEl>
                                          <p:spTgt spid="29"/>
                                        </p:tgtEl>
                                        <p:attrNameLst>
                                          <p:attrName>style.visibility</p:attrName>
                                        </p:attrNameLst>
                                      </p:cBhvr>
                                      <p:to>
                                        <p:strVal val="visible"/>
                                      </p:to>
                                    </p:set>
                                  </p:childTnLst>
                                </p:cTn>
                              </p:par>
                              <p:par>
                                <p:cTn id="14" presetID="6" presetClass="emph" presetSubtype="0" accel="100000" autoRev="1" fill="hold" nodeType="withEffect">
                                  <p:stCondLst>
                                    <p:cond delay="0"/>
                                  </p:stCondLst>
                                  <p:childTnLst>
                                    <p:animScale>
                                      <p:cBhvr>
                                        <p:cTn id="15" dur="500" fill="hold"/>
                                        <p:tgtEl>
                                          <p:spTgt spid="29"/>
                                        </p:tgtEl>
                                      </p:cBhvr>
                                      <p:by x="0" y="0"/>
                                    </p:animScale>
                                  </p:childTnLst>
                                </p:cTn>
                              </p:par>
                              <p:par>
                                <p:cTn id="16" presetID="1" presetClass="entr" presetSubtype="0" fill="hold" nodeType="withEffect">
                                  <p:stCondLst>
                                    <p:cond delay="0"/>
                                  </p:stCondLst>
                                  <p:childTnLst>
                                    <p:set>
                                      <p:cBhvr>
                                        <p:cTn id="17" dur="1" fill="hold">
                                          <p:stCondLst>
                                            <p:cond delay="499"/>
                                          </p:stCondLst>
                                        </p:cTn>
                                        <p:tgtEl>
                                          <p:spTgt spid="30"/>
                                        </p:tgtEl>
                                        <p:attrNameLst>
                                          <p:attrName>style.visibility</p:attrName>
                                        </p:attrNameLst>
                                      </p:cBhvr>
                                      <p:to>
                                        <p:strVal val="visible"/>
                                      </p:to>
                                    </p:set>
                                  </p:childTnLst>
                                </p:cTn>
                              </p:par>
                              <p:par>
                                <p:cTn id="18" presetID="6" presetClass="emph" presetSubtype="0" accel="100000" autoRev="1" fill="hold" nodeType="withEffect">
                                  <p:stCondLst>
                                    <p:cond delay="0"/>
                                  </p:stCondLst>
                                  <p:childTnLst>
                                    <p:animScale>
                                      <p:cBhvr>
                                        <p:cTn id="19" dur="500" fill="hold"/>
                                        <p:tgtEl>
                                          <p:spTgt spid="30"/>
                                        </p:tgtEl>
                                      </p:cBhvr>
                                      <p:by x="0" y="0"/>
                                    </p:animScale>
                                  </p:childTnLst>
                                </p:cTn>
                              </p:par>
                              <p:par>
                                <p:cTn id="20" presetID="1" presetClass="entr" presetSubtype="0" fill="hold" nodeType="withEffect">
                                  <p:stCondLst>
                                    <p:cond delay="0"/>
                                  </p:stCondLst>
                                  <p:childTnLst>
                                    <p:set>
                                      <p:cBhvr>
                                        <p:cTn id="21" dur="1" fill="hold">
                                          <p:stCondLst>
                                            <p:cond delay="499"/>
                                          </p:stCondLst>
                                        </p:cTn>
                                        <p:tgtEl>
                                          <p:spTgt spid="31"/>
                                        </p:tgtEl>
                                        <p:attrNameLst>
                                          <p:attrName>style.visibility</p:attrName>
                                        </p:attrNameLst>
                                      </p:cBhvr>
                                      <p:to>
                                        <p:strVal val="visible"/>
                                      </p:to>
                                    </p:set>
                                  </p:childTnLst>
                                </p:cTn>
                              </p:par>
                              <p:par>
                                <p:cTn id="22" presetID="6" presetClass="emph" presetSubtype="0" accel="100000" autoRev="1" fill="hold" nodeType="withEffect">
                                  <p:stCondLst>
                                    <p:cond delay="0"/>
                                  </p:stCondLst>
                                  <p:childTnLst>
                                    <p:animScale>
                                      <p:cBhvr>
                                        <p:cTn id="23" dur="500" fill="hold"/>
                                        <p:tgtEl>
                                          <p:spTgt spid="31"/>
                                        </p:tgtEl>
                                      </p:cBhvr>
                                      <p:by x="0" y="0"/>
                                    </p:animScale>
                                  </p:childTnLst>
                                </p:cTn>
                              </p:par>
                              <p:par>
                                <p:cTn id="24" presetID="10" presetClass="entr" presetSubtype="0" fill="hold" grpId="0" nodeType="withEffect">
                                  <p:stCondLst>
                                    <p:cond delay="7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42" presetClass="path" presetSubtype="0" decel="100000" fill="hold" grpId="1" nodeType="withEffect">
                                  <p:stCondLst>
                                    <p:cond delay="750"/>
                                  </p:stCondLst>
                                  <p:childTnLst>
                                    <p:animMotion origin="layout" path="M -2.29167E-6 -3.7037E-6 L -2.29167E-6 -0.03009 " pathEditMode="relative" rAng="0" ptsTypes="AA">
                                      <p:cBhvr>
                                        <p:cTn id="28" dur="500" spd="-100000" fill="hold"/>
                                        <p:tgtEl>
                                          <p:spTgt spid="5"/>
                                        </p:tgtEl>
                                        <p:attrNameLst>
                                          <p:attrName>ppt_x</p:attrName>
                                          <p:attrName>ppt_y</p:attrName>
                                        </p:attrNameLst>
                                      </p:cBhvr>
                                      <p:rCtr x="0" y="-1505"/>
                                    </p:animMotion>
                                  </p:childTnLst>
                                </p:cTn>
                              </p:par>
                              <p:par>
                                <p:cTn id="29" presetID="10" presetClass="entr" presetSubtype="0" fill="hold" grpId="0" nodeType="withEffect">
                                  <p:stCondLst>
                                    <p:cond delay="7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42" presetClass="path" presetSubtype="0" decel="100000" fill="hold" grpId="1" nodeType="withEffect">
                                  <p:stCondLst>
                                    <p:cond delay="750"/>
                                  </p:stCondLst>
                                  <p:childTnLst>
                                    <p:animMotion origin="layout" path="M -2.29167E-6 -3.7037E-6 L -2.29167E-6 -0.03009 " pathEditMode="relative" rAng="0" ptsTypes="AA">
                                      <p:cBhvr>
                                        <p:cTn id="33" dur="500" spd="-100000" fill="hold"/>
                                        <p:tgtEl>
                                          <p:spTgt spid="15"/>
                                        </p:tgtEl>
                                        <p:attrNameLst>
                                          <p:attrName>ppt_x</p:attrName>
                                          <p:attrName>ppt_y</p:attrName>
                                        </p:attrNameLst>
                                      </p:cBhvr>
                                      <p:rCtr x="0" y="-1505"/>
                                    </p:animMotion>
                                  </p:childTnLst>
                                </p:cTn>
                              </p:par>
                              <p:par>
                                <p:cTn id="34" presetID="10" presetClass="entr" presetSubtype="0" fill="hold" grpId="0" nodeType="withEffect">
                                  <p:stCondLst>
                                    <p:cond delay="75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decel="100000" fill="hold" grpId="1" nodeType="withEffect">
                                  <p:stCondLst>
                                    <p:cond delay="750"/>
                                  </p:stCondLst>
                                  <p:childTnLst>
                                    <p:animMotion origin="layout" path="M -2.29167E-6 -3.7037E-6 L -2.29167E-6 -0.03009 " pathEditMode="relative" rAng="0" ptsTypes="AA">
                                      <p:cBhvr>
                                        <p:cTn id="38" dur="500" spd="-100000" fill="hold"/>
                                        <p:tgtEl>
                                          <p:spTgt spid="20"/>
                                        </p:tgtEl>
                                        <p:attrNameLst>
                                          <p:attrName>ppt_x</p:attrName>
                                          <p:attrName>ppt_y</p:attrName>
                                        </p:attrNameLst>
                                      </p:cBhvr>
                                      <p:rCtr x="0" y="-1505"/>
                                    </p:animMotion>
                                  </p:childTnLst>
                                </p:cTn>
                              </p:par>
                              <p:par>
                                <p:cTn id="39" presetID="10" presetClass="entr" presetSubtype="0" fill="hold" grpId="0" nodeType="withEffect">
                                  <p:stCondLst>
                                    <p:cond delay="75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42" presetClass="path" presetSubtype="0" decel="100000" fill="hold" grpId="1" nodeType="withEffect">
                                  <p:stCondLst>
                                    <p:cond delay="750"/>
                                  </p:stCondLst>
                                  <p:childTnLst>
                                    <p:animMotion origin="layout" path="M -2.29167E-6 -3.7037E-6 L -2.29167E-6 -0.03009 " pathEditMode="relative" rAng="0" ptsTypes="AA">
                                      <p:cBhvr>
                                        <p:cTn id="43" dur="500" spd="-100000" fill="hold"/>
                                        <p:tgtEl>
                                          <p:spTgt spid="26"/>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15" grpId="0"/>
      <p:bldP spid="15" grpId="1"/>
      <p:bldP spid="20" grpId="0"/>
      <p:bldP spid="20" grpId="1"/>
      <p:bldP spid="26" grpId="0"/>
      <p:bldP spid="2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p:txBody>
          <a:bodyPr/>
          <a:lstStyle/>
          <a:p>
            <a:r>
              <a:rPr lang="en-US" dirty="0">
                <a:gradFill>
                  <a:gsLst>
                    <a:gs pos="0">
                      <a:schemeClr val="tx1"/>
                    </a:gs>
                    <a:gs pos="100000">
                      <a:schemeClr val="tx1"/>
                    </a:gs>
                  </a:gsLst>
                  <a:lin ang="5400000" scaled="0"/>
                </a:gradFill>
              </a:rPr>
              <a:t>Faster innovation for applications</a:t>
            </a:r>
            <a:r>
              <a:rPr lang="en-US" sz="4400" dirty="0">
                <a:gradFill>
                  <a:gsLst>
                    <a:gs pos="0">
                      <a:schemeClr val="tx1"/>
                    </a:gs>
                    <a:gs pos="100000">
                      <a:schemeClr val="tx1"/>
                    </a:gs>
                  </a:gsLst>
                  <a:lin ang="5400000" scaled="0"/>
                </a:gradFill>
                <a:latin typeface="Calibri" panose="020F0502020204030204" pitchFamily="34" charset="0"/>
              </a:rPr>
              <a:t> </a:t>
            </a:r>
            <a:endParaRPr lang="en-US" sz="4400" dirty="0">
              <a:gradFill>
                <a:gsLst>
                  <a:gs pos="0">
                    <a:schemeClr val="tx1"/>
                  </a:gs>
                  <a:gs pos="100000">
                    <a:schemeClr val="tx1"/>
                  </a:gs>
                </a:gsLst>
                <a:lin ang="5400000" scaled="0"/>
              </a:gradFill>
            </a:endParaRPr>
          </a:p>
        </p:txBody>
      </p:sp>
      <p:sp>
        <p:nvSpPr>
          <p:cNvPr id="3" name="Text Placeholder 2">
            <a:extLst>
              <a:ext uri="{FF2B5EF4-FFF2-40B4-BE49-F238E27FC236}">
                <a16:creationId xmlns:a16="http://schemas.microsoft.com/office/drawing/2014/main" id="{95AE318A-3168-439D-BF40-74B76C686F42}"/>
              </a:ext>
            </a:extLst>
          </p:cNvPr>
          <p:cNvSpPr>
            <a:spLocks noGrp="1"/>
          </p:cNvSpPr>
          <p:nvPr>
            <p:ph type="body" sz="quarter" idx="10"/>
          </p:nvPr>
        </p:nvSpPr>
        <p:spPr>
          <a:xfrm>
            <a:off x="269242" y="1133377"/>
            <a:ext cx="11653523" cy="526981"/>
          </a:xfrm>
        </p:spPr>
        <p:txBody>
          <a:bodyPr/>
          <a:lstStyle/>
          <a:p>
            <a:r>
              <a:rPr lang="en-US" dirty="0"/>
              <a:t>Enable developers and IT pros to build and refactor apps faster</a:t>
            </a:r>
          </a:p>
        </p:txBody>
      </p:sp>
      <p:grpSp>
        <p:nvGrpSpPr>
          <p:cNvPr id="23" name="Group 22">
            <a:extLst>
              <a:ext uri="{FF2B5EF4-FFF2-40B4-BE49-F238E27FC236}">
                <a16:creationId xmlns:a16="http://schemas.microsoft.com/office/drawing/2014/main" id="{E1D263DE-B46D-4EA3-98D4-F81CD358B608}"/>
              </a:ext>
            </a:extLst>
          </p:cNvPr>
          <p:cNvGrpSpPr/>
          <p:nvPr/>
        </p:nvGrpSpPr>
        <p:grpSpPr>
          <a:xfrm>
            <a:off x="2114552" y="1797569"/>
            <a:ext cx="7078434" cy="1920526"/>
            <a:chOff x="2114552" y="1797569"/>
            <a:chExt cx="7078434" cy="1920526"/>
          </a:xfrm>
        </p:grpSpPr>
        <p:sp>
          <p:nvSpPr>
            <p:cNvPr id="7" name="TextBox 6">
              <a:extLst>
                <a:ext uri="{FF2B5EF4-FFF2-40B4-BE49-F238E27FC236}">
                  <a16:creationId xmlns:a16="http://schemas.microsoft.com/office/drawing/2014/main" id="{71B2F8F7-B7D6-BF45-97BD-07B488BBFADC}"/>
                </a:ext>
              </a:extLst>
            </p:cNvPr>
            <p:cNvSpPr txBox="1"/>
            <p:nvPr/>
          </p:nvSpPr>
          <p:spPr>
            <a:xfrm flipH="1">
              <a:off x="2114552" y="1797569"/>
              <a:ext cx="7078434" cy="1920526"/>
            </a:xfrm>
            <a:prstGeom prst="rect">
              <a:avLst/>
            </a:prstGeom>
            <a:noFill/>
          </p:spPr>
          <p:txBody>
            <a:bodyPr wrap="square" lIns="182880" tIns="146304" rIns="182880" bIns="146304" rtlCol="0">
              <a:spAutoFit/>
            </a:bodyPr>
            <a:lstStyle/>
            <a:p>
              <a:pPr>
                <a:lnSpc>
                  <a:spcPct val="90000"/>
                </a:lnSpc>
                <a:spcAft>
                  <a:spcPts val="2400"/>
                </a:spcAft>
              </a:pPr>
              <a:r>
                <a:rPr lang="en-US" sz="2400" dirty="0">
                  <a:gradFill>
                    <a:gsLst>
                      <a:gs pos="1250">
                        <a:schemeClr val="tx2"/>
                      </a:gs>
                      <a:gs pos="99000">
                        <a:schemeClr val="tx2"/>
                      </a:gs>
                    </a:gsLst>
                    <a:lin ang="5400000" scaled="0"/>
                  </a:gradFill>
                </a:rPr>
                <a:t>Improved container support</a:t>
              </a:r>
            </a:p>
            <a:p>
              <a:pPr marL="0" lvl="1">
                <a:lnSpc>
                  <a:spcPct val="90000"/>
                </a:lnSpc>
                <a:spcAft>
                  <a:spcPts val="600"/>
                </a:spcAft>
              </a:pPr>
              <a:r>
                <a:rPr lang="en-US" sz="2000" dirty="0">
                  <a:gradFill>
                    <a:gsLst>
                      <a:gs pos="1250">
                        <a:schemeClr val="tx2"/>
                      </a:gs>
                      <a:gs pos="99000">
                        <a:schemeClr val="tx2"/>
                      </a:gs>
                    </a:gsLst>
                    <a:lin ang="5400000" scaled="0"/>
                  </a:gradFill>
                </a:rPr>
                <a:t>Optimized images for Server Core and Nano Server</a:t>
              </a:r>
            </a:p>
            <a:p>
              <a:pPr marL="0" lvl="1">
                <a:lnSpc>
                  <a:spcPct val="90000"/>
                </a:lnSpc>
                <a:spcAft>
                  <a:spcPts val="600"/>
                </a:spcAft>
              </a:pPr>
              <a:r>
                <a:rPr lang="en-US" sz="2000" dirty="0">
                  <a:gradFill>
                    <a:gsLst>
                      <a:gs pos="1250">
                        <a:schemeClr val="tx2"/>
                      </a:gs>
                      <a:gs pos="99000">
                        <a:schemeClr val="tx2"/>
                      </a:gs>
                    </a:gsLst>
                    <a:lin ang="5400000" scaled="0"/>
                  </a:gradFill>
                </a:rPr>
                <a:t>Easy options for running Windows or Linux containers</a:t>
              </a:r>
            </a:p>
            <a:p>
              <a:pPr marL="0" lvl="1">
                <a:lnSpc>
                  <a:spcPct val="90000"/>
                </a:lnSpc>
                <a:spcAft>
                  <a:spcPts val="600"/>
                </a:spcAft>
              </a:pPr>
              <a:r>
                <a:rPr lang="en-US" sz="2000" dirty="0">
                  <a:gradFill>
                    <a:gsLst>
                      <a:gs pos="1250">
                        <a:schemeClr val="tx2"/>
                      </a:gs>
                      <a:gs pos="99000">
                        <a:schemeClr val="tx2"/>
                      </a:gs>
                    </a:gsLst>
                    <a:lin ang="5400000" scaled="0"/>
                  </a:gradFill>
                </a:rPr>
                <a:t>Integrated with the container ecosystem</a:t>
              </a:r>
            </a:p>
          </p:txBody>
        </p:sp>
        <p:cxnSp>
          <p:nvCxnSpPr>
            <p:cNvPr id="20" name="Straight Connector 19">
              <a:extLst>
                <a:ext uri="{FF2B5EF4-FFF2-40B4-BE49-F238E27FC236}">
                  <a16:creationId xmlns:a16="http://schemas.microsoft.com/office/drawing/2014/main" id="{FAEDCD2D-BB0A-4C15-B051-9DF11A8B28C9}"/>
                </a:ext>
              </a:extLst>
            </p:cNvPr>
            <p:cNvCxnSpPr/>
            <p:nvPr/>
          </p:nvCxnSpPr>
          <p:spPr>
            <a:xfrm>
              <a:off x="2324390" y="2448121"/>
              <a:ext cx="8001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9CC689F-526B-479D-B521-BE0C9FBD68DB}"/>
              </a:ext>
            </a:extLst>
          </p:cNvPr>
          <p:cNvGrpSpPr/>
          <p:nvPr/>
        </p:nvGrpSpPr>
        <p:grpSpPr>
          <a:xfrm>
            <a:off x="901154" y="1797569"/>
            <a:ext cx="1031215" cy="1031215"/>
            <a:chOff x="676289" y="1865116"/>
            <a:chExt cx="1031215" cy="1031215"/>
          </a:xfrm>
        </p:grpSpPr>
        <p:pic>
          <p:nvPicPr>
            <p:cNvPr id="5" name="Picture 4">
              <a:extLst>
                <a:ext uri="{FF2B5EF4-FFF2-40B4-BE49-F238E27FC236}">
                  <a16:creationId xmlns:a16="http://schemas.microsoft.com/office/drawing/2014/main" id="{F28ED6AD-BBAE-1145-82B9-1277DF81EAF6}"/>
                </a:ext>
              </a:extLst>
            </p:cNvPr>
            <p:cNvPicPr>
              <a:picLocks noChangeAspect="1"/>
            </p:cNvPicPr>
            <p:nvPr/>
          </p:nvPicPr>
          <p:blipFill>
            <a:blip r:embed="rId3"/>
            <a:stretch>
              <a:fillRect/>
            </a:stretch>
          </p:blipFill>
          <p:spPr>
            <a:xfrm>
              <a:off x="878624" y="2076944"/>
              <a:ext cx="626544" cy="607558"/>
            </a:xfrm>
            <a:prstGeom prst="rect">
              <a:avLst/>
            </a:prstGeom>
          </p:spPr>
        </p:pic>
        <p:sp>
          <p:nvSpPr>
            <p:cNvPr id="21" name="Oval 20">
              <a:extLst>
                <a:ext uri="{FF2B5EF4-FFF2-40B4-BE49-F238E27FC236}">
                  <a16:creationId xmlns:a16="http://schemas.microsoft.com/office/drawing/2014/main" id="{5A1D63BB-BAAC-41A3-B392-D8429D81B315}"/>
                </a:ext>
              </a:extLst>
            </p:cNvPr>
            <p:cNvSpPr/>
            <p:nvPr/>
          </p:nvSpPr>
          <p:spPr bwMode="auto">
            <a:xfrm>
              <a:off x="676289" y="1865116"/>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A1289FB3-1A6C-40F6-9F7E-EF72AA21EFA8}"/>
              </a:ext>
            </a:extLst>
          </p:cNvPr>
          <p:cNvGrpSpPr/>
          <p:nvPr/>
        </p:nvGrpSpPr>
        <p:grpSpPr>
          <a:xfrm>
            <a:off x="901154" y="4214197"/>
            <a:ext cx="1031215" cy="1031215"/>
            <a:chOff x="731421" y="3753434"/>
            <a:chExt cx="1031215" cy="1031215"/>
          </a:xfrm>
        </p:grpSpPr>
        <p:pic>
          <p:nvPicPr>
            <p:cNvPr id="10" name="Picture 9">
              <a:extLst>
                <a:ext uri="{FF2B5EF4-FFF2-40B4-BE49-F238E27FC236}">
                  <a16:creationId xmlns:a16="http://schemas.microsoft.com/office/drawing/2014/main" id="{C4BDEFDB-5A1A-3E42-A1D5-61E8EA0CCF57}"/>
                </a:ext>
              </a:extLst>
            </p:cNvPr>
            <p:cNvPicPr>
              <a:picLocks noChangeAspect="1"/>
            </p:cNvPicPr>
            <p:nvPr/>
          </p:nvPicPr>
          <p:blipFill>
            <a:blip r:embed="rId4"/>
            <a:stretch>
              <a:fillRect/>
            </a:stretch>
          </p:blipFill>
          <p:spPr>
            <a:xfrm>
              <a:off x="981629" y="3942822"/>
              <a:ext cx="530798" cy="652438"/>
            </a:xfrm>
            <a:prstGeom prst="rect">
              <a:avLst/>
            </a:prstGeom>
          </p:spPr>
        </p:pic>
        <p:sp>
          <p:nvSpPr>
            <p:cNvPr id="22" name="Oval 21">
              <a:extLst>
                <a:ext uri="{FF2B5EF4-FFF2-40B4-BE49-F238E27FC236}">
                  <a16:creationId xmlns:a16="http://schemas.microsoft.com/office/drawing/2014/main" id="{CA403844-4056-43CF-A167-DD9ED2173225}"/>
                </a:ext>
              </a:extLst>
            </p:cNvPr>
            <p:cNvSpPr/>
            <p:nvPr/>
          </p:nvSpPr>
          <p:spPr bwMode="auto">
            <a:xfrm>
              <a:off x="731421" y="3753434"/>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a:extLst>
              <a:ext uri="{FF2B5EF4-FFF2-40B4-BE49-F238E27FC236}">
                <a16:creationId xmlns:a16="http://schemas.microsoft.com/office/drawing/2014/main" id="{AB246C41-8B1A-4DFB-A0C4-7B9E4F91B3C4}"/>
              </a:ext>
            </a:extLst>
          </p:cNvPr>
          <p:cNvGrpSpPr/>
          <p:nvPr/>
        </p:nvGrpSpPr>
        <p:grpSpPr>
          <a:xfrm>
            <a:off x="2114552" y="4214197"/>
            <a:ext cx="7078434" cy="1843582"/>
            <a:chOff x="2114552" y="4214197"/>
            <a:chExt cx="7078434" cy="1843582"/>
          </a:xfrm>
        </p:grpSpPr>
        <p:sp>
          <p:nvSpPr>
            <p:cNvPr id="8" name="TextBox 7">
              <a:extLst>
                <a:ext uri="{FF2B5EF4-FFF2-40B4-BE49-F238E27FC236}">
                  <a16:creationId xmlns:a16="http://schemas.microsoft.com/office/drawing/2014/main" id="{0FE46A5C-9C73-834C-A736-316A3ED4D38A}"/>
                </a:ext>
              </a:extLst>
            </p:cNvPr>
            <p:cNvSpPr txBox="1"/>
            <p:nvPr/>
          </p:nvSpPr>
          <p:spPr>
            <a:xfrm flipH="1">
              <a:off x="2114552" y="4214197"/>
              <a:ext cx="7078434" cy="1843582"/>
            </a:xfrm>
            <a:prstGeom prst="rect">
              <a:avLst/>
            </a:prstGeom>
            <a:noFill/>
          </p:spPr>
          <p:txBody>
            <a:bodyPr wrap="square" lIns="182880" tIns="146304" rIns="182880" bIns="146304" rtlCol="0">
              <a:spAutoFit/>
            </a:bodyPr>
            <a:lstStyle/>
            <a:p>
              <a:pPr>
                <a:lnSpc>
                  <a:spcPct val="90000"/>
                </a:lnSpc>
                <a:spcAft>
                  <a:spcPts val="2400"/>
                </a:spcAft>
              </a:pPr>
              <a:r>
                <a:rPr lang="en-US" sz="2400" dirty="0">
                  <a:gradFill>
                    <a:gsLst>
                      <a:gs pos="1250">
                        <a:schemeClr val="tx2"/>
                      </a:gs>
                      <a:gs pos="99000">
                        <a:schemeClr val="tx2"/>
                      </a:gs>
                    </a:gsLst>
                    <a:lin ang="5400000" scaled="0"/>
                  </a:gradFill>
                </a:rPr>
                <a:t>Improved support for container orchestration</a:t>
              </a:r>
            </a:p>
            <a:p>
              <a:pPr marL="0" lvl="1">
                <a:lnSpc>
                  <a:spcPct val="90000"/>
                </a:lnSpc>
                <a:spcAft>
                  <a:spcPts val="600"/>
                </a:spcAft>
              </a:pPr>
              <a:r>
                <a:rPr lang="en-US" sz="2000" dirty="0">
                  <a:gradFill>
                    <a:gsLst>
                      <a:gs pos="1250">
                        <a:schemeClr val="tx2"/>
                      </a:gs>
                      <a:gs pos="99000">
                        <a:schemeClr val="tx2"/>
                      </a:gs>
                    </a:gsLst>
                    <a:lin ang="5400000" scaled="0"/>
                  </a:gradFill>
                </a:rPr>
                <a:t>Kubernetes support—improvements to compute, storage and networking components of a Kubernetes cluster</a:t>
              </a:r>
            </a:p>
            <a:p>
              <a:pPr marL="0" lvl="1">
                <a:lnSpc>
                  <a:spcPct val="90000"/>
                </a:lnSpc>
                <a:spcAft>
                  <a:spcPts val="600"/>
                </a:spcAft>
              </a:pPr>
              <a:r>
                <a:rPr lang="en-US" sz="2000" dirty="0">
                  <a:gradFill>
                    <a:gsLst>
                      <a:gs pos="1250">
                        <a:schemeClr val="tx2"/>
                      </a:gs>
                      <a:gs pos="99000">
                        <a:schemeClr val="tx2"/>
                      </a:gs>
                    </a:gsLst>
                    <a:lin ang="5400000" scaled="0"/>
                  </a:gradFill>
                </a:rPr>
                <a:t>Red Hat open-shift container platform</a:t>
              </a:r>
            </a:p>
          </p:txBody>
        </p:sp>
        <p:cxnSp>
          <p:nvCxnSpPr>
            <p:cNvPr id="24" name="Straight Connector 23">
              <a:extLst>
                <a:ext uri="{FF2B5EF4-FFF2-40B4-BE49-F238E27FC236}">
                  <a16:creationId xmlns:a16="http://schemas.microsoft.com/office/drawing/2014/main" id="{1711FF41-F41F-44E5-89C4-614CEB87FB0B}"/>
                </a:ext>
              </a:extLst>
            </p:cNvPr>
            <p:cNvCxnSpPr/>
            <p:nvPr/>
          </p:nvCxnSpPr>
          <p:spPr>
            <a:xfrm>
              <a:off x="2324390" y="4842797"/>
              <a:ext cx="8001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1976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4"/>
                                        </p:tgtEl>
                                      </p:cBhvr>
                                      <p:by x="0" y="0"/>
                                    </p:animScale>
                                  </p:childTnLst>
                                </p:cTn>
                              </p:par>
                              <p:par>
                                <p:cTn id="9" presetID="10" presetClass="entr" presetSubtype="0"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par>
                                <p:cTn id="12" presetID="42" presetClass="path" presetSubtype="0" decel="100000" fill="hold" nodeType="withEffect">
                                  <p:stCondLst>
                                    <p:cond delay="250"/>
                                  </p:stCondLst>
                                  <p:childTnLst>
                                    <p:animMotion origin="layout" path="M -2.29167E-6 -7.40741E-7 L -0.04791 -0.00069 " pathEditMode="relative" rAng="0" ptsTypes="AA">
                                      <p:cBhvr>
                                        <p:cTn id="13" dur="1000" spd="-100000" fill="hold"/>
                                        <p:tgtEl>
                                          <p:spTgt spid="23"/>
                                        </p:tgtEl>
                                        <p:attrNameLst>
                                          <p:attrName>ppt_x</p:attrName>
                                          <p:attrName>ppt_y</p:attrName>
                                        </p:attrNameLst>
                                      </p:cBhvr>
                                      <p:rCtr x="-2396" y="-46"/>
                                    </p:animMotion>
                                  </p:childTnLst>
                                </p:cTn>
                              </p:par>
                              <p:par>
                                <p:cTn id="14" presetID="1" presetClass="entr" presetSubtype="0" fill="hold" nodeType="withEffect">
                                  <p:stCondLst>
                                    <p:cond delay="0"/>
                                  </p:stCondLst>
                                  <p:childTnLst>
                                    <p:set>
                                      <p:cBhvr>
                                        <p:cTn id="15" dur="1" fill="hold">
                                          <p:stCondLst>
                                            <p:cond delay="499"/>
                                          </p:stCondLst>
                                        </p:cTn>
                                        <p:tgtEl>
                                          <p:spTgt spid="6"/>
                                        </p:tgtEl>
                                        <p:attrNameLst>
                                          <p:attrName>style.visibility</p:attrName>
                                        </p:attrNameLst>
                                      </p:cBhvr>
                                      <p:to>
                                        <p:strVal val="visible"/>
                                      </p:to>
                                    </p:set>
                                  </p:childTnLst>
                                </p:cTn>
                              </p:par>
                              <p:par>
                                <p:cTn id="16" presetID="6" presetClass="emph" presetSubtype="0" accel="100000" autoRev="1" fill="hold" nodeType="withEffect">
                                  <p:stCondLst>
                                    <p:cond delay="0"/>
                                  </p:stCondLst>
                                  <p:childTnLst>
                                    <p:animScale>
                                      <p:cBhvr>
                                        <p:cTn id="17" dur="500" fill="hold"/>
                                        <p:tgtEl>
                                          <p:spTgt spid="6"/>
                                        </p:tgtEl>
                                      </p:cBhvr>
                                      <p:by x="0" y="0"/>
                                    </p:animScale>
                                  </p:childTnLst>
                                </p:cTn>
                              </p:par>
                              <p:par>
                                <p:cTn id="18" presetID="10" presetClass="entr" presetSubtype="0" fill="hold" nodeType="withEffect">
                                  <p:stCondLst>
                                    <p:cond delay="25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childTnLst>
                                </p:cTn>
                              </p:par>
                              <p:par>
                                <p:cTn id="21" presetID="42" presetClass="path" presetSubtype="0" decel="100000" fill="hold" nodeType="withEffect">
                                  <p:stCondLst>
                                    <p:cond delay="250"/>
                                  </p:stCondLst>
                                  <p:childTnLst>
                                    <p:animMotion origin="layout" path="M -2.29167E-6 -7.40741E-7 L -0.04791 -0.00069 " pathEditMode="relative" rAng="0" ptsTypes="AA">
                                      <p:cBhvr>
                                        <p:cTn id="22" dur="1000" spd="-100000" fill="hold"/>
                                        <p:tgtEl>
                                          <p:spTgt spid="25"/>
                                        </p:tgtEl>
                                        <p:attrNameLst>
                                          <p:attrName>ppt_x</p:attrName>
                                          <p:attrName>ppt_y</p:attrName>
                                        </p:attrNameLst>
                                      </p:cBhvr>
                                      <p:rCtr x="-239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3A4A9F-3351-4519-981C-3373286C2C56}"/>
              </a:ext>
            </a:extLst>
          </p:cNvPr>
          <p:cNvSpPr/>
          <p:nvPr/>
        </p:nvSpPr>
        <p:spPr bwMode="auto">
          <a:xfrm>
            <a:off x="0" y="-128877"/>
            <a:ext cx="12192000" cy="646102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E0A2370-51AD-4990-B37E-AFB45B311FB9}"/>
              </a:ext>
            </a:extLst>
          </p:cNvPr>
          <p:cNvSpPr>
            <a:spLocks noGrp="1"/>
          </p:cNvSpPr>
          <p:nvPr>
            <p:ph type="title"/>
          </p:nvPr>
        </p:nvSpPr>
        <p:spPr/>
        <p:txBody>
          <a:bodyPr/>
          <a:lstStyle/>
          <a:p>
            <a:pPr lvl="0">
              <a:spcAft>
                <a:spcPct val="35000"/>
              </a:spcAft>
            </a:pPr>
            <a:r>
              <a:rPr lang="en-US" dirty="0">
                <a:solidFill>
                  <a:schemeClr val="bg1"/>
                </a:solidFill>
              </a:rPr>
              <a:t>We live in a cross-platform world</a:t>
            </a:r>
          </a:p>
        </p:txBody>
      </p:sp>
      <p:grpSp>
        <p:nvGrpSpPr>
          <p:cNvPr id="3" name="Group 2">
            <a:extLst>
              <a:ext uri="{FF2B5EF4-FFF2-40B4-BE49-F238E27FC236}">
                <a16:creationId xmlns:a16="http://schemas.microsoft.com/office/drawing/2014/main" id="{C78092B7-8452-4E94-A550-3F149D2279FB}"/>
              </a:ext>
            </a:extLst>
          </p:cNvPr>
          <p:cNvGrpSpPr/>
          <p:nvPr/>
        </p:nvGrpSpPr>
        <p:grpSpPr>
          <a:xfrm>
            <a:off x="5024736" y="2203529"/>
            <a:ext cx="6481465" cy="1635321"/>
            <a:chOff x="5024736" y="2203529"/>
            <a:chExt cx="6481465" cy="1635321"/>
          </a:xfrm>
        </p:grpSpPr>
        <p:sp>
          <p:nvSpPr>
            <p:cNvPr id="31" name="Rectangular Callout 2">
              <a:extLst>
                <a:ext uri="{FF2B5EF4-FFF2-40B4-BE49-F238E27FC236}">
                  <a16:creationId xmlns:a16="http://schemas.microsoft.com/office/drawing/2014/main" id="{3F945B74-432C-3149-94AD-EC02DC400D6C}"/>
                </a:ext>
              </a:extLst>
            </p:cNvPr>
            <p:cNvSpPr/>
            <p:nvPr/>
          </p:nvSpPr>
          <p:spPr bwMode="auto">
            <a:xfrm>
              <a:off x="5024736" y="2203529"/>
              <a:ext cx="2661093" cy="1635321"/>
            </a:xfrm>
            <a:prstGeom prst="wedgeRectCallout">
              <a:avLst>
                <a:gd name="adj1" fmla="val 33331"/>
                <a:gd name="adj2" fmla="val 65387"/>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“I really want to try Terraform with the Ansible plugin.” </a:t>
              </a:r>
            </a:p>
          </p:txBody>
        </p:sp>
        <p:sp>
          <p:nvSpPr>
            <p:cNvPr id="33" name="Rectangular Callout 37">
              <a:extLst>
                <a:ext uri="{FF2B5EF4-FFF2-40B4-BE49-F238E27FC236}">
                  <a16:creationId xmlns:a16="http://schemas.microsoft.com/office/drawing/2014/main" id="{00929971-E9AD-3F49-AAF1-C8DCAAEDC2FE}"/>
                </a:ext>
              </a:extLst>
            </p:cNvPr>
            <p:cNvSpPr/>
            <p:nvPr/>
          </p:nvSpPr>
          <p:spPr bwMode="auto">
            <a:xfrm>
              <a:off x="8046721" y="2203529"/>
              <a:ext cx="3459480" cy="1635321"/>
            </a:xfrm>
            <a:prstGeom prst="wedgeRectCallout">
              <a:avLst>
                <a:gd name="adj1" fmla="val 7705"/>
                <a:gd name="adj2" fmla="val 67852"/>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“Stack Exchange suggests I try this bash script with sed, </a:t>
              </a:r>
              <a:r>
                <a:rPr lang="en-US" sz="2000" dirty="0" err="1">
                  <a:gradFill>
                    <a:gsLst>
                      <a:gs pos="1250">
                        <a:schemeClr val="bg1"/>
                      </a:gs>
                      <a:gs pos="100000">
                        <a:schemeClr val="bg1"/>
                      </a:gs>
                    </a:gsLst>
                    <a:lin ang="5400000" scaled="0"/>
                  </a:gradFill>
                  <a:latin typeface="Segoe UI" charset="0"/>
                  <a:cs typeface="Segoe UI" charset="0"/>
                </a:rPr>
                <a:t>awk</a:t>
              </a:r>
              <a:r>
                <a:rPr lang="en-US" sz="2000" dirty="0">
                  <a:gradFill>
                    <a:gsLst>
                      <a:gs pos="1250">
                        <a:schemeClr val="bg1"/>
                      </a:gs>
                      <a:gs pos="100000">
                        <a:schemeClr val="bg1"/>
                      </a:gs>
                    </a:gsLst>
                    <a:lin ang="5400000" scaled="0"/>
                  </a:gradFill>
                  <a:latin typeface="Segoe UI" charset="0"/>
                  <a:cs typeface="Segoe UI" charset="0"/>
                </a:rPr>
                <a:t>, and grep.”</a:t>
              </a:r>
            </a:p>
          </p:txBody>
        </p:sp>
      </p:grpSp>
      <p:grpSp>
        <p:nvGrpSpPr>
          <p:cNvPr id="42" name="Group 41">
            <a:extLst>
              <a:ext uri="{FF2B5EF4-FFF2-40B4-BE49-F238E27FC236}">
                <a16:creationId xmlns:a16="http://schemas.microsoft.com/office/drawing/2014/main" id="{D6A501B9-1F59-2E40-B3DF-D72D470B6ACE}"/>
              </a:ext>
            </a:extLst>
          </p:cNvPr>
          <p:cNvGrpSpPr/>
          <p:nvPr/>
        </p:nvGrpSpPr>
        <p:grpSpPr>
          <a:xfrm>
            <a:off x="432414" y="4331808"/>
            <a:ext cx="11305162" cy="627864"/>
            <a:chOff x="432414" y="5326419"/>
            <a:chExt cx="11305162" cy="627864"/>
          </a:xfrm>
        </p:grpSpPr>
        <p:grpSp>
          <p:nvGrpSpPr>
            <p:cNvPr id="43" name="Group 42">
              <a:extLst>
                <a:ext uri="{FF2B5EF4-FFF2-40B4-BE49-F238E27FC236}">
                  <a16:creationId xmlns:a16="http://schemas.microsoft.com/office/drawing/2014/main" id="{8F8AFFF9-2CFE-8448-96FB-789D5665243C}"/>
                </a:ext>
              </a:extLst>
            </p:cNvPr>
            <p:cNvGrpSpPr/>
            <p:nvPr/>
          </p:nvGrpSpPr>
          <p:grpSpPr>
            <a:xfrm>
              <a:off x="432414" y="5326419"/>
              <a:ext cx="11305162" cy="627864"/>
              <a:chOff x="432414" y="5326419"/>
              <a:chExt cx="11305162" cy="627864"/>
            </a:xfrm>
          </p:grpSpPr>
          <p:sp>
            <p:nvSpPr>
              <p:cNvPr id="45" name="TextBox 44">
                <a:extLst>
                  <a:ext uri="{FF2B5EF4-FFF2-40B4-BE49-F238E27FC236}">
                    <a16:creationId xmlns:a16="http://schemas.microsoft.com/office/drawing/2014/main" id="{69C94AA7-9F3C-E546-BD12-15F048050275}"/>
                  </a:ext>
                </a:extLst>
              </p:cNvPr>
              <p:cNvSpPr txBox="1"/>
              <p:nvPr/>
            </p:nvSpPr>
            <p:spPr>
              <a:xfrm>
                <a:off x="9320122" y="5326419"/>
                <a:ext cx="91109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0">
                          <a:schemeClr val="bg1"/>
                        </a:gs>
                        <a:gs pos="100000">
                          <a:schemeClr val="bg1"/>
                        </a:gs>
                      </a:gsLst>
                      <a:lin ang="5400000" scaled="0"/>
                    </a:gradFill>
                  </a:rPr>
                  <a:t>Ops</a:t>
                </a:r>
              </a:p>
            </p:txBody>
          </p:sp>
          <p:cxnSp>
            <p:nvCxnSpPr>
              <p:cNvPr id="46" name="Straight Connector 45">
                <a:extLst>
                  <a:ext uri="{FF2B5EF4-FFF2-40B4-BE49-F238E27FC236}">
                    <a16:creationId xmlns:a16="http://schemas.microsoft.com/office/drawing/2014/main" id="{DB26A367-A52D-5243-B687-7AE004AC94F9}"/>
                  </a:ext>
                </a:extLst>
              </p:cNvPr>
              <p:cNvCxnSpPr>
                <a:cxnSpLocks/>
              </p:cNvCxnSpPr>
              <p:nvPr/>
            </p:nvCxnSpPr>
            <p:spPr>
              <a:xfrm flipH="1">
                <a:off x="432414" y="5640351"/>
                <a:ext cx="776746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EE085A-BBF2-6A46-BF04-5304F8F18F48}"/>
                  </a:ext>
                </a:extLst>
              </p:cNvPr>
              <p:cNvCxnSpPr>
                <a:cxnSpLocks/>
              </p:cNvCxnSpPr>
              <p:nvPr/>
            </p:nvCxnSpPr>
            <p:spPr>
              <a:xfrm flipH="1">
                <a:off x="10160998" y="5640351"/>
                <a:ext cx="157657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C988DED-D19C-1849-BBF5-26CA0F1AFFD7}"/>
                  </a:ext>
                </a:extLst>
              </p:cNvPr>
              <p:cNvCxnSpPr/>
              <p:nvPr/>
            </p:nvCxnSpPr>
            <p:spPr>
              <a:xfrm>
                <a:off x="819988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039514-35B9-0E45-8403-C8DB3B02D180}"/>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44" name="Picture 43">
              <a:extLst>
                <a:ext uri="{FF2B5EF4-FFF2-40B4-BE49-F238E27FC236}">
                  <a16:creationId xmlns:a16="http://schemas.microsoft.com/office/drawing/2014/main" id="{D829757A-1A2D-1044-BE65-ECFFBED08D87}"/>
                </a:ext>
              </a:extLst>
            </p:cNvPr>
            <p:cNvPicPr>
              <a:picLocks noChangeAspect="1"/>
            </p:cNvPicPr>
            <p:nvPr/>
          </p:nvPicPr>
          <p:blipFill>
            <a:blip r:embed="rId3"/>
            <a:stretch>
              <a:fillRect/>
            </a:stretch>
          </p:blipFill>
          <p:spPr>
            <a:xfrm>
              <a:off x="8520022" y="5373651"/>
              <a:ext cx="800100" cy="533400"/>
            </a:xfrm>
            <a:prstGeom prst="rect">
              <a:avLst/>
            </a:prstGeom>
          </p:spPr>
        </p:pic>
      </p:grpSp>
    </p:spTree>
    <p:extLst>
      <p:ext uri="{BB962C8B-B14F-4D97-AF65-F5344CB8AC3E}">
        <p14:creationId xmlns:p14="http://schemas.microsoft.com/office/powerpoint/2010/main" val="345242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1.04167E-6 -4.07407E-6 L -1.04167E-6 0.05903 " pathEditMode="relative" rAng="0" ptsTypes="AA">
                                      <p:cBhvr>
                                        <p:cTn id="9" dur="500" spd="-100000" fill="hold"/>
                                        <p:tgtEl>
                                          <p:spTgt spid="3"/>
                                        </p:tgtEl>
                                        <p:attrNameLst>
                                          <p:attrName>ppt_x</p:attrName>
                                          <p:attrName>ppt_y</p:attrName>
                                        </p:attrNameLst>
                                      </p:cBhvr>
                                      <p:rCtr x="0" y="2940"/>
                                    </p:animMotion>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2.29167E-6 -3.7037E-6 L -2.29167E-6 -0.03009 " pathEditMode="relative" rAng="0" ptsTypes="AA">
                                      <p:cBhvr>
                                        <p:cTn id="14" dur="500" spd="-100000" fill="hold"/>
                                        <p:tgtEl>
                                          <p:spTgt spid="42"/>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0D83785-7D43-472A-A912-77EE27601C1E}"/>
              </a:ext>
            </a:extLst>
          </p:cNvPr>
          <p:cNvSpPr txBox="1">
            <a:spLocks/>
          </p:cNvSpPr>
          <p:nvPr/>
        </p:nvSpPr>
        <p:spPr>
          <a:xfrm>
            <a:off x="755911" y="2218989"/>
            <a:ext cx="9645389" cy="1132618"/>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90000"/>
              </a:lnSpc>
              <a:spcBef>
                <a:spcPct val="20000"/>
              </a:spcBef>
              <a:spcAft>
                <a:spcPts val="0"/>
              </a:spcAft>
              <a:buClrTx/>
              <a:buSzPct val="90000"/>
              <a:buFontTx/>
              <a:buNone/>
              <a:tabLst/>
              <a:defRPr sz="360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2pPr>
            <a:lvl3pPr marL="9144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3pPr>
            <a:lvl4pPr marL="13716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4pPr>
            <a:lvl5pPr marL="18288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3600" i="0" u="none" strike="noStrike" kern="1200" cap="none" spc="0" normalizeH="0" baseline="0" noProof="0" dirty="0">
                <a:ln>
                  <a:noFill/>
                </a:ln>
                <a:gradFill>
                  <a:gsLst>
                    <a:gs pos="0">
                      <a:schemeClr val="tx1"/>
                    </a:gs>
                    <a:gs pos="100000">
                      <a:schemeClr val="tx1"/>
                    </a:gs>
                  </a:gsLst>
                  <a:lin ang="5400000" scaled="1"/>
                </a:gradFill>
                <a:effectLst/>
                <a:uLnTx/>
                <a:uFillTx/>
                <a:latin typeface="Segoe UI Light" panose="020B0502040204020203" pitchFamily="34" charset="0"/>
                <a:ea typeface="+mn-ea"/>
                <a:cs typeface="Segoe UI Light" panose="020B0502040204020203" pitchFamily="34" charset="0"/>
              </a:rPr>
              <a:t>Windows Server 2019</a:t>
            </a:r>
            <a:endParaRPr kumimoji="0" lang="en-US" sz="3600" b="0" i="0" u="none" strike="noStrike" kern="1200" cap="none" spc="0" normalizeH="0" baseline="0" noProof="0" dirty="0">
              <a:ln>
                <a:noFill/>
              </a:ln>
              <a:gradFill>
                <a:gsLst>
                  <a:gs pos="0">
                    <a:schemeClr val="tx1"/>
                  </a:gs>
                  <a:gs pos="100000">
                    <a:schemeClr val="tx1"/>
                  </a:gs>
                </a:gsLst>
                <a:lin ang="5400000" scaled="1"/>
              </a:gradFill>
              <a:effectLst/>
              <a:uLnTx/>
              <a:uFillTx/>
              <a:latin typeface="Segoe UI Light" panose="020B0502040204020203" pitchFamily="34" charset="0"/>
              <a:ea typeface="+mn-ea"/>
              <a:cs typeface="Segoe UI Light" panose="020B0502040204020203" pitchFamily="34" charset="0"/>
            </a:endParaRPr>
          </a:p>
          <a:p>
            <a:pPr lvl="0">
              <a:spcBef>
                <a:spcPts val="0"/>
              </a:spcBef>
              <a:spcAft>
                <a:spcPts val="1200"/>
              </a:spcAft>
            </a:pPr>
            <a:r>
              <a:rPr lang="en-US" sz="2800"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Run any dev tool - Windows or Linux</a:t>
            </a:r>
          </a:p>
        </p:txBody>
      </p:sp>
      <p:sp>
        <p:nvSpPr>
          <p:cNvPr id="13" name="Text Placeholder 3">
            <a:extLst>
              <a:ext uri="{FF2B5EF4-FFF2-40B4-BE49-F238E27FC236}">
                <a16:creationId xmlns:a16="http://schemas.microsoft.com/office/drawing/2014/main" id="{A526FC3B-EC49-4E13-91E0-B5A5BC9701BC}"/>
              </a:ext>
            </a:extLst>
          </p:cNvPr>
          <p:cNvSpPr txBox="1">
            <a:spLocks/>
          </p:cNvSpPr>
          <p:nvPr/>
        </p:nvSpPr>
        <p:spPr>
          <a:xfrm>
            <a:off x="755911" y="3967506"/>
            <a:ext cx="5029200" cy="369332"/>
          </a:xfrm>
          <a:prstGeom prst="rect">
            <a:avLst/>
          </a:prstGeom>
        </p:spPr>
        <p:txBody>
          <a:bodyPr vert="horz" wrap="square" lIns="146304" tIns="0" rIns="146304" bIns="91440" rtlCol="0" anchor="t">
            <a:spAutoFit/>
          </a:bodyPr>
          <a:lstStyle>
            <a:lvl1pPr marL="0" marR="0" indent="0" algn="l" defTabSz="913841" rtl="0" eaLnBrk="1" fontAlgn="auto" latinLnBrk="0" hangingPunct="1">
              <a:lnSpc>
                <a:spcPct val="100000"/>
              </a:lnSpc>
              <a:spcBef>
                <a:spcPct val="20000"/>
              </a:spcBef>
              <a:spcAft>
                <a:spcPts val="0"/>
              </a:spcAft>
              <a:buClrTx/>
              <a:buSzPct val="90000"/>
              <a:buFontTx/>
              <a:buNone/>
              <a:tabLst/>
              <a:defRPr sz="1800" kern="1200" spc="0" baseline="0">
                <a:solidFill>
                  <a:schemeClr val="bg1">
                    <a:lumMod val="85000"/>
                  </a:schemeClr>
                </a:solidFill>
                <a:latin typeface="Segoe UI" panose="020B0502040204020203" pitchFamily="34" charset="0"/>
                <a:ea typeface="+mn-ea"/>
                <a:cs typeface="Segoe UI" panose="020B0502040204020203" pitchFamily="34" charset="0"/>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defTabSz="914117">
              <a:lnSpc>
                <a:spcPct val="90000"/>
              </a:lnSpc>
              <a:spcBef>
                <a:spcPts val="1200"/>
              </a:spcBef>
              <a:buClr>
                <a:srgbClr val="FFFFFF"/>
              </a:buClr>
              <a:defRPr/>
            </a:pPr>
            <a:r>
              <a:rPr lang="en-US" sz="2000" dirty="0">
                <a:gradFill>
                  <a:gsLst>
                    <a:gs pos="0">
                      <a:schemeClr val="tx1"/>
                    </a:gs>
                    <a:gs pos="100000">
                      <a:schemeClr val="tx1"/>
                    </a:gs>
                  </a:gsLst>
                  <a:lin ang="5400000" scaled="1"/>
                </a:gradFill>
              </a:rPr>
              <a:t>Improved Linux support</a:t>
            </a:r>
          </a:p>
        </p:txBody>
      </p:sp>
      <p:cxnSp>
        <p:nvCxnSpPr>
          <p:cNvPr id="16" name="Straight Connector 15">
            <a:extLst>
              <a:ext uri="{FF2B5EF4-FFF2-40B4-BE49-F238E27FC236}">
                <a16:creationId xmlns:a16="http://schemas.microsoft.com/office/drawing/2014/main" id="{35B2DA41-F53A-4722-B375-B8B36FE87B69}"/>
              </a:ext>
            </a:extLst>
          </p:cNvPr>
          <p:cNvCxnSpPr>
            <a:cxnSpLocks/>
          </p:cNvCxnSpPr>
          <p:nvPr/>
        </p:nvCxnSpPr>
        <p:spPr>
          <a:xfrm flipV="1">
            <a:off x="902445" y="3659556"/>
            <a:ext cx="6854714" cy="1"/>
          </a:xfrm>
          <a:prstGeom prst="line">
            <a:avLst/>
          </a:prstGeom>
          <a:noFill/>
          <a:ln w="9525" cap="rnd" cmpd="sng" algn="ctr">
            <a:solidFill>
              <a:srgbClr val="FFFFFF"/>
            </a:solidFill>
            <a:prstDash val="solid"/>
            <a:headEnd type="none"/>
            <a:tailEnd type="none"/>
          </a:ln>
          <a:effectLst/>
        </p:spPr>
      </p:cxnSp>
      <p:grpSp>
        <p:nvGrpSpPr>
          <p:cNvPr id="2" name="Group 1">
            <a:extLst>
              <a:ext uri="{FF2B5EF4-FFF2-40B4-BE49-F238E27FC236}">
                <a16:creationId xmlns:a16="http://schemas.microsoft.com/office/drawing/2014/main" id="{7F9A2875-6E7D-4AD5-92A5-90FF120211FB}"/>
              </a:ext>
            </a:extLst>
          </p:cNvPr>
          <p:cNvGrpSpPr/>
          <p:nvPr/>
        </p:nvGrpSpPr>
        <p:grpSpPr>
          <a:xfrm>
            <a:off x="856550" y="908802"/>
            <a:ext cx="1067450" cy="1067450"/>
            <a:chOff x="856550" y="908802"/>
            <a:chExt cx="1067450" cy="1067450"/>
          </a:xfrm>
        </p:grpSpPr>
        <p:sp>
          <p:nvSpPr>
            <p:cNvPr id="19" name="Oval 18">
              <a:extLst>
                <a:ext uri="{FF2B5EF4-FFF2-40B4-BE49-F238E27FC236}">
                  <a16:creationId xmlns:a16="http://schemas.microsoft.com/office/drawing/2014/main" id="{75F1E76F-4A02-4356-B4BF-7DD467569C59}"/>
                </a:ext>
              </a:extLst>
            </p:cNvPr>
            <p:cNvSpPr/>
            <p:nvPr/>
          </p:nvSpPr>
          <p:spPr bwMode="auto">
            <a:xfrm>
              <a:off x="856550" y="908802"/>
              <a:ext cx="1067450" cy="1067450"/>
            </a:xfrm>
            <a:prstGeom prst="ellipse">
              <a:avLst/>
            </a:prstGeom>
            <a:no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43A255C4-B125-43C4-85EF-D47B1BF3C319}"/>
                </a:ext>
              </a:extLst>
            </p:cNvPr>
            <p:cNvPicPr>
              <a:picLocks noChangeAspect="1"/>
            </p:cNvPicPr>
            <p:nvPr/>
          </p:nvPicPr>
          <p:blipFill>
            <a:blip r:embed="rId3"/>
            <a:stretch>
              <a:fillRect/>
            </a:stretch>
          </p:blipFill>
          <p:spPr>
            <a:xfrm>
              <a:off x="1021054" y="1194543"/>
              <a:ext cx="738442" cy="495968"/>
            </a:xfrm>
            <a:prstGeom prst="rect">
              <a:avLst/>
            </a:prstGeom>
          </p:spPr>
        </p:pic>
      </p:grpSp>
    </p:spTree>
    <p:extLst>
      <p:ext uri="{BB962C8B-B14F-4D97-AF65-F5344CB8AC3E}">
        <p14:creationId xmlns:p14="http://schemas.microsoft.com/office/powerpoint/2010/main" val="3012197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
                                        </p:tgtEl>
                                      </p:cBhvr>
                                      <p:by x="0" y="0"/>
                                    </p:animScale>
                                  </p:childTnLst>
                                </p:cTn>
                              </p:par>
                              <p:par>
                                <p:cTn id="9" presetID="10" presetClass="entr" presetSubtype="0"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path" presetSubtype="0" decel="100000" fill="hold" grpId="1" nodeType="withEffect">
                                  <p:stCondLst>
                                    <p:cond delay="750"/>
                                  </p:stCondLst>
                                  <p:childTnLst>
                                    <p:animMotion origin="layout" path="M -1.04167E-6 -4.07407E-6 L -1.04167E-6 0.05903 " pathEditMode="relative" rAng="0" ptsTypes="AA">
                                      <p:cBhvr>
                                        <p:cTn id="13" dur="500" spd="-100000" fill="hold"/>
                                        <p:tgtEl>
                                          <p:spTgt spid="14"/>
                                        </p:tgtEl>
                                        <p:attrNameLst>
                                          <p:attrName>ppt_x</p:attrName>
                                          <p:attrName>ppt_y</p:attrName>
                                        </p:attrNameLst>
                                      </p:cBhvr>
                                      <p:rCtr x="0" y="2940"/>
                                    </p:animMotion>
                                  </p:childTnLst>
                                </p:cTn>
                              </p:par>
                              <p:par>
                                <p:cTn id="14" presetID="22" presetClass="entr" presetSubtype="8" fill="hold" nodeType="withEffect">
                                  <p:stCondLst>
                                    <p:cond delay="75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E17CB9D-D0B7-4E30-80DA-B7B48E57579A}"/>
              </a:ext>
            </a:extLst>
          </p:cNvPr>
          <p:cNvGrpSpPr/>
          <p:nvPr/>
        </p:nvGrpSpPr>
        <p:grpSpPr>
          <a:xfrm>
            <a:off x="2122825" y="1635376"/>
            <a:ext cx="2387214" cy="2387211"/>
            <a:chOff x="2122825" y="1635376"/>
            <a:chExt cx="2387214" cy="2387211"/>
          </a:xfrm>
        </p:grpSpPr>
        <p:sp>
          <p:nvSpPr>
            <p:cNvPr id="11" name="Oval 10">
              <a:extLst>
                <a:ext uri="{FF2B5EF4-FFF2-40B4-BE49-F238E27FC236}">
                  <a16:creationId xmlns:a16="http://schemas.microsoft.com/office/drawing/2014/main" id="{ACF602AE-43CC-4CC0-86A8-34274DDE095B}"/>
                </a:ext>
              </a:extLst>
            </p:cNvPr>
            <p:cNvSpPr>
              <a:spLocks/>
            </p:cNvSpPr>
            <p:nvPr/>
          </p:nvSpPr>
          <p:spPr bwMode="auto">
            <a:xfrm>
              <a:off x="2122825" y="1635376"/>
              <a:ext cx="2387214" cy="2387211"/>
            </a:xfrm>
            <a:prstGeom prst="ellipse">
              <a:avLst/>
            </a:prstGeom>
            <a:solidFill>
              <a:srgbClr val="FFFFFF"/>
            </a:solidFill>
            <a:ln w="15875" cap="flat" cmpd="sng" algn="ctr">
              <a:solidFill>
                <a:schemeClr val="accent3"/>
              </a:solidFill>
              <a:prstDash val="solid"/>
              <a:headEnd type="none"/>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14" eaLnBrk="1" fontAlgn="base" latinLnBrk="0" hangingPunct="1">
                <a:lnSpc>
                  <a:spcPct val="90000"/>
                </a:lnSpc>
                <a:spcBef>
                  <a:spcPct val="0"/>
                </a:spcBef>
                <a:buClrTx/>
                <a:buSzTx/>
                <a:buFontTx/>
                <a:buNone/>
                <a:tabLst/>
                <a:defRPr/>
              </a:pPr>
              <a:r>
                <a:rPr kumimoji="0" lang="en-US" sz="2800" i="0" u="none" strike="noStrike" kern="0" cap="none" spc="0" normalizeH="0" baseline="0" noProof="0" dirty="0">
                  <a:ln>
                    <a:noFill/>
                  </a:ln>
                  <a:gradFill>
                    <a:gsLst>
                      <a:gs pos="0">
                        <a:schemeClr val="tx1"/>
                      </a:gs>
                      <a:gs pos="100000">
                        <a:schemeClr val="tx1"/>
                      </a:gs>
                    </a:gsLst>
                    <a:lin ang="5400000" scaled="0"/>
                  </a:gradFill>
                  <a:effectLst/>
                  <a:uLnTx/>
                  <a:uFillTx/>
                  <a:latin typeface="+mj-lt"/>
                  <a:cs typeface="Segoe UI" panose="020B0502040204020203" pitchFamily="34" charset="0"/>
                </a:rPr>
                <a:t>Real Linux</a:t>
              </a:r>
              <a:br>
                <a:rPr kumimoji="0" lang="en-US" sz="2800" i="0" u="none" strike="noStrike" kern="0" cap="none" spc="0" normalizeH="0" baseline="0" noProof="0" dirty="0">
                  <a:ln>
                    <a:noFill/>
                  </a:ln>
                  <a:gradFill>
                    <a:gsLst>
                      <a:gs pos="0">
                        <a:schemeClr val="tx1"/>
                      </a:gs>
                      <a:gs pos="100000">
                        <a:schemeClr val="tx1"/>
                      </a:gs>
                    </a:gsLst>
                    <a:lin ang="5400000" scaled="0"/>
                  </a:gradFill>
                  <a:effectLst/>
                  <a:uLnTx/>
                  <a:uFillTx/>
                  <a:latin typeface="+mj-lt"/>
                  <a:cs typeface="Segoe UI" panose="020B0502040204020203" pitchFamily="34" charset="0"/>
                </a:rPr>
              </a:br>
              <a:r>
                <a:rPr kumimoji="0" lang="en-US" sz="2800" i="0" u="none" strike="noStrike" kern="0" cap="none" spc="0" normalizeH="0" baseline="0" noProof="0" dirty="0">
                  <a:ln>
                    <a:noFill/>
                  </a:ln>
                  <a:gradFill>
                    <a:gsLst>
                      <a:gs pos="0">
                        <a:schemeClr val="tx1"/>
                      </a:gs>
                      <a:gs pos="100000">
                        <a:schemeClr val="tx1"/>
                      </a:gs>
                    </a:gsLst>
                    <a:lin ang="5400000" scaled="0"/>
                  </a:gradFill>
                  <a:effectLst/>
                  <a:uLnTx/>
                  <a:uFillTx/>
                  <a:latin typeface="+mj-lt"/>
                  <a:cs typeface="Segoe UI" panose="020B0502040204020203" pitchFamily="34" charset="0"/>
                </a:rPr>
                <a:t>Distributions</a:t>
              </a:r>
            </a:p>
          </p:txBody>
        </p:sp>
        <p:sp>
          <p:nvSpPr>
            <p:cNvPr id="8" name="Oval 7">
              <a:extLst>
                <a:ext uri="{FF2B5EF4-FFF2-40B4-BE49-F238E27FC236}">
                  <a16:creationId xmlns:a16="http://schemas.microsoft.com/office/drawing/2014/main" id="{0F31744C-6D43-0140-B841-DDEA6F73D880}"/>
                </a:ext>
              </a:extLst>
            </p:cNvPr>
            <p:cNvSpPr/>
            <p:nvPr/>
          </p:nvSpPr>
          <p:spPr bwMode="auto">
            <a:xfrm>
              <a:off x="2271773" y="1784321"/>
              <a:ext cx="2089319" cy="2089319"/>
            </a:xfrm>
            <a:prstGeom prst="ellipse">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7B853F52-4166-4558-8110-CF8BDA295F06}"/>
              </a:ext>
            </a:extLst>
          </p:cNvPr>
          <p:cNvGrpSpPr/>
          <p:nvPr/>
        </p:nvGrpSpPr>
        <p:grpSpPr>
          <a:xfrm>
            <a:off x="4896262" y="1635374"/>
            <a:ext cx="2387214" cy="2387211"/>
            <a:chOff x="4896262" y="1635374"/>
            <a:chExt cx="2387214" cy="2387211"/>
          </a:xfrm>
        </p:grpSpPr>
        <p:sp>
          <p:nvSpPr>
            <p:cNvPr id="15" name="Oval 14">
              <a:extLst>
                <a:ext uri="{FF2B5EF4-FFF2-40B4-BE49-F238E27FC236}">
                  <a16:creationId xmlns:a16="http://schemas.microsoft.com/office/drawing/2014/main" id="{07401C60-4226-4160-AF44-5B8DA93C25BB}"/>
                </a:ext>
              </a:extLst>
            </p:cNvPr>
            <p:cNvSpPr>
              <a:spLocks/>
            </p:cNvSpPr>
            <p:nvPr/>
          </p:nvSpPr>
          <p:spPr bwMode="auto">
            <a:xfrm>
              <a:off x="4896262" y="1635374"/>
              <a:ext cx="2387214" cy="2387211"/>
            </a:xfrm>
            <a:prstGeom prst="ellipse">
              <a:avLst/>
            </a:prstGeom>
            <a:solidFill>
              <a:srgbClr val="FFFFFF"/>
            </a:solidFill>
            <a:ln w="15875" cap="flat" cmpd="sng" algn="ctr">
              <a:solidFill>
                <a:schemeClr val="accent3"/>
              </a:solidFill>
              <a:prstDash val="solid"/>
              <a:headEnd type="none"/>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Light weight</a:t>
              </a:r>
            </a:p>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experience</a:t>
              </a:r>
            </a:p>
          </p:txBody>
        </p:sp>
        <p:sp>
          <p:nvSpPr>
            <p:cNvPr id="32" name="Oval 31">
              <a:extLst>
                <a:ext uri="{FF2B5EF4-FFF2-40B4-BE49-F238E27FC236}">
                  <a16:creationId xmlns:a16="http://schemas.microsoft.com/office/drawing/2014/main" id="{1E92C83E-40EB-3D40-B032-13DFB37CCA98}"/>
                </a:ext>
              </a:extLst>
            </p:cNvPr>
            <p:cNvSpPr/>
            <p:nvPr/>
          </p:nvSpPr>
          <p:spPr bwMode="auto">
            <a:xfrm>
              <a:off x="5045210" y="1784320"/>
              <a:ext cx="2089319" cy="2089319"/>
            </a:xfrm>
            <a:prstGeom prst="ellipse">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grpSp>
      <p:grpSp>
        <p:nvGrpSpPr>
          <p:cNvPr id="18" name="Group 17">
            <a:extLst>
              <a:ext uri="{FF2B5EF4-FFF2-40B4-BE49-F238E27FC236}">
                <a16:creationId xmlns:a16="http://schemas.microsoft.com/office/drawing/2014/main" id="{8BC54763-AC43-4F0D-B22B-CAB83650AF59}"/>
              </a:ext>
            </a:extLst>
          </p:cNvPr>
          <p:cNvGrpSpPr/>
          <p:nvPr/>
        </p:nvGrpSpPr>
        <p:grpSpPr>
          <a:xfrm>
            <a:off x="7681962" y="1635374"/>
            <a:ext cx="2387214" cy="2387211"/>
            <a:chOff x="7681962" y="1635374"/>
            <a:chExt cx="2387214" cy="2387211"/>
          </a:xfrm>
        </p:grpSpPr>
        <p:sp>
          <p:nvSpPr>
            <p:cNvPr id="17" name="Oval 16">
              <a:extLst>
                <a:ext uri="{FF2B5EF4-FFF2-40B4-BE49-F238E27FC236}">
                  <a16:creationId xmlns:a16="http://schemas.microsoft.com/office/drawing/2014/main" id="{5F968141-62E2-4C4E-9ED2-4B91E8DAFD7A}"/>
                </a:ext>
              </a:extLst>
            </p:cNvPr>
            <p:cNvSpPr>
              <a:spLocks/>
            </p:cNvSpPr>
            <p:nvPr/>
          </p:nvSpPr>
          <p:spPr bwMode="auto">
            <a:xfrm>
              <a:off x="7681962" y="1635374"/>
              <a:ext cx="2387214" cy="2387211"/>
            </a:xfrm>
            <a:prstGeom prst="ellipse">
              <a:avLst/>
            </a:prstGeom>
            <a:solidFill>
              <a:srgbClr val="FFFFFF"/>
            </a:solidFill>
            <a:ln w="15875" cap="flat" cmpd="sng" algn="ctr">
              <a:solidFill>
                <a:schemeClr val="accent3"/>
              </a:solidFill>
              <a:prstDash val="solid"/>
              <a:headEnd type="none"/>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Integrated</a:t>
              </a:r>
            </a:p>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with</a:t>
              </a:r>
            </a:p>
            <a:p>
              <a:pPr algn="ctr" defTabSz="914314" fontAlgn="base">
                <a:lnSpc>
                  <a:spcPct val="90000"/>
                </a:lnSpc>
                <a:spcBef>
                  <a:spcPct val="0"/>
                </a:spcBef>
                <a:spcAft>
                  <a:spcPts val="600"/>
                </a:spcAft>
                <a:defRPr/>
              </a:pPr>
              <a:r>
                <a:rPr lang="en-US" sz="2800" kern="0" dirty="0">
                  <a:gradFill>
                    <a:gsLst>
                      <a:gs pos="0">
                        <a:schemeClr val="tx1"/>
                      </a:gs>
                      <a:gs pos="100000">
                        <a:schemeClr val="tx1"/>
                      </a:gs>
                    </a:gsLst>
                    <a:lin ang="5400000" scaled="0"/>
                  </a:gradFill>
                  <a:latin typeface="+mj-lt"/>
                  <a:cs typeface="Segoe UI" panose="020B0502040204020203" pitchFamily="34" charset="0"/>
                </a:rPr>
                <a:t>Windows</a:t>
              </a:r>
            </a:p>
          </p:txBody>
        </p:sp>
        <p:sp>
          <p:nvSpPr>
            <p:cNvPr id="33" name="Oval 32">
              <a:extLst>
                <a:ext uri="{FF2B5EF4-FFF2-40B4-BE49-F238E27FC236}">
                  <a16:creationId xmlns:a16="http://schemas.microsoft.com/office/drawing/2014/main" id="{ECE527D9-0736-7A43-8B9A-3988B97D74E6}"/>
                </a:ext>
              </a:extLst>
            </p:cNvPr>
            <p:cNvSpPr/>
            <p:nvPr/>
          </p:nvSpPr>
          <p:spPr bwMode="auto">
            <a:xfrm>
              <a:off x="7830910" y="1784320"/>
              <a:ext cx="2089319" cy="2089319"/>
            </a:xfrm>
            <a:prstGeom prst="ellipse">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grpSp>
      <p:sp>
        <p:nvSpPr>
          <p:cNvPr id="36" name="Rectangle 35">
            <a:extLst>
              <a:ext uri="{FF2B5EF4-FFF2-40B4-BE49-F238E27FC236}">
                <a16:creationId xmlns:a16="http://schemas.microsoft.com/office/drawing/2014/main" id="{CE628CC6-4AA6-5846-B84D-4F59C4E9C997}"/>
              </a:ext>
            </a:extLst>
          </p:cNvPr>
          <p:cNvSpPr/>
          <p:nvPr/>
        </p:nvSpPr>
        <p:spPr bwMode="auto">
          <a:xfrm>
            <a:off x="3003660" y="4620557"/>
            <a:ext cx="2011680" cy="932563"/>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Same tools and package managers.</a:t>
            </a:r>
          </a:p>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Not recompiled.</a:t>
            </a:r>
          </a:p>
        </p:txBody>
      </p:sp>
      <p:sp>
        <p:nvSpPr>
          <p:cNvPr id="37" name="Rectangle 36">
            <a:extLst>
              <a:ext uri="{FF2B5EF4-FFF2-40B4-BE49-F238E27FC236}">
                <a16:creationId xmlns:a16="http://schemas.microsoft.com/office/drawing/2014/main" id="{B0A9B151-6CFB-6A4E-B034-FDBBA1EF7A92}"/>
              </a:ext>
            </a:extLst>
          </p:cNvPr>
          <p:cNvSpPr/>
          <p:nvPr/>
        </p:nvSpPr>
        <p:spPr bwMode="auto">
          <a:xfrm>
            <a:off x="5090160" y="4620557"/>
            <a:ext cx="2011680" cy="932563"/>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No overhead for a virtual machine (~300MB).</a:t>
            </a:r>
          </a:p>
        </p:txBody>
      </p:sp>
      <p:sp>
        <p:nvSpPr>
          <p:cNvPr id="38" name="Rectangle 37">
            <a:extLst>
              <a:ext uri="{FF2B5EF4-FFF2-40B4-BE49-F238E27FC236}">
                <a16:creationId xmlns:a16="http://schemas.microsoft.com/office/drawing/2014/main" id="{893C707C-725D-9E44-8A2E-C75FC40E11BA}"/>
              </a:ext>
            </a:extLst>
          </p:cNvPr>
          <p:cNvSpPr/>
          <p:nvPr/>
        </p:nvSpPr>
        <p:spPr bwMode="auto">
          <a:xfrm>
            <a:off x="7176660" y="4620557"/>
            <a:ext cx="2011680" cy="683264"/>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Shared files and devices. </a:t>
            </a:r>
          </a:p>
        </p:txBody>
      </p:sp>
      <p:sp>
        <p:nvSpPr>
          <p:cNvPr id="39" name="Rectangle 38">
            <a:extLst>
              <a:ext uri="{FF2B5EF4-FFF2-40B4-BE49-F238E27FC236}">
                <a16:creationId xmlns:a16="http://schemas.microsoft.com/office/drawing/2014/main" id="{9D40BF75-B280-C747-90F9-3931F4214457}"/>
              </a:ext>
            </a:extLst>
          </p:cNvPr>
          <p:cNvSpPr/>
          <p:nvPr/>
        </p:nvSpPr>
        <p:spPr bwMode="auto">
          <a:xfrm>
            <a:off x="917160" y="4620557"/>
            <a:ext cx="2011680" cy="9325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Choose from several Linux distributions.</a:t>
            </a:r>
          </a:p>
        </p:txBody>
      </p:sp>
      <p:sp>
        <p:nvSpPr>
          <p:cNvPr id="40" name="Rectangle 39">
            <a:extLst>
              <a:ext uri="{FF2B5EF4-FFF2-40B4-BE49-F238E27FC236}">
                <a16:creationId xmlns:a16="http://schemas.microsoft.com/office/drawing/2014/main" id="{8FFECD95-6A80-6140-812D-74E1CB743754}"/>
              </a:ext>
            </a:extLst>
          </p:cNvPr>
          <p:cNvSpPr/>
          <p:nvPr/>
        </p:nvSpPr>
        <p:spPr bwMode="auto">
          <a:xfrm>
            <a:off x="9254464" y="4620557"/>
            <a:ext cx="2020377" cy="9456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algn="ctr" defTabSz="932297" fontAlgn="base">
              <a:lnSpc>
                <a:spcPct val="90000"/>
              </a:lnSpc>
              <a:spcBef>
                <a:spcPct val="0"/>
              </a:spcBef>
              <a:spcAft>
                <a:spcPct val="0"/>
              </a:spcAft>
              <a:defRPr/>
            </a:pPr>
            <a:r>
              <a:rPr lang="en-US" sz="1800" kern="0" dirty="0">
                <a:gradFill>
                  <a:gsLst>
                    <a:gs pos="0">
                      <a:schemeClr val="tx2"/>
                    </a:gs>
                    <a:gs pos="100000">
                      <a:schemeClr val="tx2"/>
                    </a:gs>
                  </a:gsLst>
                  <a:lin ang="5400000" scaled="0"/>
                </a:gradFill>
                <a:cs typeface="Segoe UI" pitchFamily="34" charset="0"/>
              </a:rPr>
              <a:t>Mix and match Linux and Windows command line tools</a:t>
            </a:r>
          </a:p>
        </p:txBody>
      </p:sp>
      <p:grpSp>
        <p:nvGrpSpPr>
          <p:cNvPr id="19" name="Group 18">
            <a:extLst>
              <a:ext uri="{FF2B5EF4-FFF2-40B4-BE49-F238E27FC236}">
                <a16:creationId xmlns:a16="http://schemas.microsoft.com/office/drawing/2014/main" id="{5DB80FEE-AE15-4F7E-8B40-454D561305D9}"/>
              </a:ext>
            </a:extLst>
          </p:cNvPr>
          <p:cNvGrpSpPr/>
          <p:nvPr/>
        </p:nvGrpSpPr>
        <p:grpSpPr>
          <a:xfrm>
            <a:off x="1923000" y="4022585"/>
            <a:ext cx="8341653" cy="598378"/>
            <a:chOff x="1923000" y="4022585"/>
            <a:chExt cx="8341653" cy="598378"/>
          </a:xfrm>
        </p:grpSpPr>
        <p:cxnSp>
          <p:nvCxnSpPr>
            <p:cNvPr id="5" name="Elbow Connector 4">
              <a:extLst>
                <a:ext uri="{FF2B5EF4-FFF2-40B4-BE49-F238E27FC236}">
                  <a16:creationId xmlns:a16="http://schemas.microsoft.com/office/drawing/2014/main" id="{87654B59-0F50-464A-B722-D3F2D6236F40}"/>
                </a:ext>
              </a:extLst>
            </p:cNvPr>
            <p:cNvCxnSpPr>
              <a:stCxn id="11" idx="4"/>
              <a:endCxn id="39" idx="0"/>
            </p:cNvCxnSpPr>
            <p:nvPr/>
          </p:nvCxnSpPr>
          <p:spPr>
            <a:xfrm rot="5400000">
              <a:off x="2320731" y="3624856"/>
              <a:ext cx="597970" cy="1393432"/>
            </a:xfrm>
            <a:prstGeom prst="bentConnector3">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891233F-B62E-E344-893B-31BEB089261C}"/>
                </a:ext>
              </a:extLst>
            </p:cNvPr>
            <p:cNvCxnSpPr>
              <a:cxnSpLocks/>
              <a:stCxn id="11" idx="4"/>
              <a:endCxn id="36" idx="0"/>
            </p:cNvCxnSpPr>
            <p:nvPr/>
          </p:nvCxnSpPr>
          <p:spPr>
            <a:xfrm rot="16200000" flipH="1">
              <a:off x="3363981" y="3975038"/>
              <a:ext cx="597970" cy="693068"/>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46E0A955-D56C-7E4B-AB0D-C1F0A6F27B49}"/>
                </a:ext>
              </a:extLst>
            </p:cNvPr>
            <p:cNvCxnSpPr>
              <a:cxnSpLocks/>
              <a:stCxn id="15" idx="4"/>
              <a:endCxn id="37" idx="0"/>
            </p:cNvCxnSpPr>
            <p:nvPr/>
          </p:nvCxnSpPr>
          <p:spPr>
            <a:xfrm rot="16200000" flipH="1">
              <a:off x="5793948" y="4318505"/>
              <a:ext cx="597972" cy="6131"/>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5B5D373A-CD50-BD49-94AF-5593ED7E0765}"/>
                </a:ext>
              </a:extLst>
            </p:cNvPr>
            <p:cNvCxnSpPr>
              <a:cxnSpLocks/>
              <a:stCxn id="15" idx="4"/>
              <a:endCxn id="36" idx="0"/>
            </p:cNvCxnSpPr>
            <p:nvPr/>
          </p:nvCxnSpPr>
          <p:spPr>
            <a:xfrm rot="5400000">
              <a:off x="4750699" y="3281387"/>
              <a:ext cx="597972" cy="2080369"/>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674EFEB7-420C-0D4C-8016-07AB63650937}"/>
                </a:ext>
              </a:extLst>
            </p:cNvPr>
            <p:cNvCxnSpPr>
              <a:cxnSpLocks/>
              <a:stCxn id="17" idx="4"/>
              <a:endCxn id="37" idx="0"/>
            </p:cNvCxnSpPr>
            <p:nvPr/>
          </p:nvCxnSpPr>
          <p:spPr>
            <a:xfrm rot="5400000">
              <a:off x="7186799" y="2931787"/>
              <a:ext cx="597972" cy="2779569"/>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141C6C6E-B5F2-414C-9F28-528B06A0A174}"/>
                </a:ext>
              </a:extLst>
            </p:cNvPr>
            <p:cNvCxnSpPr>
              <a:cxnSpLocks/>
              <a:stCxn id="17" idx="4"/>
              <a:endCxn id="38" idx="0"/>
            </p:cNvCxnSpPr>
            <p:nvPr/>
          </p:nvCxnSpPr>
          <p:spPr>
            <a:xfrm rot="5400000">
              <a:off x="8230049" y="3975037"/>
              <a:ext cx="597972" cy="693069"/>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57B55931-75A1-4649-99CC-4E6C821ACA4B}"/>
                </a:ext>
              </a:extLst>
            </p:cNvPr>
            <p:cNvCxnSpPr>
              <a:cxnSpLocks/>
              <a:stCxn id="17" idx="4"/>
              <a:endCxn id="40" idx="0"/>
            </p:cNvCxnSpPr>
            <p:nvPr/>
          </p:nvCxnSpPr>
          <p:spPr>
            <a:xfrm rot="16200000" flipH="1">
              <a:off x="9271125" y="3627029"/>
              <a:ext cx="597972" cy="1389084"/>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97F6BAA6-6EA7-FA4E-BDB7-B51FBA499D17}"/>
                </a:ext>
              </a:extLst>
            </p:cNvPr>
            <p:cNvCxnSpPr>
              <a:cxnSpLocks/>
            </p:cNvCxnSpPr>
            <p:nvPr/>
          </p:nvCxnSpPr>
          <p:spPr>
            <a:xfrm rot="16200000" flipH="1">
              <a:off x="6837199" y="3275661"/>
              <a:ext cx="597972" cy="2092631"/>
            </a:xfrm>
            <a:prstGeom prst="bentConnector3">
              <a:avLst>
                <a:gd name="adj1" fmla="val 50000"/>
              </a:avLst>
            </a:prstGeom>
            <a:ln w="15875" cap="rnd">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853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4"/>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16"/>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18"/>
                                        </p:tgtEl>
                                      </p:cBhvr>
                                      <p:by x="0" y="0"/>
                                    </p:animScale>
                                  </p:childTnLst>
                                </p:cTn>
                              </p:par>
                              <p:par>
                                <p:cTn id="17" presetID="22" presetClass="entr" presetSubtype="1" fill="hold" nodeType="withEffect">
                                  <p:stCondLst>
                                    <p:cond delay="75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42" presetClass="path" presetSubtype="0" decel="100000" fill="hold" grpId="1" nodeType="withEffect">
                                  <p:stCondLst>
                                    <p:cond delay="1000"/>
                                  </p:stCondLst>
                                  <p:childTnLst>
                                    <p:animMotion origin="layout" path="M -2.29167E-6 -3.7037E-6 L -2.29167E-6 -0.03009 " pathEditMode="relative" rAng="0" ptsTypes="AA">
                                      <p:cBhvr>
                                        <p:cTn id="24" dur="500" spd="-100000" fill="hold"/>
                                        <p:tgtEl>
                                          <p:spTgt spid="39"/>
                                        </p:tgtEl>
                                        <p:attrNameLst>
                                          <p:attrName>ppt_x</p:attrName>
                                          <p:attrName>ppt_y</p:attrName>
                                        </p:attrNameLst>
                                      </p:cBhvr>
                                      <p:rCtr x="0" y="-1505"/>
                                    </p:animMotion>
                                  </p:childTnLst>
                                </p:cTn>
                              </p:par>
                              <p:par>
                                <p:cTn id="25" presetID="10" presetClass="entr" presetSubtype="0" fill="hold" grpId="0" nodeType="withEffect">
                                  <p:stCondLst>
                                    <p:cond delay="11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42" presetClass="path" presetSubtype="0" decel="100000" fill="hold" grpId="1" nodeType="withEffect">
                                  <p:stCondLst>
                                    <p:cond delay="1100"/>
                                  </p:stCondLst>
                                  <p:childTnLst>
                                    <p:animMotion origin="layout" path="M -2.29167E-6 -3.7037E-6 L -2.29167E-6 -0.03009 " pathEditMode="relative" rAng="0" ptsTypes="AA">
                                      <p:cBhvr>
                                        <p:cTn id="29" dur="500" spd="-100000" fill="hold"/>
                                        <p:tgtEl>
                                          <p:spTgt spid="36"/>
                                        </p:tgtEl>
                                        <p:attrNameLst>
                                          <p:attrName>ppt_x</p:attrName>
                                          <p:attrName>ppt_y</p:attrName>
                                        </p:attrNameLst>
                                      </p:cBhvr>
                                      <p:rCtr x="0" y="-1505"/>
                                    </p:animMotion>
                                  </p:childTnLst>
                                </p:cTn>
                              </p:par>
                              <p:par>
                                <p:cTn id="30" presetID="10" presetClass="entr" presetSubtype="0" fill="hold" grpId="0" nodeType="withEffect">
                                  <p:stCondLst>
                                    <p:cond delay="12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2" presetClass="path" presetSubtype="0" decel="100000" fill="hold" grpId="1" nodeType="withEffect">
                                  <p:stCondLst>
                                    <p:cond delay="1200"/>
                                  </p:stCondLst>
                                  <p:childTnLst>
                                    <p:animMotion origin="layout" path="M -2.29167E-6 -3.7037E-6 L -2.29167E-6 -0.03009 " pathEditMode="relative" rAng="0" ptsTypes="AA">
                                      <p:cBhvr>
                                        <p:cTn id="34" dur="500" spd="-100000" fill="hold"/>
                                        <p:tgtEl>
                                          <p:spTgt spid="37"/>
                                        </p:tgtEl>
                                        <p:attrNameLst>
                                          <p:attrName>ppt_x</p:attrName>
                                          <p:attrName>ppt_y</p:attrName>
                                        </p:attrNameLst>
                                      </p:cBhvr>
                                      <p:rCtr x="0" y="-1505"/>
                                    </p:animMotion>
                                  </p:childTnLst>
                                </p:cTn>
                              </p:par>
                              <p:par>
                                <p:cTn id="35" presetID="10" presetClass="entr" presetSubtype="0" fill="hold" grpId="0" nodeType="withEffect">
                                  <p:stCondLst>
                                    <p:cond delay="130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42" presetClass="path" presetSubtype="0" decel="100000" fill="hold" grpId="1" nodeType="withEffect">
                                  <p:stCondLst>
                                    <p:cond delay="1300"/>
                                  </p:stCondLst>
                                  <p:childTnLst>
                                    <p:animMotion origin="layout" path="M -2.29167E-6 -3.7037E-6 L -2.29167E-6 -0.03009 " pathEditMode="relative" rAng="0" ptsTypes="AA">
                                      <p:cBhvr>
                                        <p:cTn id="39" dur="500" spd="-100000" fill="hold"/>
                                        <p:tgtEl>
                                          <p:spTgt spid="38"/>
                                        </p:tgtEl>
                                        <p:attrNameLst>
                                          <p:attrName>ppt_x</p:attrName>
                                          <p:attrName>ppt_y</p:attrName>
                                        </p:attrNameLst>
                                      </p:cBhvr>
                                      <p:rCtr x="0" y="-1505"/>
                                    </p:animMotion>
                                  </p:childTnLst>
                                </p:cTn>
                              </p:par>
                              <p:par>
                                <p:cTn id="40" presetID="10" presetClass="entr" presetSubtype="0" fill="hold" grpId="0" nodeType="withEffect">
                                  <p:stCondLst>
                                    <p:cond delay="14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42" presetClass="path" presetSubtype="0" decel="100000" fill="hold" grpId="1" nodeType="withEffect">
                                  <p:stCondLst>
                                    <p:cond delay="1400"/>
                                  </p:stCondLst>
                                  <p:childTnLst>
                                    <p:animMotion origin="layout" path="M -2.29167E-6 -3.7037E-6 L -2.29167E-6 -0.03009 " pathEditMode="relative" rAng="0" ptsTypes="AA">
                                      <p:cBhvr>
                                        <p:cTn id="44" dur="500" spd="-100000" fill="hold"/>
                                        <p:tgtEl>
                                          <p:spTgt spid="40"/>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38" grpId="0"/>
      <p:bldP spid="38" grpId="1"/>
      <p:bldP spid="39" grpId="0"/>
      <p:bldP spid="39" grpId="1"/>
      <p:bldP spid="40" grpId="0"/>
      <p:bldP spid="40"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screenshot of a computer screen&#10;&#10;Description generated with very high confidence">
            <a:extLst>
              <a:ext uri="{FF2B5EF4-FFF2-40B4-BE49-F238E27FC236}">
                <a16:creationId xmlns:a16="http://schemas.microsoft.com/office/drawing/2014/main" id="{FED6543F-7040-41B7-951D-FF6AA00981CD}"/>
              </a:ext>
            </a:extLst>
          </p:cNvPr>
          <p:cNvPicPr>
            <a:picLocks noChangeAspect="1"/>
          </p:cNvPicPr>
          <p:nvPr/>
        </p:nvPicPr>
        <p:blipFill>
          <a:blip r:embed="rId3"/>
          <a:stretch>
            <a:fillRect/>
          </a:stretch>
        </p:blipFill>
        <p:spPr>
          <a:xfrm>
            <a:off x="1346528" y="258772"/>
            <a:ext cx="9498943" cy="6340456"/>
          </a:xfrm>
          <a:prstGeom prst="rect">
            <a:avLst/>
          </a:prstGeom>
        </p:spPr>
      </p:pic>
      <p:sp>
        <p:nvSpPr>
          <p:cNvPr id="27" name="Title 2">
            <a:extLst>
              <a:ext uri="{FF2B5EF4-FFF2-40B4-BE49-F238E27FC236}">
                <a16:creationId xmlns:a16="http://schemas.microsoft.com/office/drawing/2014/main" id="{8012706A-D07C-4E51-8C87-EDB70C382875}"/>
              </a:ext>
            </a:extLst>
          </p:cNvPr>
          <p:cNvSpPr>
            <a:spLocks noGrp="1"/>
          </p:cNvSpPr>
          <p:nvPr>
            <p:ph type="title"/>
          </p:nvPr>
        </p:nvSpPr>
        <p:spPr>
          <a:xfrm>
            <a:off x="4713890" y="2925529"/>
            <a:ext cx="2764220" cy="1006943"/>
          </a:xfrm>
        </p:spPr>
        <p:txBody>
          <a:bodyPr/>
          <a:lstStyle/>
          <a:p>
            <a:pPr algn="ctr">
              <a:spcAft>
                <a:spcPts val="600"/>
              </a:spcAft>
            </a:pPr>
            <a:r>
              <a:rPr lang="en-US" sz="6000" dirty="0">
                <a:solidFill>
                  <a:schemeClr val="bg1"/>
                </a:solidFill>
              </a:rPr>
              <a:t>Demo!</a:t>
            </a:r>
          </a:p>
        </p:txBody>
      </p:sp>
    </p:spTree>
    <p:extLst>
      <p:ext uri="{BB962C8B-B14F-4D97-AF65-F5344CB8AC3E}">
        <p14:creationId xmlns:p14="http://schemas.microsoft.com/office/powerpoint/2010/main" val="154085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530D5C-D360-4F38-A7F5-6B5098D25F4F}"/>
              </a:ext>
            </a:extLst>
          </p:cNvPr>
          <p:cNvGrpSpPr/>
          <p:nvPr/>
        </p:nvGrpSpPr>
        <p:grpSpPr>
          <a:xfrm>
            <a:off x="3264714" y="586551"/>
            <a:ext cx="5662571" cy="5684898"/>
            <a:chOff x="5674065" y="586551"/>
            <a:chExt cx="5662571" cy="5684898"/>
          </a:xfrm>
        </p:grpSpPr>
        <p:sp>
          <p:nvSpPr>
            <p:cNvPr id="134" name="Oval 133">
              <a:extLst>
                <a:ext uri="{FF2B5EF4-FFF2-40B4-BE49-F238E27FC236}">
                  <a16:creationId xmlns:a16="http://schemas.microsoft.com/office/drawing/2014/main" id="{B25AB066-9989-48DD-B0F8-DA699620A101}"/>
                </a:ext>
              </a:extLst>
            </p:cNvPr>
            <p:cNvSpPr/>
            <p:nvPr/>
          </p:nvSpPr>
          <p:spPr bwMode="auto">
            <a:xfrm>
              <a:off x="6333959" y="1249989"/>
              <a:ext cx="4342784" cy="4342784"/>
            </a:xfrm>
            <a:prstGeom prst="ellipse">
              <a:avLst/>
            </a:prstGeom>
            <a:noFill/>
            <a:ln w="19050" cap="rnd">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5" name="Isosceles Triangle 134">
              <a:extLst>
                <a:ext uri="{FF2B5EF4-FFF2-40B4-BE49-F238E27FC236}">
                  <a16:creationId xmlns:a16="http://schemas.microsoft.com/office/drawing/2014/main" id="{4BE6FFC9-7A52-4DDD-A0C9-198E36A43809}"/>
                </a:ext>
              </a:extLst>
            </p:cNvPr>
            <p:cNvSpPr/>
            <p:nvPr/>
          </p:nvSpPr>
          <p:spPr bwMode="auto">
            <a:xfrm>
              <a:off x="6425996" y="2833233"/>
              <a:ext cx="146353" cy="271802"/>
            </a:xfrm>
            <a:prstGeom prst="triangl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Arrow: Right 135">
              <a:extLst>
                <a:ext uri="{FF2B5EF4-FFF2-40B4-BE49-F238E27FC236}">
                  <a16:creationId xmlns:a16="http://schemas.microsoft.com/office/drawing/2014/main" id="{144392BD-806C-472A-96F2-048726F05278}"/>
                </a:ext>
              </a:extLst>
            </p:cNvPr>
            <p:cNvSpPr/>
            <p:nvPr/>
          </p:nvSpPr>
          <p:spPr bwMode="auto">
            <a:xfrm>
              <a:off x="6505162" y="3784539"/>
              <a:ext cx="94244" cy="280862"/>
            </a:xfrm>
            <a:prstGeom prst="rightArrow">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Freeform 5">
              <a:extLst>
                <a:ext uri="{FF2B5EF4-FFF2-40B4-BE49-F238E27FC236}">
                  <a16:creationId xmlns:a16="http://schemas.microsoft.com/office/drawing/2014/main" id="{5010FFC6-CA0D-468A-9E2A-6B951DF219D9}"/>
                </a:ext>
              </a:extLst>
            </p:cNvPr>
            <p:cNvSpPr>
              <a:spLocks/>
            </p:cNvSpPr>
            <p:nvPr/>
          </p:nvSpPr>
          <p:spPr bwMode="auto">
            <a:xfrm>
              <a:off x="5903496" y="815984"/>
              <a:ext cx="5206262" cy="5206262"/>
            </a:xfrm>
            <a:custGeom>
              <a:avLst/>
              <a:gdLst>
                <a:gd name="T0" fmla="*/ 150 w 1259"/>
                <a:gd name="T1" fmla="*/ 428 h 1261"/>
                <a:gd name="T2" fmla="*/ 105 w 1259"/>
                <a:gd name="T3" fmla="*/ 262 h 1261"/>
                <a:gd name="T4" fmla="*/ 261 w 1259"/>
                <a:gd name="T5" fmla="*/ 263 h 1261"/>
                <a:gd name="T6" fmla="*/ 281 w 1259"/>
                <a:gd name="T7" fmla="*/ 94 h 1261"/>
                <a:gd name="T8" fmla="*/ 434 w 1259"/>
                <a:gd name="T9" fmla="*/ 148 h 1261"/>
                <a:gd name="T10" fmla="*/ 519 w 1259"/>
                <a:gd name="T11" fmla="*/ 0 h 1261"/>
                <a:gd name="T12" fmla="*/ 630 w 1259"/>
                <a:gd name="T13" fmla="*/ 111 h 1261"/>
                <a:gd name="T14" fmla="*/ 762 w 1259"/>
                <a:gd name="T15" fmla="*/ 2 h 1261"/>
                <a:gd name="T16" fmla="*/ 825 w 1259"/>
                <a:gd name="T17" fmla="*/ 149 h 1261"/>
                <a:gd name="T18" fmla="*/ 987 w 1259"/>
                <a:gd name="T19" fmla="*/ 99 h 1261"/>
                <a:gd name="T20" fmla="*/ 999 w 1259"/>
                <a:gd name="T21" fmla="*/ 262 h 1261"/>
                <a:gd name="T22" fmla="*/ 1167 w 1259"/>
                <a:gd name="T23" fmla="*/ 282 h 1261"/>
                <a:gd name="T24" fmla="*/ 1109 w 1259"/>
                <a:gd name="T25" fmla="*/ 428 h 1261"/>
                <a:gd name="T26" fmla="*/ 1259 w 1259"/>
                <a:gd name="T27" fmla="*/ 507 h 1261"/>
                <a:gd name="T28" fmla="*/ 1150 w 1259"/>
                <a:gd name="T29" fmla="*/ 630 h 1261"/>
                <a:gd name="T30" fmla="*/ 1256 w 1259"/>
                <a:gd name="T31" fmla="*/ 764 h 1261"/>
                <a:gd name="T32" fmla="*/ 1109 w 1259"/>
                <a:gd name="T33" fmla="*/ 834 h 1261"/>
                <a:gd name="T34" fmla="*/ 1155 w 1259"/>
                <a:gd name="T35" fmla="*/ 996 h 1261"/>
                <a:gd name="T36" fmla="*/ 997 w 1259"/>
                <a:gd name="T37" fmla="*/ 999 h 1261"/>
                <a:gd name="T38" fmla="*/ 979 w 1259"/>
                <a:gd name="T39" fmla="*/ 1168 h 1261"/>
                <a:gd name="T40" fmla="*/ 824 w 1259"/>
                <a:gd name="T41" fmla="*/ 1112 h 1261"/>
                <a:gd name="T42" fmla="*/ 742 w 1259"/>
                <a:gd name="T43" fmla="*/ 1261 h 1261"/>
                <a:gd name="T44" fmla="*/ 629 w 1259"/>
                <a:gd name="T45" fmla="*/ 1150 h 1261"/>
                <a:gd name="T46" fmla="*/ 495 w 1259"/>
                <a:gd name="T47" fmla="*/ 1257 h 1261"/>
                <a:gd name="T48" fmla="*/ 433 w 1259"/>
                <a:gd name="T49" fmla="*/ 1110 h 1261"/>
                <a:gd name="T50" fmla="*/ 272 w 1259"/>
                <a:gd name="T51" fmla="*/ 1162 h 1261"/>
                <a:gd name="T52" fmla="*/ 261 w 1259"/>
                <a:gd name="T53" fmla="*/ 996 h 1261"/>
                <a:gd name="T54" fmla="*/ 92 w 1259"/>
                <a:gd name="T55" fmla="*/ 978 h 1261"/>
                <a:gd name="T56" fmla="*/ 151 w 1259"/>
                <a:gd name="T57" fmla="*/ 833 h 1261"/>
                <a:gd name="T58" fmla="*/ 0 w 1259"/>
                <a:gd name="T59" fmla="*/ 753 h 1261"/>
                <a:gd name="T60" fmla="*/ 110 w 1259"/>
                <a:gd name="T61" fmla="*/ 629 h 1261"/>
                <a:gd name="T62" fmla="*/ 4 w 1259"/>
                <a:gd name="T63" fmla="*/ 497 h 1261"/>
                <a:gd name="T64" fmla="*/ 150 w 1259"/>
                <a:gd name="T65" fmla="*/ 428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9" h="1261">
                  <a:moveTo>
                    <a:pt x="150" y="428"/>
                  </a:moveTo>
                  <a:lnTo>
                    <a:pt x="105" y="262"/>
                  </a:lnTo>
                  <a:lnTo>
                    <a:pt x="261" y="263"/>
                  </a:lnTo>
                  <a:lnTo>
                    <a:pt x="281" y="94"/>
                  </a:lnTo>
                  <a:lnTo>
                    <a:pt x="434" y="148"/>
                  </a:lnTo>
                  <a:lnTo>
                    <a:pt x="519" y="0"/>
                  </a:lnTo>
                  <a:lnTo>
                    <a:pt x="630" y="111"/>
                  </a:lnTo>
                  <a:lnTo>
                    <a:pt x="762" y="2"/>
                  </a:lnTo>
                  <a:lnTo>
                    <a:pt x="825" y="149"/>
                  </a:lnTo>
                  <a:lnTo>
                    <a:pt x="987" y="99"/>
                  </a:lnTo>
                  <a:lnTo>
                    <a:pt x="999" y="262"/>
                  </a:lnTo>
                  <a:lnTo>
                    <a:pt x="1167" y="282"/>
                  </a:lnTo>
                  <a:lnTo>
                    <a:pt x="1109" y="428"/>
                  </a:lnTo>
                  <a:lnTo>
                    <a:pt x="1259" y="507"/>
                  </a:lnTo>
                  <a:lnTo>
                    <a:pt x="1150" y="630"/>
                  </a:lnTo>
                  <a:lnTo>
                    <a:pt x="1256" y="764"/>
                  </a:lnTo>
                  <a:lnTo>
                    <a:pt x="1109" y="834"/>
                  </a:lnTo>
                  <a:lnTo>
                    <a:pt x="1155" y="996"/>
                  </a:lnTo>
                  <a:lnTo>
                    <a:pt x="997" y="999"/>
                  </a:lnTo>
                  <a:lnTo>
                    <a:pt x="979" y="1168"/>
                  </a:lnTo>
                  <a:lnTo>
                    <a:pt x="824" y="1112"/>
                  </a:lnTo>
                  <a:lnTo>
                    <a:pt x="742" y="1261"/>
                  </a:lnTo>
                  <a:lnTo>
                    <a:pt x="629" y="1150"/>
                  </a:lnTo>
                  <a:lnTo>
                    <a:pt x="495" y="1257"/>
                  </a:lnTo>
                  <a:lnTo>
                    <a:pt x="433" y="1110"/>
                  </a:lnTo>
                  <a:lnTo>
                    <a:pt x="272" y="1162"/>
                  </a:lnTo>
                  <a:lnTo>
                    <a:pt x="261" y="996"/>
                  </a:lnTo>
                  <a:lnTo>
                    <a:pt x="92" y="978"/>
                  </a:lnTo>
                  <a:lnTo>
                    <a:pt x="151" y="833"/>
                  </a:lnTo>
                  <a:lnTo>
                    <a:pt x="0" y="753"/>
                  </a:lnTo>
                  <a:lnTo>
                    <a:pt x="110" y="629"/>
                  </a:lnTo>
                  <a:lnTo>
                    <a:pt x="4" y="497"/>
                  </a:lnTo>
                  <a:lnTo>
                    <a:pt x="150" y="428"/>
                  </a:lnTo>
                  <a:close/>
                </a:path>
              </a:pathLst>
            </a:custGeom>
            <a:noFill/>
            <a:ln w="19050" cap="rnd">
              <a:solidFill>
                <a:srgbClr val="0078D4"/>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38" name="Freeform: Shape 137">
              <a:extLst>
                <a:ext uri="{FF2B5EF4-FFF2-40B4-BE49-F238E27FC236}">
                  <a16:creationId xmlns:a16="http://schemas.microsoft.com/office/drawing/2014/main" id="{ED3BB25F-C89E-4FAF-9DB3-7EE301BDF527}"/>
                </a:ext>
              </a:extLst>
            </p:cNvPr>
            <p:cNvSpPr>
              <a:spLocks noChangeAspect="1"/>
            </p:cNvSpPr>
            <p:nvPr/>
          </p:nvSpPr>
          <p:spPr bwMode="auto">
            <a:xfrm flipV="1">
              <a:off x="7592357" y="2505606"/>
              <a:ext cx="1828541" cy="1007985"/>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ctr"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9" name="TextBox 138">
              <a:extLst>
                <a:ext uri="{FF2B5EF4-FFF2-40B4-BE49-F238E27FC236}">
                  <a16:creationId xmlns:a16="http://schemas.microsoft.com/office/drawing/2014/main" id="{2EFB2173-AE0C-4EC1-9EAE-BBA170C7BBCD}"/>
                </a:ext>
              </a:extLst>
            </p:cNvPr>
            <p:cNvSpPr txBox="1"/>
            <p:nvPr/>
          </p:nvSpPr>
          <p:spPr>
            <a:xfrm>
              <a:off x="7456374" y="3714760"/>
              <a:ext cx="2100511" cy="369332"/>
            </a:xfrm>
            <a:prstGeom prst="rect">
              <a:avLst/>
            </a:prstGeom>
            <a:noFill/>
          </p:spPr>
          <p:txBody>
            <a:bodyPr wrap="none" lIns="0" tIns="0" rIns="0" bIns="0" rtlCol="0">
              <a:spAutoFit/>
            </a:body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2400" b="0" i="0" u="none" strike="noStrike" kern="0" cap="none" spc="-49" normalizeH="0" baseline="0" noProof="0" dirty="0">
                  <a:ln>
                    <a:noFill/>
                  </a:ln>
                  <a:gradFill>
                    <a:gsLst>
                      <a:gs pos="0">
                        <a:schemeClr val="tx1"/>
                      </a:gs>
                      <a:gs pos="100000">
                        <a:schemeClr val="tx1"/>
                      </a:gs>
                    </a:gsLst>
                    <a:lin ang="5400000" scaled="1"/>
                  </a:gradFill>
                  <a:effectLst/>
                  <a:uLnTx/>
                  <a:uFillTx/>
                  <a:latin typeface="Segoe UI" panose="020B0502040204020203" pitchFamily="34" charset="0"/>
                  <a:cs typeface="Segoe UI" panose="020B0502040204020203" pitchFamily="34" charset="0"/>
                </a:rPr>
                <a:t>Intelligent cloud</a:t>
              </a:r>
            </a:p>
          </p:txBody>
        </p:sp>
        <p:sp>
          <p:nvSpPr>
            <p:cNvPr id="140" name="Oval 139">
              <a:extLst>
                <a:ext uri="{FF2B5EF4-FFF2-40B4-BE49-F238E27FC236}">
                  <a16:creationId xmlns:a16="http://schemas.microsoft.com/office/drawing/2014/main" id="{FA1129F7-AB59-43BF-B903-7707396DEF22}"/>
                </a:ext>
              </a:extLst>
            </p:cNvPr>
            <p:cNvSpPr/>
            <p:nvPr/>
          </p:nvSpPr>
          <p:spPr bwMode="auto">
            <a:xfrm>
              <a:off x="5878101" y="790589"/>
              <a:ext cx="5257054" cy="5257054"/>
            </a:xfrm>
            <a:prstGeom prst="ellipse">
              <a:avLst/>
            </a:prstGeom>
            <a:noFill/>
            <a:ln w="19050" cap="rnd">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useBgFill="1">
          <p:nvSpPr>
            <p:cNvPr id="141" name="Trapezoid 140">
              <a:extLst>
                <a:ext uri="{FF2B5EF4-FFF2-40B4-BE49-F238E27FC236}">
                  <a16:creationId xmlns:a16="http://schemas.microsoft.com/office/drawing/2014/main" id="{5A5C997F-925E-493D-ABA1-0328273D64E9}"/>
                </a:ext>
              </a:extLst>
            </p:cNvPr>
            <p:cNvSpPr/>
            <p:nvPr/>
          </p:nvSpPr>
          <p:spPr bwMode="auto">
            <a:xfrm>
              <a:off x="6770673" y="5600408"/>
              <a:ext cx="3471910" cy="671041"/>
            </a:xfrm>
            <a:prstGeom prst="trapezoid">
              <a:avLst>
                <a:gd name="adj" fmla="val 53856"/>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2" name="TextBox 141">
              <a:extLst>
                <a:ext uri="{FF2B5EF4-FFF2-40B4-BE49-F238E27FC236}">
                  <a16:creationId xmlns:a16="http://schemas.microsoft.com/office/drawing/2014/main" id="{B193C171-A325-4AE5-958A-5493B6D1D615}"/>
                </a:ext>
              </a:extLst>
            </p:cNvPr>
            <p:cNvSpPr txBox="1"/>
            <p:nvPr/>
          </p:nvSpPr>
          <p:spPr>
            <a:xfrm>
              <a:off x="7489298" y="5834759"/>
              <a:ext cx="2034660" cy="369332"/>
            </a:xfrm>
            <a:prstGeom prst="rect">
              <a:avLst/>
            </a:prstGeom>
            <a:noFill/>
          </p:spPr>
          <p:txBody>
            <a:bodyPr wrap="none" lIns="0" tIns="0" rIns="0" bIns="0" rtlCol="0">
              <a:spAutoFit/>
            </a:bodyPr>
            <a:lstStyle/>
            <a:p>
              <a:pPr algn="ctr" defTabSz="896214">
                <a:defRPr/>
              </a:pPr>
              <a:r>
                <a:rPr lang="en-US" sz="2400" kern="0" spc="-49" dirty="0">
                  <a:gradFill>
                    <a:gsLst>
                      <a:gs pos="0">
                        <a:schemeClr val="tx1"/>
                      </a:gs>
                      <a:gs pos="100000">
                        <a:schemeClr val="tx1"/>
                      </a:gs>
                    </a:gsLst>
                    <a:lin ang="5400000" scaled="1"/>
                  </a:gradFill>
                  <a:latin typeface="Segoe UI" panose="020B0502040204020203" pitchFamily="34" charset="0"/>
                  <a:cs typeface="Segoe UI" panose="020B0502040204020203" pitchFamily="34" charset="0"/>
                </a:rPr>
                <a:t>Intelligent edge</a:t>
              </a:r>
            </a:p>
          </p:txBody>
        </p:sp>
        <p:grpSp>
          <p:nvGrpSpPr>
            <p:cNvPr id="143" name="Group 142">
              <a:extLst>
                <a:ext uri="{FF2B5EF4-FFF2-40B4-BE49-F238E27FC236}">
                  <a16:creationId xmlns:a16="http://schemas.microsoft.com/office/drawing/2014/main" id="{239FF318-B5C5-494D-A2D3-115AC460C0CF}"/>
                </a:ext>
              </a:extLst>
            </p:cNvPr>
            <p:cNvGrpSpPr/>
            <p:nvPr/>
          </p:nvGrpSpPr>
          <p:grpSpPr>
            <a:xfrm>
              <a:off x="6067042" y="4627604"/>
              <a:ext cx="502849" cy="502849"/>
              <a:chOff x="3656069" y="4637661"/>
              <a:chExt cx="502920" cy="502920"/>
            </a:xfrm>
          </p:grpSpPr>
          <p:sp useBgFill="1">
            <p:nvSpPr>
              <p:cNvPr id="144" name="Oval 143">
                <a:extLst>
                  <a:ext uri="{FF2B5EF4-FFF2-40B4-BE49-F238E27FC236}">
                    <a16:creationId xmlns:a16="http://schemas.microsoft.com/office/drawing/2014/main" id="{883FD265-E567-4167-B3AE-7B1280B0F714}"/>
                  </a:ext>
                </a:extLst>
              </p:cNvPr>
              <p:cNvSpPr/>
              <p:nvPr/>
            </p:nvSpPr>
            <p:spPr bwMode="auto">
              <a:xfrm>
                <a:off x="3656069" y="4637661"/>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5" name="ShoppingCart_E7BF">
                <a:extLst>
                  <a:ext uri="{FF2B5EF4-FFF2-40B4-BE49-F238E27FC236}">
                    <a16:creationId xmlns:a16="http://schemas.microsoft.com/office/drawing/2014/main" id="{4EE1A179-7112-42F0-BCA9-464228A2DB6B}"/>
                  </a:ext>
                </a:extLst>
              </p:cNvPr>
              <p:cNvSpPr>
                <a:spLocks noChangeAspect="1" noEditPoints="1"/>
              </p:cNvSpPr>
              <p:nvPr/>
            </p:nvSpPr>
            <p:spPr bwMode="auto">
              <a:xfrm>
                <a:off x="3793229" y="4791926"/>
                <a:ext cx="228600" cy="194390"/>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146" name="Group 145">
              <a:extLst>
                <a:ext uri="{FF2B5EF4-FFF2-40B4-BE49-F238E27FC236}">
                  <a16:creationId xmlns:a16="http://schemas.microsoft.com/office/drawing/2014/main" id="{01A76D21-C712-4B65-B719-CD90D6E8E85A}"/>
                </a:ext>
              </a:extLst>
            </p:cNvPr>
            <p:cNvGrpSpPr/>
            <p:nvPr/>
          </p:nvGrpSpPr>
          <p:grpSpPr>
            <a:xfrm>
              <a:off x="8767121" y="586551"/>
              <a:ext cx="502849" cy="502849"/>
              <a:chOff x="6356531" y="596034"/>
              <a:chExt cx="502920" cy="502920"/>
            </a:xfrm>
          </p:grpSpPr>
          <p:sp useBgFill="1">
            <p:nvSpPr>
              <p:cNvPr id="147" name="Oval 146">
                <a:extLst>
                  <a:ext uri="{FF2B5EF4-FFF2-40B4-BE49-F238E27FC236}">
                    <a16:creationId xmlns:a16="http://schemas.microsoft.com/office/drawing/2014/main" id="{8327CA0A-30D1-4F97-93AA-AA4454B3925C}"/>
                  </a:ext>
                </a:extLst>
              </p:cNvPr>
              <p:cNvSpPr/>
              <p:nvPr/>
            </p:nvSpPr>
            <p:spPr bwMode="auto">
              <a:xfrm>
                <a:off x="6356531" y="59603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8" name="Freeform 33">
                <a:extLst>
                  <a:ext uri="{FF2B5EF4-FFF2-40B4-BE49-F238E27FC236}">
                    <a16:creationId xmlns:a16="http://schemas.microsoft.com/office/drawing/2014/main" id="{49BAF243-9D7C-4CEC-A9BD-D29A77DE7F07}"/>
                  </a:ext>
                </a:extLst>
              </p:cNvPr>
              <p:cNvSpPr>
                <a:spLocks noChangeAspect="1"/>
              </p:cNvSpPr>
              <p:nvPr/>
            </p:nvSpPr>
            <p:spPr bwMode="auto">
              <a:xfrm>
                <a:off x="6493691" y="750694"/>
                <a:ext cx="228600" cy="193600"/>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149" name="Group 148">
              <a:extLst>
                <a:ext uri="{FF2B5EF4-FFF2-40B4-BE49-F238E27FC236}">
                  <a16:creationId xmlns:a16="http://schemas.microsoft.com/office/drawing/2014/main" id="{EA859B50-64B5-4AD1-992B-7B893E8017E5}"/>
                </a:ext>
              </a:extLst>
            </p:cNvPr>
            <p:cNvGrpSpPr/>
            <p:nvPr/>
          </p:nvGrpSpPr>
          <p:grpSpPr>
            <a:xfrm>
              <a:off x="9715113" y="5363538"/>
              <a:ext cx="502849" cy="502849"/>
              <a:chOff x="7304658" y="5373699"/>
              <a:chExt cx="502920" cy="502920"/>
            </a:xfrm>
          </p:grpSpPr>
          <p:sp useBgFill="1">
            <p:nvSpPr>
              <p:cNvPr id="150" name="Oval 149">
                <a:extLst>
                  <a:ext uri="{FF2B5EF4-FFF2-40B4-BE49-F238E27FC236}">
                    <a16:creationId xmlns:a16="http://schemas.microsoft.com/office/drawing/2014/main" id="{D66F7EE2-A00A-4C8C-8BCE-A081D9ED376A}"/>
                  </a:ext>
                </a:extLst>
              </p:cNvPr>
              <p:cNvSpPr/>
              <p:nvPr/>
            </p:nvSpPr>
            <p:spPr bwMode="auto">
              <a:xfrm>
                <a:off x="7304658" y="5373699"/>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1" name="document_6">
                <a:extLst>
                  <a:ext uri="{FF2B5EF4-FFF2-40B4-BE49-F238E27FC236}">
                    <a16:creationId xmlns:a16="http://schemas.microsoft.com/office/drawing/2014/main" id="{686B2BFB-EAB0-467D-9DC7-E054D1FDDB0E}"/>
                  </a:ext>
                </a:extLst>
              </p:cNvPr>
              <p:cNvSpPr>
                <a:spLocks noChangeAspect="1" noEditPoints="1"/>
              </p:cNvSpPr>
              <p:nvPr/>
            </p:nvSpPr>
            <p:spPr bwMode="auto">
              <a:xfrm>
                <a:off x="7469876" y="5517356"/>
                <a:ext cx="172484" cy="215606"/>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152" name="Rectangle 151">
              <a:extLst>
                <a:ext uri="{FF2B5EF4-FFF2-40B4-BE49-F238E27FC236}">
                  <a16:creationId xmlns:a16="http://schemas.microsoft.com/office/drawing/2014/main" id="{337D58BE-537B-4552-8A87-59B457594764}"/>
                </a:ext>
              </a:extLst>
            </p:cNvPr>
            <p:cNvSpPr/>
            <p:nvPr/>
          </p:nvSpPr>
          <p:spPr bwMode="auto">
            <a:xfrm>
              <a:off x="7744459" y="1449785"/>
              <a:ext cx="253681" cy="105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3" name="Oval 152">
              <a:extLst>
                <a:ext uri="{FF2B5EF4-FFF2-40B4-BE49-F238E27FC236}">
                  <a16:creationId xmlns:a16="http://schemas.microsoft.com/office/drawing/2014/main" id="{44EB4C52-DAF0-4048-9DCE-E606A836AF7D}"/>
                </a:ext>
              </a:extLst>
            </p:cNvPr>
            <p:cNvSpPr/>
            <p:nvPr/>
          </p:nvSpPr>
          <p:spPr bwMode="auto">
            <a:xfrm>
              <a:off x="9078098" y="1431689"/>
              <a:ext cx="217441" cy="9047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4" name="Group 153">
              <a:extLst>
                <a:ext uri="{FF2B5EF4-FFF2-40B4-BE49-F238E27FC236}">
                  <a16:creationId xmlns:a16="http://schemas.microsoft.com/office/drawing/2014/main" id="{59EF6121-71FE-4921-8EBE-5205ABABAE46}"/>
                </a:ext>
              </a:extLst>
            </p:cNvPr>
            <p:cNvGrpSpPr/>
            <p:nvPr/>
          </p:nvGrpSpPr>
          <p:grpSpPr>
            <a:xfrm>
              <a:off x="6257385" y="3999496"/>
              <a:ext cx="502849" cy="502849"/>
              <a:chOff x="3846439" y="4009463"/>
              <a:chExt cx="502920" cy="502920"/>
            </a:xfrm>
          </p:grpSpPr>
          <p:sp useBgFill="1">
            <p:nvSpPr>
              <p:cNvPr id="155" name="Oval 154">
                <a:extLst>
                  <a:ext uri="{FF2B5EF4-FFF2-40B4-BE49-F238E27FC236}">
                    <a16:creationId xmlns:a16="http://schemas.microsoft.com/office/drawing/2014/main" id="{F1808252-2DE8-4AED-A50B-38D601CFFA02}"/>
                  </a:ext>
                </a:extLst>
              </p:cNvPr>
              <p:cNvSpPr/>
              <p:nvPr/>
            </p:nvSpPr>
            <p:spPr bwMode="auto">
              <a:xfrm>
                <a:off x="3846439" y="4009463"/>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6" name="Freeform 41">
                <a:extLst>
                  <a:ext uri="{FF2B5EF4-FFF2-40B4-BE49-F238E27FC236}">
                    <a16:creationId xmlns:a16="http://schemas.microsoft.com/office/drawing/2014/main" id="{8900DF5A-E3DB-4D6D-961D-1A3A6D7E22E1}"/>
                  </a:ext>
                </a:extLst>
              </p:cNvPr>
              <p:cNvSpPr>
                <a:spLocks noChangeAspect="1" noEditPoints="1"/>
              </p:cNvSpPr>
              <p:nvPr/>
            </p:nvSpPr>
            <p:spPr bwMode="auto">
              <a:xfrm>
                <a:off x="3971460" y="4167612"/>
                <a:ext cx="252878" cy="158048"/>
              </a:xfrm>
              <a:custGeom>
                <a:avLst/>
                <a:gdLst>
                  <a:gd name="T0" fmla="*/ 208 w 208"/>
                  <a:gd name="T1" fmla="*/ 54 h 130"/>
                  <a:gd name="T2" fmla="*/ 208 w 208"/>
                  <a:gd name="T3" fmla="*/ 130 h 130"/>
                  <a:gd name="T4" fmla="*/ 0 w 208"/>
                  <a:gd name="T5" fmla="*/ 130 h 130"/>
                  <a:gd name="T6" fmla="*/ 0 w 208"/>
                  <a:gd name="T7" fmla="*/ 54 h 130"/>
                  <a:gd name="T8" fmla="*/ 40 w 208"/>
                  <a:gd name="T9" fmla="*/ 24 h 130"/>
                  <a:gd name="T10" fmla="*/ 40 w 208"/>
                  <a:gd name="T11" fmla="*/ 54 h 130"/>
                  <a:gd name="T12" fmla="*/ 85 w 208"/>
                  <a:gd name="T13" fmla="*/ 24 h 130"/>
                  <a:gd name="T14" fmla="*/ 85 w 208"/>
                  <a:gd name="T15" fmla="*/ 54 h 130"/>
                  <a:gd name="T16" fmla="*/ 208 w 208"/>
                  <a:gd name="T17" fmla="*/ 54 h 130"/>
                  <a:gd name="T18" fmla="*/ 163 w 208"/>
                  <a:gd name="T19" fmla="*/ 54 h 130"/>
                  <a:gd name="T20" fmla="*/ 153 w 208"/>
                  <a:gd name="T21" fmla="*/ 0 h 130"/>
                  <a:gd name="T22" fmla="*/ 144 w 208"/>
                  <a:gd name="T23" fmla="*/ 0 h 130"/>
                  <a:gd name="T24" fmla="*/ 136 w 208"/>
                  <a:gd name="T25" fmla="*/ 54 h 130"/>
                  <a:gd name="T26" fmla="*/ 200 w 208"/>
                  <a:gd name="T27" fmla="*/ 54 h 130"/>
                  <a:gd name="T28" fmla="*/ 189 w 208"/>
                  <a:gd name="T29" fmla="*/ 0 h 130"/>
                  <a:gd name="T30" fmla="*/ 180 w 208"/>
                  <a:gd name="T31" fmla="*/ 0 h 130"/>
                  <a:gd name="T32" fmla="*/ 171 w 208"/>
                  <a:gd name="T33" fmla="*/ 54 h 130"/>
                  <a:gd name="T34" fmla="*/ 30 w 208"/>
                  <a:gd name="T35" fmla="*/ 77 h 130"/>
                  <a:gd name="T36" fmla="*/ 19 w 208"/>
                  <a:gd name="T37" fmla="*/ 77 h 130"/>
                  <a:gd name="T38" fmla="*/ 19 w 208"/>
                  <a:gd name="T39" fmla="*/ 88 h 130"/>
                  <a:gd name="T40" fmla="*/ 30 w 208"/>
                  <a:gd name="T41" fmla="*/ 88 h 130"/>
                  <a:gd name="T42" fmla="*/ 30 w 208"/>
                  <a:gd name="T43" fmla="*/ 77 h 130"/>
                  <a:gd name="T44" fmla="*/ 69 w 208"/>
                  <a:gd name="T45" fmla="*/ 77 h 130"/>
                  <a:gd name="T46" fmla="*/ 59 w 208"/>
                  <a:gd name="T47" fmla="*/ 77 h 130"/>
                  <a:gd name="T48" fmla="*/ 59 w 208"/>
                  <a:gd name="T49" fmla="*/ 88 h 130"/>
                  <a:gd name="T50" fmla="*/ 69 w 208"/>
                  <a:gd name="T51" fmla="*/ 88 h 130"/>
                  <a:gd name="T52" fmla="*/ 69 w 208"/>
                  <a:gd name="T53" fmla="*/ 77 h 130"/>
                  <a:gd name="T54" fmla="*/ 109 w 208"/>
                  <a:gd name="T55" fmla="*/ 77 h 130"/>
                  <a:gd name="T56" fmla="*/ 99 w 208"/>
                  <a:gd name="T57" fmla="*/ 77 h 130"/>
                  <a:gd name="T58" fmla="*/ 99 w 208"/>
                  <a:gd name="T59" fmla="*/ 88 h 130"/>
                  <a:gd name="T60" fmla="*/ 109 w 208"/>
                  <a:gd name="T61" fmla="*/ 88 h 130"/>
                  <a:gd name="T62" fmla="*/ 109 w 208"/>
                  <a:gd name="T63" fmla="*/ 77 h 130"/>
                  <a:gd name="T64" fmla="*/ 149 w 208"/>
                  <a:gd name="T65" fmla="*/ 77 h 130"/>
                  <a:gd name="T66" fmla="*/ 139 w 208"/>
                  <a:gd name="T67" fmla="*/ 77 h 130"/>
                  <a:gd name="T68" fmla="*/ 139 w 208"/>
                  <a:gd name="T69" fmla="*/ 88 h 130"/>
                  <a:gd name="T70" fmla="*/ 149 w 208"/>
                  <a:gd name="T71" fmla="*/ 88 h 130"/>
                  <a:gd name="T72" fmla="*/ 149 w 208"/>
                  <a:gd name="T73" fmla="*/ 77 h 130"/>
                  <a:gd name="T74" fmla="*/ 189 w 208"/>
                  <a:gd name="T75" fmla="*/ 77 h 130"/>
                  <a:gd name="T76" fmla="*/ 179 w 208"/>
                  <a:gd name="T77" fmla="*/ 77 h 130"/>
                  <a:gd name="T78" fmla="*/ 179 w 208"/>
                  <a:gd name="T79" fmla="*/ 88 h 130"/>
                  <a:gd name="T80" fmla="*/ 189 w 208"/>
                  <a:gd name="T81" fmla="*/ 88 h 130"/>
                  <a:gd name="T82" fmla="*/ 189 w 208"/>
                  <a:gd name="T83"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8" h="130">
                    <a:moveTo>
                      <a:pt x="208" y="54"/>
                    </a:moveTo>
                    <a:lnTo>
                      <a:pt x="208" y="130"/>
                    </a:lnTo>
                    <a:lnTo>
                      <a:pt x="0" y="130"/>
                    </a:lnTo>
                    <a:lnTo>
                      <a:pt x="0" y="54"/>
                    </a:lnTo>
                    <a:lnTo>
                      <a:pt x="40" y="24"/>
                    </a:lnTo>
                    <a:lnTo>
                      <a:pt x="40" y="54"/>
                    </a:lnTo>
                    <a:lnTo>
                      <a:pt x="85" y="24"/>
                    </a:lnTo>
                    <a:lnTo>
                      <a:pt x="85" y="54"/>
                    </a:lnTo>
                    <a:lnTo>
                      <a:pt x="208" y="54"/>
                    </a:lnTo>
                    <a:moveTo>
                      <a:pt x="163" y="54"/>
                    </a:moveTo>
                    <a:lnTo>
                      <a:pt x="153" y="0"/>
                    </a:lnTo>
                    <a:lnTo>
                      <a:pt x="144" y="0"/>
                    </a:lnTo>
                    <a:lnTo>
                      <a:pt x="136" y="54"/>
                    </a:lnTo>
                    <a:moveTo>
                      <a:pt x="200" y="54"/>
                    </a:moveTo>
                    <a:lnTo>
                      <a:pt x="189" y="0"/>
                    </a:lnTo>
                    <a:lnTo>
                      <a:pt x="180" y="0"/>
                    </a:lnTo>
                    <a:lnTo>
                      <a:pt x="171" y="54"/>
                    </a:lnTo>
                    <a:moveTo>
                      <a:pt x="30" y="77"/>
                    </a:moveTo>
                    <a:lnTo>
                      <a:pt x="19" y="77"/>
                    </a:lnTo>
                    <a:lnTo>
                      <a:pt x="19" y="88"/>
                    </a:lnTo>
                    <a:lnTo>
                      <a:pt x="30" y="88"/>
                    </a:lnTo>
                    <a:lnTo>
                      <a:pt x="30" y="77"/>
                    </a:lnTo>
                    <a:moveTo>
                      <a:pt x="69" y="77"/>
                    </a:moveTo>
                    <a:lnTo>
                      <a:pt x="59" y="77"/>
                    </a:lnTo>
                    <a:lnTo>
                      <a:pt x="59" y="88"/>
                    </a:lnTo>
                    <a:lnTo>
                      <a:pt x="69" y="88"/>
                    </a:lnTo>
                    <a:lnTo>
                      <a:pt x="69" y="77"/>
                    </a:lnTo>
                    <a:moveTo>
                      <a:pt x="109" y="77"/>
                    </a:moveTo>
                    <a:lnTo>
                      <a:pt x="99" y="77"/>
                    </a:lnTo>
                    <a:lnTo>
                      <a:pt x="99" y="88"/>
                    </a:lnTo>
                    <a:lnTo>
                      <a:pt x="109" y="88"/>
                    </a:lnTo>
                    <a:lnTo>
                      <a:pt x="109" y="77"/>
                    </a:lnTo>
                    <a:moveTo>
                      <a:pt x="149" y="77"/>
                    </a:moveTo>
                    <a:lnTo>
                      <a:pt x="139" y="77"/>
                    </a:lnTo>
                    <a:lnTo>
                      <a:pt x="139" y="88"/>
                    </a:lnTo>
                    <a:lnTo>
                      <a:pt x="149" y="88"/>
                    </a:lnTo>
                    <a:lnTo>
                      <a:pt x="149" y="77"/>
                    </a:lnTo>
                    <a:moveTo>
                      <a:pt x="189" y="77"/>
                    </a:moveTo>
                    <a:lnTo>
                      <a:pt x="179" y="77"/>
                    </a:lnTo>
                    <a:lnTo>
                      <a:pt x="179" y="88"/>
                    </a:lnTo>
                    <a:lnTo>
                      <a:pt x="189" y="88"/>
                    </a:lnTo>
                    <a:lnTo>
                      <a:pt x="189" y="77"/>
                    </a:lnTo>
                  </a:path>
                </a:pathLst>
              </a:custGeom>
              <a:noFill/>
              <a:ln w="12700" cap="sq">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157" name="Group 156">
              <a:extLst>
                <a:ext uri="{FF2B5EF4-FFF2-40B4-BE49-F238E27FC236}">
                  <a16:creationId xmlns:a16="http://schemas.microsoft.com/office/drawing/2014/main" id="{14213F55-3806-48F7-956C-E4FD2990FD15}"/>
                </a:ext>
              </a:extLst>
            </p:cNvPr>
            <p:cNvGrpSpPr/>
            <p:nvPr/>
          </p:nvGrpSpPr>
          <p:grpSpPr>
            <a:xfrm>
              <a:off x="10423738" y="3170547"/>
              <a:ext cx="502849" cy="502849"/>
              <a:chOff x="8013383" y="3180397"/>
              <a:chExt cx="502920" cy="502920"/>
            </a:xfrm>
          </p:grpSpPr>
          <p:sp useBgFill="1">
            <p:nvSpPr>
              <p:cNvPr id="158" name="Oval 157">
                <a:extLst>
                  <a:ext uri="{FF2B5EF4-FFF2-40B4-BE49-F238E27FC236}">
                    <a16:creationId xmlns:a16="http://schemas.microsoft.com/office/drawing/2014/main" id="{92675B4A-26C8-4935-ABDC-696CC10AF9F5}"/>
                  </a:ext>
                </a:extLst>
              </p:cNvPr>
              <p:cNvSpPr/>
              <p:nvPr/>
            </p:nvSpPr>
            <p:spPr bwMode="auto">
              <a:xfrm>
                <a:off x="8013383" y="3180397"/>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Airplane_E709">
                <a:extLst>
                  <a:ext uri="{FF2B5EF4-FFF2-40B4-BE49-F238E27FC236}">
                    <a16:creationId xmlns:a16="http://schemas.microsoft.com/office/drawing/2014/main" id="{359D86FE-ACE1-4EE2-9784-A0BFED68DBFA}"/>
                  </a:ext>
                </a:extLst>
              </p:cNvPr>
              <p:cNvSpPr>
                <a:spLocks noChangeAspect="1"/>
              </p:cNvSpPr>
              <p:nvPr/>
            </p:nvSpPr>
            <p:spPr bwMode="auto">
              <a:xfrm>
                <a:off x="8151627" y="3312320"/>
                <a:ext cx="235956" cy="239076"/>
              </a:xfrm>
              <a:custGeom>
                <a:avLst/>
                <a:gdLst>
                  <a:gd name="T0" fmla="*/ 1002 w 3707"/>
                  <a:gd name="T1" fmla="*/ 3755 h 3755"/>
                  <a:gd name="T2" fmla="*/ 1502 w 3707"/>
                  <a:gd name="T3" fmla="*/ 2253 h 3755"/>
                  <a:gd name="T4" fmla="*/ 751 w 3707"/>
                  <a:gd name="T5" fmla="*/ 2253 h 3755"/>
                  <a:gd name="T6" fmla="*/ 625 w 3707"/>
                  <a:gd name="T7" fmla="*/ 2503 h 3755"/>
                  <a:gd name="T8" fmla="*/ 0 w 3707"/>
                  <a:gd name="T9" fmla="*/ 2503 h 3755"/>
                  <a:gd name="T10" fmla="*/ 209 w 3707"/>
                  <a:gd name="T11" fmla="*/ 1877 h 3755"/>
                  <a:gd name="T12" fmla="*/ 0 w 3707"/>
                  <a:gd name="T13" fmla="*/ 1251 h 3755"/>
                  <a:gd name="T14" fmla="*/ 625 w 3707"/>
                  <a:gd name="T15" fmla="*/ 1251 h 3755"/>
                  <a:gd name="T16" fmla="*/ 751 w 3707"/>
                  <a:gd name="T17" fmla="*/ 1502 h 3755"/>
                  <a:gd name="T18" fmla="*/ 1502 w 3707"/>
                  <a:gd name="T19" fmla="*/ 1502 h 3755"/>
                  <a:gd name="T20" fmla="*/ 1002 w 3707"/>
                  <a:gd name="T21" fmla="*/ 0 h 3755"/>
                  <a:gd name="T22" fmla="*/ 1627 w 3707"/>
                  <a:gd name="T23" fmla="*/ 0 h 3755"/>
                  <a:gd name="T24" fmla="*/ 2378 w 3707"/>
                  <a:gd name="T25" fmla="*/ 1502 h 3755"/>
                  <a:gd name="T26" fmla="*/ 3331 w 3707"/>
                  <a:gd name="T27" fmla="*/ 1502 h 3755"/>
                  <a:gd name="T28" fmla="*/ 3707 w 3707"/>
                  <a:gd name="T29" fmla="*/ 1877 h 3755"/>
                  <a:gd name="T30" fmla="*/ 3331 w 3707"/>
                  <a:gd name="T31" fmla="*/ 2253 h 3755"/>
                  <a:gd name="T32" fmla="*/ 2378 w 3707"/>
                  <a:gd name="T33" fmla="*/ 2253 h 3755"/>
                  <a:gd name="T34" fmla="*/ 1627 w 3707"/>
                  <a:gd name="T35" fmla="*/ 3755 h 3755"/>
                  <a:gd name="T36" fmla="*/ 1002 w 3707"/>
                  <a:gd name="T37" fmla="*/ 3755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7" h="3755">
                    <a:moveTo>
                      <a:pt x="1002" y="3755"/>
                    </a:moveTo>
                    <a:cubicBezTo>
                      <a:pt x="1502" y="2253"/>
                      <a:pt x="1502" y="2253"/>
                      <a:pt x="1502" y="2253"/>
                    </a:cubicBezTo>
                    <a:cubicBezTo>
                      <a:pt x="751" y="2253"/>
                      <a:pt x="751" y="2253"/>
                      <a:pt x="751" y="2253"/>
                    </a:cubicBezTo>
                    <a:cubicBezTo>
                      <a:pt x="625" y="2503"/>
                      <a:pt x="625" y="2503"/>
                      <a:pt x="625" y="2503"/>
                    </a:cubicBezTo>
                    <a:cubicBezTo>
                      <a:pt x="0" y="2503"/>
                      <a:pt x="0" y="2503"/>
                      <a:pt x="0" y="2503"/>
                    </a:cubicBezTo>
                    <a:cubicBezTo>
                      <a:pt x="209" y="1877"/>
                      <a:pt x="209" y="1877"/>
                      <a:pt x="209" y="1877"/>
                    </a:cubicBezTo>
                    <a:cubicBezTo>
                      <a:pt x="0" y="1251"/>
                      <a:pt x="0" y="1251"/>
                      <a:pt x="0" y="1251"/>
                    </a:cubicBezTo>
                    <a:cubicBezTo>
                      <a:pt x="625" y="1251"/>
                      <a:pt x="625" y="1251"/>
                      <a:pt x="625" y="1251"/>
                    </a:cubicBezTo>
                    <a:cubicBezTo>
                      <a:pt x="751" y="1502"/>
                      <a:pt x="751" y="1502"/>
                      <a:pt x="751" y="1502"/>
                    </a:cubicBezTo>
                    <a:cubicBezTo>
                      <a:pt x="1502" y="1502"/>
                      <a:pt x="1502" y="1502"/>
                      <a:pt x="1502" y="1502"/>
                    </a:cubicBezTo>
                    <a:cubicBezTo>
                      <a:pt x="1002" y="0"/>
                      <a:pt x="1002" y="0"/>
                      <a:pt x="1002" y="0"/>
                    </a:cubicBezTo>
                    <a:cubicBezTo>
                      <a:pt x="1627" y="0"/>
                      <a:pt x="1627" y="0"/>
                      <a:pt x="1627" y="0"/>
                    </a:cubicBezTo>
                    <a:cubicBezTo>
                      <a:pt x="2378" y="1502"/>
                      <a:pt x="2378" y="1502"/>
                      <a:pt x="2378" y="1502"/>
                    </a:cubicBezTo>
                    <a:cubicBezTo>
                      <a:pt x="3331" y="1502"/>
                      <a:pt x="3331" y="1502"/>
                      <a:pt x="3331" y="1502"/>
                    </a:cubicBezTo>
                    <a:cubicBezTo>
                      <a:pt x="3538" y="1502"/>
                      <a:pt x="3707" y="1670"/>
                      <a:pt x="3707" y="1877"/>
                    </a:cubicBezTo>
                    <a:cubicBezTo>
                      <a:pt x="3707" y="2084"/>
                      <a:pt x="3538" y="2253"/>
                      <a:pt x="3331" y="2253"/>
                    </a:cubicBezTo>
                    <a:cubicBezTo>
                      <a:pt x="2378" y="2253"/>
                      <a:pt x="2378" y="2253"/>
                      <a:pt x="2378" y="2253"/>
                    </a:cubicBezTo>
                    <a:cubicBezTo>
                      <a:pt x="1627" y="3755"/>
                      <a:pt x="1627" y="3755"/>
                      <a:pt x="1627" y="3755"/>
                    </a:cubicBezTo>
                    <a:lnTo>
                      <a:pt x="1002" y="3755"/>
                    </a:lnTo>
                    <a:close/>
                  </a:path>
                </a:pathLst>
              </a:custGeom>
              <a:no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160" name="Group 159">
              <a:extLst>
                <a:ext uri="{FF2B5EF4-FFF2-40B4-BE49-F238E27FC236}">
                  <a16:creationId xmlns:a16="http://schemas.microsoft.com/office/drawing/2014/main" id="{161697A9-A138-44E4-B82C-AEFAFD137D0D}"/>
                </a:ext>
              </a:extLst>
            </p:cNvPr>
            <p:cNvGrpSpPr/>
            <p:nvPr/>
          </p:nvGrpSpPr>
          <p:grpSpPr>
            <a:xfrm>
              <a:off x="9087009" y="5171221"/>
              <a:ext cx="502849" cy="502849"/>
              <a:chOff x="6676464" y="5181354"/>
              <a:chExt cx="502920" cy="502920"/>
            </a:xfrm>
          </p:grpSpPr>
          <p:sp useBgFill="1">
            <p:nvSpPr>
              <p:cNvPr id="161" name="Oval 160">
                <a:extLst>
                  <a:ext uri="{FF2B5EF4-FFF2-40B4-BE49-F238E27FC236}">
                    <a16:creationId xmlns:a16="http://schemas.microsoft.com/office/drawing/2014/main" id="{6FC9E49F-9A51-482E-B25C-85C73BAED3E2}"/>
                  </a:ext>
                </a:extLst>
              </p:cNvPr>
              <p:cNvSpPr/>
              <p:nvPr/>
            </p:nvSpPr>
            <p:spPr bwMode="auto">
              <a:xfrm>
                <a:off x="6676464" y="518135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62" name="Group 8">
                <a:extLst>
                  <a:ext uri="{FF2B5EF4-FFF2-40B4-BE49-F238E27FC236}">
                    <a16:creationId xmlns:a16="http://schemas.microsoft.com/office/drawing/2014/main" id="{6ADB567F-BF74-46F4-8DA1-3F8B1BD9EE94}"/>
                  </a:ext>
                </a:extLst>
              </p:cNvPr>
              <p:cNvGrpSpPr>
                <a:grpSpLocks noChangeAspect="1"/>
              </p:cNvGrpSpPr>
              <p:nvPr/>
            </p:nvGrpSpPr>
            <p:grpSpPr bwMode="auto">
              <a:xfrm>
                <a:off x="6803377" y="5331619"/>
                <a:ext cx="249094" cy="202390"/>
                <a:chOff x="5458" y="3157"/>
                <a:chExt cx="304" cy="247"/>
              </a:xfrm>
              <a:noFill/>
            </p:grpSpPr>
            <p:sp>
              <p:nvSpPr>
                <p:cNvPr id="163" name="Freeform 9">
                  <a:extLst>
                    <a:ext uri="{FF2B5EF4-FFF2-40B4-BE49-F238E27FC236}">
                      <a16:creationId xmlns:a16="http://schemas.microsoft.com/office/drawing/2014/main" id="{C5D5B9C2-8F5B-40CA-B692-78F4FF560017}"/>
                    </a:ext>
                  </a:extLst>
                </p:cNvPr>
                <p:cNvSpPr>
                  <a:spLocks noEditPoints="1"/>
                </p:cNvSpPr>
                <p:nvPr/>
              </p:nvSpPr>
              <p:spPr bwMode="auto">
                <a:xfrm>
                  <a:off x="5521" y="3157"/>
                  <a:ext cx="241" cy="247"/>
                </a:xfrm>
                <a:custGeom>
                  <a:avLst/>
                  <a:gdLst>
                    <a:gd name="T0" fmla="*/ 35 w 334"/>
                    <a:gd name="T1" fmla="*/ 160 h 341"/>
                    <a:gd name="T2" fmla="*/ 35 w 334"/>
                    <a:gd name="T3" fmla="*/ 61 h 341"/>
                    <a:gd name="T4" fmla="*/ 60 w 334"/>
                    <a:gd name="T5" fmla="*/ 36 h 341"/>
                    <a:gd name="T6" fmla="*/ 266 w 334"/>
                    <a:gd name="T7" fmla="*/ 36 h 341"/>
                    <a:gd name="T8" fmla="*/ 291 w 334"/>
                    <a:gd name="T9" fmla="*/ 61 h 341"/>
                    <a:gd name="T10" fmla="*/ 291 w 334"/>
                    <a:gd name="T11" fmla="*/ 273 h 341"/>
                    <a:gd name="T12" fmla="*/ 266 w 334"/>
                    <a:gd name="T13" fmla="*/ 298 h 341"/>
                    <a:gd name="T14" fmla="*/ 266 w 334"/>
                    <a:gd name="T15" fmla="*/ 298 h 341"/>
                    <a:gd name="T16" fmla="*/ 84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5 w 334"/>
                    <a:gd name="T35" fmla="*/ 0 h 341"/>
                    <a:gd name="T36" fmla="*/ 255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5 w 334"/>
                    <a:gd name="T59" fmla="*/ 78 h 341"/>
                    <a:gd name="T60" fmla="*/ 0 w 334"/>
                    <a:gd name="T61" fmla="*/ 78 h 341"/>
                    <a:gd name="T62" fmla="*/ 35 w 334"/>
                    <a:gd name="T63" fmla="*/ 121 h 341"/>
                    <a:gd name="T64" fmla="*/ 0 w 334"/>
                    <a:gd name="T65" fmla="*/ 121 h 341"/>
                    <a:gd name="T66" fmla="*/ 35 w 334"/>
                    <a:gd name="T67" fmla="*/ 163 h 341"/>
                    <a:gd name="T68" fmla="*/ 0 w 334"/>
                    <a:gd name="T69" fmla="*/ 163 h 341"/>
                    <a:gd name="T70" fmla="*/ 121 w 334"/>
                    <a:gd name="T71" fmla="*/ 298 h 341"/>
                    <a:gd name="T72" fmla="*/ 121 w 334"/>
                    <a:gd name="T73" fmla="*/ 341 h 341"/>
                    <a:gd name="T74" fmla="*/ 163 w 334"/>
                    <a:gd name="T75" fmla="*/ 341 h 341"/>
                    <a:gd name="T76" fmla="*/ 163 w 334"/>
                    <a:gd name="T77" fmla="*/ 298 h 341"/>
                    <a:gd name="T78" fmla="*/ 206 w 334"/>
                    <a:gd name="T79" fmla="*/ 298 h 341"/>
                    <a:gd name="T80" fmla="*/ 206 w 334"/>
                    <a:gd name="T81" fmla="*/ 341 h 341"/>
                    <a:gd name="T82" fmla="*/ 255 w 334"/>
                    <a:gd name="T83" fmla="*/ 298 h 341"/>
                    <a:gd name="T84" fmla="*/ 255 w 334"/>
                    <a:gd name="T85"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341">
                      <a:moveTo>
                        <a:pt x="35" y="160"/>
                      </a:moveTo>
                      <a:cubicBezTo>
                        <a:pt x="35" y="65"/>
                        <a:pt x="35" y="61"/>
                        <a:pt x="35" y="61"/>
                      </a:cubicBezTo>
                      <a:cubicBezTo>
                        <a:pt x="35" y="45"/>
                        <a:pt x="48" y="36"/>
                        <a:pt x="60" y="36"/>
                      </a:cubicBezTo>
                      <a:cubicBezTo>
                        <a:pt x="266" y="36"/>
                        <a:pt x="266" y="36"/>
                        <a:pt x="266" y="36"/>
                      </a:cubicBezTo>
                      <a:cubicBezTo>
                        <a:pt x="282" y="36"/>
                        <a:pt x="291" y="45"/>
                        <a:pt x="291" y="61"/>
                      </a:cubicBezTo>
                      <a:cubicBezTo>
                        <a:pt x="291" y="273"/>
                        <a:pt x="291" y="273"/>
                        <a:pt x="291" y="273"/>
                      </a:cubicBezTo>
                      <a:cubicBezTo>
                        <a:pt x="291" y="286"/>
                        <a:pt x="282" y="298"/>
                        <a:pt x="266" y="298"/>
                      </a:cubicBezTo>
                      <a:cubicBezTo>
                        <a:pt x="266" y="298"/>
                        <a:pt x="266" y="298"/>
                        <a:pt x="266" y="298"/>
                      </a:cubicBezTo>
                      <a:cubicBezTo>
                        <a:pt x="161" y="298"/>
                        <a:pt x="110" y="298"/>
                        <a:pt x="84" y="298"/>
                      </a:cubicBezTo>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5" y="0"/>
                      </a:moveTo>
                      <a:cubicBezTo>
                        <a:pt x="255" y="36"/>
                        <a:pt x="255" y="36"/>
                        <a:pt x="255"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5" y="78"/>
                      </a:moveTo>
                      <a:cubicBezTo>
                        <a:pt x="0" y="78"/>
                        <a:pt x="0" y="78"/>
                        <a:pt x="0" y="78"/>
                      </a:cubicBezTo>
                      <a:moveTo>
                        <a:pt x="35" y="121"/>
                      </a:moveTo>
                      <a:cubicBezTo>
                        <a:pt x="0" y="121"/>
                        <a:pt x="0" y="121"/>
                        <a:pt x="0" y="121"/>
                      </a:cubicBezTo>
                      <a:moveTo>
                        <a:pt x="35" y="163"/>
                      </a:moveTo>
                      <a:cubicBezTo>
                        <a:pt x="0" y="163"/>
                        <a:pt x="0" y="163"/>
                        <a:pt x="0" y="163"/>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5" y="298"/>
                      </a:moveTo>
                      <a:cubicBezTo>
                        <a:pt x="255" y="341"/>
                        <a:pt x="255" y="341"/>
                        <a:pt x="255" y="341"/>
                      </a:cubicBezTo>
                    </a:path>
                  </a:pathLst>
                </a:custGeom>
                <a:grp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64" name="Freeform 10">
                  <a:extLst>
                    <a:ext uri="{FF2B5EF4-FFF2-40B4-BE49-F238E27FC236}">
                      <a16:creationId xmlns:a16="http://schemas.microsoft.com/office/drawing/2014/main" id="{4A7B737F-7D88-4C1D-97C3-44101AE179B0}"/>
                    </a:ext>
                  </a:extLst>
                </p:cNvPr>
                <p:cNvSpPr>
                  <a:spLocks noEditPoints="1"/>
                </p:cNvSpPr>
                <p:nvPr/>
              </p:nvSpPr>
              <p:spPr bwMode="auto">
                <a:xfrm>
                  <a:off x="5458" y="3262"/>
                  <a:ext cx="138" cy="141"/>
                </a:xfrm>
                <a:custGeom>
                  <a:avLst/>
                  <a:gdLst>
                    <a:gd name="T0" fmla="*/ 153 w 191"/>
                    <a:gd name="T1" fmla="*/ 171 h 195"/>
                    <a:gd name="T2" fmla="*/ 35 w 191"/>
                    <a:gd name="T3" fmla="*/ 171 h 195"/>
                    <a:gd name="T4" fmla="*/ 21 w 191"/>
                    <a:gd name="T5" fmla="*/ 156 h 195"/>
                    <a:gd name="T6" fmla="*/ 21 w 191"/>
                    <a:gd name="T7" fmla="*/ 35 h 195"/>
                    <a:gd name="T8" fmla="*/ 35 w 191"/>
                    <a:gd name="T9" fmla="*/ 20 h 195"/>
                    <a:gd name="T10" fmla="*/ 153 w 191"/>
                    <a:gd name="T11" fmla="*/ 20 h 195"/>
                    <a:gd name="T12" fmla="*/ 167 w 191"/>
                    <a:gd name="T13" fmla="*/ 35 h 195"/>
                    <a:gd name="T14" fmla="*/ 167 w 191"/>
                    <a:gd name="T15" fmla="*/ 156 h 195"/>
                    <a:gd name="T16" fmla="*/ 153 w 191"/>
                    <a:gd name="T17" fmla="*/ 171 h 195"/>
                    <a:gd name="T18" fmla="*/ 45 w 191"/>
                    <a:gd name="T19" fmla="*/ 20 h 195"/>
                    <a:gd name="T20" fmla="*/ 45 w 191"/>
                    <a:gd name="T21" fmla="*/ 0 h 195"/>
                    <a:gd name="T22" fmla="*/ 69 w 191"/>
                    <a:gd name="T23" fmla="*/ 20 h 195"/>
                    <a:gd name="T24" fmla="*/ 69 w 191"/>
                    <a:gd name="T25" fmla="*/ 0 h 195"/>
                    <a:gd name="T26" fmla="*/ 94 w 191"/>
                    <a:gd name="T27" fmla="*/ 0 h 195"/>
                    <a:gd name="T28" fmla="*/ 94 w 191"/>
                    <a:gd name="T29" fmla="*/ 20 h 195"/>
                    <a:gd name="T30" fmla="*/ 118 w 191"/>
                    <a:gd name="T31" fmla="*/ 0 h 195"/>
                    <a:gd name="T32" fmla="*/ 118 w 191"/>
                    <a:gd name="T33" fmla="*/ 20 h 195"/>
                    <a:gd name="T34" fmla="*/ 146 w 191"/>
                    <a:gd name="T35" fmla="*/ 0 h 195"/>
                    <a:gd name="T36" fmla="*/ 146 w 191"/>
                    <a:gd name="T37" fmla="*/ 20 h 195"/>
                    <a:gd name="T38" fmla="*/ 191 w 191"/>
                    <a:gd name="T39" fmla="*/ 45 h 195"/>
                    <a:gd name="T40" fmla="*/ 167 w 191"/>
                    <a:gd name="T41" fmla="*/ 45 h 195"/>
                    <a:gd name="T42" fmla="*/ 191 w 191"/>
                    <a:gd name="T43" fmla="*/ 69 h 195"/>
                    <a:gd name="T44" fmla="*/ 167 w 191"/>
                    <a:gd name="T45" fmla="*/ 69 h 195"/>
                    <a:gd name="T46" fmla="*/ 191 w 191"/>
                    <a:gd name="T47" fmla="*/ 93 h 195"/>
                    <a:gd name="T48" fmla="*/ 167 w 191"/>
                    <a:gd name="T49" fmla="*/ 93 h 195"/>
                    <a:gd name="T50" fmla="*/ 191 w 191"/>
                    <a:gd name="T51" fmla="*/ 122 h 195"/>
                    <a:gd name="T52" fmla="*/ 167 w 191"/>
                    <a:gd name="T53" fmla="*/ 122 h 195"/>
                    <a:gd name="T54" fmla="*/ 191 w 191"/>
                    <a:gd name="T55" fmla="*/ 146 h 195"/>
                    <a:gd name="T56" fmla="*/ 167 w 191"/>
                    <a:gd name="T57" fmla="*/ 146 h 195"/>
                    <a:gd name="T58" fmla="*/ 21 w 191"/>
                    <a:gd name="T59" fmla="*/ 45 h 195"/>
                    <a:gd name="T60" fmla="*/ 0 w 191"/>
                    <a:gd name="T61" fmla="*/ 45 h 195"/>
                    <a:gd name="T62" fmla="*/ 21 w 191"/>
                    <a:gd name="T63" fmla="*/ 69 h 195"/>
                    <a:gd name="T64" fmla="*/ 0 w 191"/>
                    <a:gd name="T65" fmla="*/ 69 h 195"/>
                    <a:gd name="T66" fmla="*/ 21 w 191"/>
                    <a:gd name="T67" fmla="*/ 93 h 195"/>
                    <a:gd name="T68" fmla="*/ 0 w 191"/>
                    <a:gd name="T69" fmla="*/ 93 h 195"/>
                    <a:gd name="T70" fmla="*/ 21 w 191"/>
                    <a:gd name="T71" fmla="*/ 122 h 195"/>
                    <a:gd name="T72" fmla="*/ 0 w 191"/>
                    <a:gd name="T73" fmla="*/ 122 h 195"/>
                    <a:gd name="T74" fmla="*/ 21 w 191"/>
                    <a:gd name="T75" fmla="*/ 146 h 195"/>
                    <a:gd name="T76" fmla="*/ 0 w 191"/>
                    <a:gd name="T77" fmla="*/ 146 h 195"/>
                    <a:gd name="T78" fmla="*/ 45 w 191"/>
                    <a:gd name="T79" fmla="*/ 171 h 195"/>
                    <a:gd name="T80" fmla="*/ 45 w 191"/>
                    <a:gd name="T81" fmla="*/ 195 h 195"/>
                    <a:gd name="T82" fmla="*/ 69 w 191"/>
                    <a:gd name="T83" fmla="*/ 171 h 195"/>
                    <a:gd name="T84" fmla="*/ 69 w 191"/>
                    <a:gd name="T85" fmla="*/ 195 h 195"/>
                    <a:gd name="T86" fmla="*/ 94 w 191"/>
                    <a:gd name="T87" fmla="*/ 195 h 195"/>
                    <a:gd name="T88" fmla="*/ 94 w 191"/>
                    <a:gd name="T89" fmla="*/ 171 h 195"/>
                    <a:gd name="T90" fmla="*/ 118 w 191"/>
                    <a:gd name="T91" fmla="*/ 171 h 195"/>
                    <a:gd name="T92" fmla="*/ 118 w 191"/>
                    <a:gd name="T93" fmla="*/ 195 h 195"/>
                    <a:gd name="T94" fmla="*/ 146 w 191"/>
                    <a:gd name="T95" fmla="*/ 171 h 195"/>
                    <a:gd name="T96" fmla="*/ 146 w 191"/>
                    <a:gd name="T9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1" h="195">
                      <a:moveTo>
                        <a:pt x="153" y="171"/>
                      </a:moveTo>
                      <a:cubicBezTo>
                        <a:pt x="35" y="171"/>
                        <a:pt x="35" y="171"/>
                        <a:pt x="35" y="171"/>
                      </a:cubicBezTo>
                      <a:cubicBezTo>
                        <a:pt x="28" y="171"/>
                        <a:pt x="21" y="163"/>
                        <a:pt x="21" y="156"/>
                      </a:cubicBezTo>
                      <a:cubicBezTo>
                        <a:pt x="21" y="35"/>
                        <a:pt x="21" y="35"/>
                        <a:pt x="21" y="35"/>
                      </a:cubicBezTo>
                      <a:cubicBezTo>
                        <a:pt x="21" y="26"/>
                        <a:pt x="28" y="20"/>
                        <a:pt x="35" y="20"/>
                      </a:cubicBezTo>
                      <a:cubicBezTo>
                        <a:pt x="153" y="20"/>
                        <a:pt x="153" y="20"/>
                        <a:pt x="153" y="20"/>
                      </a:cubicBezTo>
                      <a:cubicBezTo>
                        <a:pt x="162" y="20"/>
                        <a:pt x="167" y="26"/>
                        <a:pt x="167" y="35"/>
                      </a:cubicBezTo>
                      <a:cubicBezTo>
                        <a:pt x="167" y="156"/>
                        <a:pt x="167" y="156"/>
                        <a:pt x="167" y="156"/>
                      </a:cubicBezTo>
                      <a:cubicBezTo>
                        <a:pt x="167" y="163"/>
                        <a:pt x="162" y="171"/>
                        <a:pt x="153" y="171"/>
                      </a:cubicBezTo>
                      <a:close/>
                      <a:moveTo>
                        <a:pt x="45" y="20"/>
                      </a:moveTo>
                      <a:cubicBezTo>
                        <a:pt x="45" y="0"/>
                        <a:pt x="45" y="0"/>
                        <a:pt x="45" y="0"/>
                      </a:cubicBezTo>
                      <a:moveTo>
                        <a:pt x="69" y="20"/>
                      </a:moveTo>
                      <a:cubicBezTo>
                        <a:pt x="69" y="0"/>
                        <a:pt x="69" y="0"/>
                        <a:pt x="69" y="0"/>
                      </a:cubicBezTo>
                      <a:moveTo>
                        <a:pt x="94" y="0"/>
                      </a:moveTo>
                      <a:cubicBezTo>
                        <a:pt x="94" y="20"/>
                        <a:pt x="94" y="20"/>
                        <a:pt x="94" y="20"/>
                      </a:cubicBezTo>
                      <a:moveTo>
                        <a:pt x="118" y="0"/>
                      </a:moveTo>
                      <a:cubicBezTo>
                        <a:pt x="118" y="20"/>
                        <a:pt x="118" y="20"/>
                        <a:pt x="118" y="20"/>
                      </a:cubicBezTo>
                      <a:moveTo>
                        <a:pt x="146" y="0"/>
                      </a:moveTo>
                      <a:cubicBezTo>
                        <a:pt x="146" y="20"/>
                        <a:pt x="146" y="20"/>
                        <a:pt x="146" y="20"/>
                      </a:cubicBezTo>
                      <a:moveTo>
                        <a:pt x="191" y="45"/>
                      </a:moveTo>
                      <a:cubicBezTo>
                        <a:pt x="167" y="45"/>
                        <a:pt x="167" y="45"/>
                        <a:pt x="167" y="45"/>
                      </a:cubicBezTo>
                      <a:moveTo>
                        <a:pt x="191" y="69"/>
                      </a:moveTo>
                      <a:cubicBezTo>
                        <a:pt x="167" y="69"/>
                        <a:pt x="167" y="69"/>
                        <a:pt x="167" y="69"/>
                      </a:cubicBezTo>
                      <a:moveTo>
                        <a:pt x="191" y="93"/>
                      </a:moveTo>
                      <a:cubicBezTo>
                        <a:pt x="167" y="93"/>
                        <a:pt x="167" y="93"/>
                        <a:pt x="167" y="93"/>
                      </a:cubicBezTo>
                      <a:moveTo>
                        <a:pt x="191" y="122"/>
                      </a:moveTo>
                      <a:cubicBezTo>
                        <a:pt x="167" y="122"/>
                        <a:pt x="167" y="122"/>
                        <a:pt x="167" y="122"/>
                      </a:cubicBezTo>
                      <a:moveTo>
                        <a:pt x="191" y="146"/>
                      </a:moveTo>
                      <a:cubicBezTo>
                        <a:pt x="167" y="146"/>
                        <a:pt x="167" y="146"/>
                        <a:pt x="167" y="146"/>
                      </a:cubicBezTo>
                      <a:moveTo>
                        <a:pt x="21" y="45"/>
                      </a:moveTo>
                      <a:cubicBezTo>
                        <a:pt x="0" y="45"/>
                        <a:pt x="0" y="45"/>
                        <a:pt x="0" y="45"/>
                      </a:cubicBezTo>
                      <a:moveTo>
                        <a:pt x="21" y="69"/>
                      </a:moveTo>
                      <a:cubicBezTo>
                        <a:pt x="0" y="69"/>
                        <a:pt x="0" y="69"/>
                        <a:pt x="0" y="69"/>
                      </a:cubicBezTo>
                      <a:moveTo>
                        <a:pt x="21" y="93"/>
                      </a:moveTo>
                      <a:cubicBezTo>
                        <a:pt x="0" y="93"/>
                        <a:pt x="0" y="93"/>
                        <a:pt x="0" y="93"/>
                      </a:cubicBezTo>
                      <a:moveTo>
                        <a:pt x="21" y="122"/>
                      </a:moveTo>
                      <a:cubicBezTo>
                        <a:pt x="0" y="122"/>
                        <a:pt x="0" y="122"/>
                        <a:pt x="0" y="122"/>
                      </a:cubicBezTo>
                      <a:moveTo>
                        <a:pt x="21" y="146"/>
                      </a:moveTo>
                      <a:cubicBezTo>
                        <a:pt x="0" y="146"/>
                        <a:pt x="0" y="146"/>
                        <a:pt x="0" y="146"/>
                      </a:cubicBezTo>
                      <a:moveTo>
                        <a:pt x="45" y="171"/>
                      </a:moveTo>
                      <a:cubicBezTo>
                        <a:pt x="45" y="195"/>
                        <a:pt x="45" y="195"/>
                        <a:pt x="45" y="195"/>
                      </a:cubicBezTo>
                      <a:moveTo>
                        <a:pt x="69" y="171"/>
                      </a:moveTo>
                      <a:cubicBezTo>
                        <a:pt x="69" y="195"/>
                        <a:pt x="69" y="195"/>
                        <a:pt x="69" y="195"/>
                      </a:cubicBezTo>
                      <a:moveTo>
                        <a:pt x="94" y="195"/>
                      </a:moveTo>
                      <a:cubicBezTo>
                        <a:pt x="94" y="171"/>
                        <a:pt x="94" y="171"/>
                        <a:pt x="94" y="171"/>
                      </a:cubicBezTo>
                      <a:moveTo>
                        <a:pt x="118" y="171"/>
                      </a:moveTo>
                      <a:cubicBezTo>
                        <a:pt x="118" y="195"/>
                        <a:pt x="118" y="195"/>
                        <a:pt x="118" y="195"/>
                      </a:cubicBezTo>
                      <a:moveTo>
                        <a:pt x="146" y="171"/>
                      </a:moveTo>
                      <a:cubicBezTo>
                        <a:pt x="146" y="195"/>
                        <a:pt x="146" y="195"/>
                        <a:pt x="146" y="195"/>
                      </a:cubicBezTo>
                    </a:path>
                  </a:pathLst>
                </a:custGeom>
                <a:grp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165" name="Group 164">
              <a:extLst>
                <a:ext uri="{FF2B5EF4-FFF2-40B4-BE49-F238E27FC236}">
                  <a16:creationId xmlns:a16="http://schemas.microsoft.com/office/drawing/2014/main" id="{7B337D0D-0171-4D9E-9719-F5AB9676B62C}"/>
                </a:ext>
              </a:extLst>
            </p:cNvPr>
            <p:cNvGrpSpPr/>
            <p:nvPr/>
          </p:nvGrpSpPr>
          <p:grpSpPr>
            <a:xfrm>
              <a:off x="10258733" y="3999496"/>
              <a:ext cx="502849" cy="502849"/>
              <a:chOff x="7848355" y="4009463"/>
              <a:chExt cx="502920" cy="502920"/>
            </a:xfrm>
          </p:grpSpPr>
          <p:sp useBgFill="1">
            <p:nvSpPr>
              <p:cNvPr id="166" name="Oval 165">
                <a:extLst>
                  <a:ext uri="{FF2B5EF4-FFF2-40B4-BE49-F238E27FC236}">
                    <a16:creationId xmlns:a16="http://schemas.microsoft.com/office/drawing/2014/main" id="{23831FDB-66BA-4110-BC62-082488E2DA15}"/>
                  </a:ext>
                </a:extLst>
              </p:cNvPr>
              <p:cNvSpPr/>
              <p:nvPr/>
            </p:nvSpPr>
            <p:spPr bwMode="auto">
              <a:xfrm>
                <a:off x="7848355" y="4009463"/>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7" name="pen">
                <a:extLst>
                  <a:ext uri="{FF2B5EF4-FFF2-40B4-BE49-F238E27FC236}">
                    <a16:creationId xmlns:a16="http://schemas.microsoft.com/office/drawing/2014/main" id="{ECD6160C-ECEE-4DF9-B53A-701BEE30F33E}"/>
                  </a:ext>
                </a:extLst>
              </p:cNvPr>
              <p:cNvSpPr>
                <a:spLocks noChangeAspect="1" noEditPoints="1"/>
              </p:cNvSpPr>
              <p:nvPr/>
            </p:nvSpPr>
            <p:spPr bwMode="auto">
              <a:xfrm>
                <a:off x="7986668" y="4147273"/>
                <a:ext cx="226294" cy="227301"/>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68" name="Group 167">
              <a:extLst>
                <a:ext uri="{FF2B5EF4-FFF2-40B4-BE49-F238E27FC236}">
                  <a16:creationId xmlns:a16="http://schemas.microsoft.com/office/drawing/2014/main" id="{06A4D832-6DAC-47F1-BBCC-CC77B5B3EEBB}"/>
                </a:ext>
              </a:extLst>
            </p:cNvPr>
            <p:cNvGrpSpPr/>
            <p:nvPr/>
          </p:nvGrpSpPr>
          <p:grpSpPr>
            <a:xfrm>
              <a:off x="6067058" y="1704830"/>
              <a:ext cx="502849" cy="502849"/>
              <a:chOff x="3656085" y="1714472"/>
              <a:chExt cx="502920" cy="502920"/>
            </a:xfrm>
          </p:grpSpPr>
          <p:sp useBgFill="1">
            <p:nvSpPr>
              <p:cNvPr id="169" name="Oval 168">
                <a:extLst>
                  <a:ext uri="{FF2B5EF4-FFF2-40B4-BE49-F238E27FC236}">
                    <a16:creationId xmlns:a16="http://schemas.microsoft.com/office/drawing/2014/main" id="{180EAD28-3F67-4A38-8184-9A672E0AF254}"/>
                  </a:ext>
                </a:extLst>
              </p:cNvPr>
              <p:cNvSpPr/>
              <p:nvPr/>
            </p:nvSpPr>
            <p:spPr bwMode="auto">
              <a:xfrm>
                <a:off x="3656085" y="1714472"/>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0" name="Group 169">
                <a:extLst>
                  <a:ext uri="{FF2B5EF4-FFF2-40B4-BE49-F238E27FC236}">
                    <a16:creationId xmlns:a16="http://schemas.microsoft.com/office/drawing/2014/main" id="{35F86653-AB80-495A-9B76-8EC6ACF6FB33}"/>
                  </a:ext>
                </a:extLst>
              </p:cNvPr>
              <p:cNvGrpSpPr/>
              <p:nvPr/>
            </p:nvGrpSpPr>
            <p:grpSpPr>
              <a:xfrm>
                <a:off x="3789165" y="1884600"/>
                <a:ext cx="236760" cy="162664"/>
                <a:chOff x="1083478" y="4352862"/>
                <a:chExt cx="545310" cy="374645"/>
              </a:xfrm>
            </p:grpSpPr>
            <p:grpSp>
              <p:nvGrpSpPr>
                <p:cNvPr id="171" name="Group 170">
                  <a:extLst>
                    <a:ext uri="{FF2B5EF4-FFF2-40B4-BE49-F238E27FC236}">
                      <a16:creationId xmlns:a16="http://schemas.microsoft.com/office/drawing/2014/main" id="{9F3A5589-2C8A-4DCC-9C8F-FB36A29BA5B6}"/>
                    </a:ext>
                  </a:extLst>
                </p:cNvPr>
                <p:cNvGrpSpPr/>
                <p:nvPr/>
              </p:nvGrpSpPr>
              <p:grpSpPr>
                <a:xfrm>
                  <a:off x="1083478" y="4352862"/>
                  <a:ext cx="545310" cy="374645"/>
                  <a:chOff x="1691236" y="428625"/>
                  <a:chExt cx="707044" cy="485770"/>
                </a:xfrm>
              </p:grpSpPr>
              <p:sp>
                <p:nvSpPr>
                  <p:cNvPr id="173" name="Rectangle 172">
                    <a:extLst>
                      <a:ext uri="{FF2B5EF4-FFF2-40B4-BE49-F238E27FC236}">
                        <a16:creationId xmlns:a16="http://schemas.microsoft.com/office/drawing/2014/main" id="{ED90DA9C-36D8-490D-A767-83F6C6578970}"/>
                      </a:ext>
                    </a:extLst>
                  </p:cNvPr>
                  <p:cNvSpPr/>
                  <p:nvPr/>
                </p:nvSpPr>
                <p:spPr bwMode="auto">
                  <a:xfrm>
                    <a:off x="1743075" y="428625"/>
                    <a:ext cx="614363" cy="409575"/>
                  </a:xfrm>
                  <a:prstGeom prst="rect">
                    <a:avLst/>
                  </a:pr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none" lIns="89630" tIns="44814" rIns="109712" bIns="44814" numCol="1" anchor="ctr" anchorCtr="0" compatLnSpc="1">
                    <a:prstTxWarp prst="textNoShape">
                      <a:avLst/>
                    </a:prstTxWarp>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srgbClr val="1A1A1A"/>
                            </a:gs>
                            <a:gs pos="100000">
                              <a:srgbClr val="1A1A1A"/>
                            </a:gs>
                          </a:gsLst>
                          <a:lin ang="5400000" scaled="0"/>
                        </a:gradFill>
                        <a:effectLst/>
                        <a:uLnTx/>
                        <a:uFillTx/>
                        <a:latin typeface="Segoe UI Semibold"/>
                        <a:ea typeface="+mn-ea"/>
                        <a:cs typeface="+mn-cs"/>
                      </a:rPr>
                      <a:t>68</a:t>
                    </a:r>
                  </a:p>
                </p:txBody>
              </p:sp>
              <p:sp>
                <p:nvSpPr>
                  <p:cNvPr id="174" name="Rectangle 7">
                    <a:extLst>
                      <a:ext uri="{FF2B5EF4-FFF2-40B4-BE49-F238E27FC236}">
                        <a16:creationId xmlns:a16="http://schemas.microsoft.com/office/drawing/2014/main" id="{0E9A5F24-6887-4DB4-B723-CC5B01E02D10}"/>
                      </a:ext>
                    </a:extLst>
                  </p:cNvPr>
                  <p:cNvSpPr/>
                  <p:nvPr/>
                </p:nvSpPr>
                <p:spPr bwMode="auto">
                  <a:xfrm>
                    <a:off x="1691236" y="839275"/>
                    <a:ext cx="707044" cy="75120"/>
                  </a:xfrm>
                  <a:custGeom>
                    <a:avLst/>
                    <a:gdLst>
                      <a:gd name="connsiteX0" fmla="*/ 0 w 800594"/>
                      <a:gd name="connsiteY0" fmla="*/ 0 h 148615"/>
                      <a:gd name="connsiteX1" fmla="*/ 800594 w 800594"/>
                      <a:gd name="connsiteY1" fmla="*/ 0 h 148615"/>
                      <a:gd name="connsiteX2" fmla="*/ 800594 w 800594"/>
                      <a:gd name="connsiteY2" fmla="*/ 148615 h 148615"/>
                      <a:gd name="connsiteX3" fmla="*/ 0 w 800594"/>
                      <a:gd name="connsiteY3" fmla="*/ 148615 h 148615"/>
                      <a:gd name="connsiteX4" fmla="*/ 0 w 800594"/>
                      <a:gd name="connsiteY4" fmla="*/ 0 h 148615"/>
                      <a:gd name="connsiteX0" fmla="*/ 0 w 800594"/>
                      <a:gd name="connsiteY0" fmla="*/ 0 h 154965"/>
                      <a:gd name="connsiteX1" fmla="*/ 800594 w 800594"/>
                      <a:gd name="connsiteY1" fmla="*/ 0 h 154965"/>
                      <a:gd name="connsiteX2" fmla="*/ 800594 w 800594"/>
                      <a:gd name="connsiteY2" fmla="*/ 148615 h 154965"/>
                      <a:gd name="connsiteX3" fmla="*/ 101600 w 800594"/>
                      <a:gd name="connsiteY3" fmla="*/ 154965 h 154965"/>
                      <a:gd name="connsiteX4" fmla="*/ 0 w 800594"/>
                      <a:gd name="connsiteY4" fmla="*/ 0 h 154965"/>
                      <a:gd name="connsiteX0" fmla="*/ 0 w 800594"/>
                      <a:gd name="connsiteY0" fmla="*/ 0 h 154965"/>
                      <a:gd name="connsiteX1" fmla="*/ 800594 w 800594"/>
                      <a:gd name="connsiteY1" fmla="*/ 0 h 154965"/>
                      <a:gd name="connsiteX2" fmla="*/ 679944 w 800594"/>
                      <a:gd name="connsiteY2" fmla="*/ 142265 h 154965"/>
                      <a:gd name="connsiteX3" fmla="*/ 101600 w 800594"/>
                      <a:gd name="connsiteY3" fmla="*/ 154965 h 154965"/>
                      <a:gd name="connsiteX4" fmla="*/ 0 w 800594"/>
                      <a:gd name="connsiteY4" fmla="*/ 0 h 154965"/>
                      <a:gd name="connsiteX0" fmla="*/ 0 w 800594"/>
                      <a:gd name="connsiteY0" fmla="*/ 0 h 161315"/>
                      <a:gd name="connsiteX1" fmla="*/ 800594 w 800594"/>
                      <a:gd name="connsiteY1" fmla="*/ 0 h 161315"/>
                      <a:gd name="connsiteX2" fmla="*/ 692644 w 800594"/>
                      <a:gd name="connsiteY2" fmla="*/ 161315 h 161315"/>
                      <a:gd name="connsiteX3" fmla="*/ 101600 w 800594"/>
                      <a:gd name="connsiteY3" fmla="*/ 154965 h 161315"/>
                      <a:gd name="connsiteX4" fmla="*/ 0 w 800594"/>
                      <a:gd name="connsiteY4" fmla="*/ 0 h 16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594" h="161315">
                        <a:moveTo>
                          <a:pt x="0" y="0"/>
                        </a:moveTo>
                        <a:lnTo>
                          <a:pt x="800594" y="0"/>
                        </a:lnTo>
                        <a:lnTo>
                          <a:pt x="692644" y="161315"/>
                        </a:lnTo>
                        <a:lnTo>
                          <a:pt x="101600" y="154965"/>
                        </a:lnTo>
                        <a:lnTo>
                          <a:pt x="0" y="0"/>
                        </a:lnTo>
                        <a:close/>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none" lIns="89630" tIns="44814" rIns="109712" bIns="44814" numCol="1" anchor="ctr" anchorCtr="0" compatLnSpc="1">
                    <a:prstTxWarp prst="textNoShape">
                      <a:avLst/>
                    </a:prstTxWarp>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err="1">
                      <a:ln>
                        <a:noFill/>
                      </a:ln>
                      <a:gradFill>
                        <a:gsLst>
                          <a:gs pos="0">
                            <a:srgbClr val="1A1A1A"/>
                          </a:gs>
                          <a:gs pos="100000">
                            <a:srgbClr val="1A1A1A"/>
                          </a:gs>
                        </a:gsLst>
                        <a:lin ang="5400000" scaled="0"/>
                      </a:gradFill>
                      <a:effectLst/>
                      <a:uLnTx/>
                      <a:uFillTx/>
                      <a:latin typeface="Segoe UI Semibold"/>
                      <a:ea typeface="+mn-ea"/>
                      <a:cs typeface="+mn-cs"/>
                    </a:endParaRPr>
                  </a:p>
                </p:txBody>
              </p:sp>
            </p:grpSp>
            <p:sp>
              <p:nvSpPr>
                <p:cNvPr id="172" name="Oval 171">
                  <a:extLst>
                    <a:ext uri="{FF2B5EF4-FFF2-40B4-BE49-F238E27FC236}">
                      <a16:creationId xmlns:a16="http://schemas.microsoft.com/office/drawing/2014/main" id="{B526C01A-C7EE-4161-B271-6FF37D4A158E}"/>
                    </a:ext>
                  </a:extLst>
                </p:cNvPr>
                <p:cNvSpPr/>
                <p:nvPr/>
              </p:nvSpPr>
              <p:spPr bwMode="auto">
                <a:xfrm>
                  <a:off x="1458893" y="4457699"/>
                  <a:ext cx="27433" cy="27431"/>
                </a:xfrm>
                <a:prstGeom prst="ellipse">
                  <a:avLst/>
                </a:pr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none" lIns="89630" tIns="44814" rIns="109712" bIns="44814" numCol="1" anchor="ctr" anchorCtr="0" compatLnSpc="1">
                  <a:prstTxWarp prst="textNoShape">
                    <a:avLst/>
                  </a:prstTxWarp>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err="1">
                    <a:ln>
                      <a:noFill/>
                    </a:ln>
                    <a:gradFill>
                      <a:gsLst>
                        <a:gs pos="0">
                          <a:srgbClr val="1A1A1A"/>
                        </a:gs>
                        <a:gs pos="100000">
                          <a:srgbClr val="1A1A1A"/>
                        </a:gs>
                      </a:gsLst>
                      <a:lin ang="5400000" scaled="0"/>
                    </a:gradFill>
                    <a:effectLst/>
                    <a:uLnTx/>
                    <a:uFillTx/>
                    <a:latin typeface="Segoe UI Semibold"/>
                    <a:ea typeface="+mn-ea"/>
                    <a:cs typeface="+mn-cs"/>
                  </a:endParaRPr>
                </a:p>
              </p:txBody>
            </p:sp>
          </p:grpSp>
        </p:grpSp>
        <p:grpSp>
          <p:nvGrpSpPr>
            <p:cNvPr id="175" name="Group 174">
              <a:extLst>
                <a:ext uri="{FF2B5EF4-FFF2-40B4-BE49-F238E27FC236}">
                  <a16:creationId xmlns:a16="http://schemas.microsoft.com/office/drawing/2014/main" id="{589F0A9E-7DE9-4D63-A796-0992EBAD1C24}"/>
                </a:ext>
              </a:extLst>
            </p:cNvPr>
            <p:cNvGrpSpPr/>
            <p:nvPr/>
          </p:nvGrpSpPr>
          <p:grpSpPr>
            <a:xfrm>
              <a:off x="9087014" y="1169875"/>
              <a:ext cx="502849" cy="502849"/>
              <a:chOff x="6676469" y="1179441"/>
              <a:chExt cx="502920" cy="502920"/>
            </a:xfrm>
          </p:grpSpPr>
          <p:sp useBgFill="1">
            <p:nvSpPr>
              <p:cNvPr id="176" name="Oval 175">
                <a:extLst>
                  <a:ext uri="{FF2B5EF4-FFF2-40B4-BE49-F238E27FC236}">
                    <a16:creationId xmlns:a16="http://schemas.microsoft.com/office/drawing/2014/main" id="{6B9AE8D2-34CC-4A4B-BD66-07C373C82ACE}"/>
                  </a:ext>
                </a:extLst>
              </p:cNvPr>
              <p:cNvSpPr/>
              <p:nvPr/>
            </p:nvSpPr>
            <p:spPr bwMode="auto">
              <a:xfrm>
                <a:off x="6676469" y="1179441"/>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7" name="camera">
                <a:extLst>
                  <a:ext uri="{FF2B5EF4-FFF2-40B4-BE49-F238E27FC236}">
                    <a16:creationId xmlns:a16="http://schemas.microsoft.com/office/drawing/2014/main" id="{F90FE270-7AA1-4812-8970-9F771590B30C}"/>
                  </a:ext>
                </a:extLst>
              </p:cNvPr>
              <p:cNvSpPr>
                <a:spLocks noChangeAspect="1" noEditPoints="1"/>
              </p:cNvSpPr>
              <p:nvPr/>
            </p:nvSpPr>
            <p:spPr bwMode="auto">
              <a:xfrm>
                <a:off x="6820746" y="1345244"/>
                <a:ext cx="214366" cy="171314"/>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78" name="Group 177">
              <a:extLst>
                <a:ext uri="{FF2B5EF4-FFF2-40B4-BE49-F238E27FC236}">
                  <a16:creationId xmlns:a16="http://schemas.microsoft.com/office/drawing/2014/main" id="{E2CAAAA5-E901-45A2-9BCC-84533FD0C36D}"/>
                </a:ext>
              </a:extLst>
            </p:cNvPr>
            <p:cNvGrpSpPr/>
            <p:nvPr/>
          </p:nvGrpSpPr>
          <p:grpSpPr>
            <a:xfrm>
              <a:off x="9789258" y="1639351"/>
              <a:ext cx="502849" cy="502849"/>
              <a:chOff x="7378813" y="1648983"/>
              <a:chExt cx="502920" cy="502920"/>
            </a:xfrm>
          </p:grpSpPr>
          <p:sp useBgFill="1">
            <p:nvSpPr>
              <p:cNvPr id="179" name="Oval 178">
                <a:extLst>
                  <a:ext uri="{FF2B5EF4-FFF2-40B4-BE49-F238E27FC236}">
                    <a16:creationId xmlns:a16="http://schemas.microsoft.com/office/drawing/2014/main" id="{A7B313F9-AB0C-4F33-A396-AB30C17098A7}"/>
                  </a:ext>
                </a:extLst>
              </p:cNvPr>
              <p:cNvSpPr/>
              <p:nvPr/>
            </p:nvSpPr>
            <p:spPr bwMode="auto">
              <a:xfrm>
                <a:off x="7378813" y="1648983"/>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calendar_4">
                <a:extLst>
                  <a:ext uri="{FF2B5EF4-FFF2-40B4-BE49-F238E27FC236}">
                    <a16:creationId xmlns:a16="http://schemas.microsoft.com/office/drawing/2014/main" id="{32CC7153-57FC-4AC5-8009-F1307B4A5C2F}"/>
                  </a:ext>
                </a:extLst>
              </p:cNvPr>
              <p:cNvSpPr>
                <a:spLocks noChangeAspect="1" noEditPoints="1"/>
              </p:cNvSpPr>
              <p:nvPr/>
            </p:nvSpPr>
            <p:spPr bwMode="auto">
              <a:xfrm>
                <a:off x="7537092" y="1811082"/>
                <a:ext cx="186362" cy="178723"/>
              </a:xfrm>
              <a:custGeom>
                <a:avLst/>
                <a:gdLst>
                  <a:gd name="T0" fmla="*/ 244 w 244"/>
                  <a:gd name="T1" fmla="*/ 135 h 234"/>
                  <a:gd name="T2" fmla="*/ 244 w 244"/>
                  <a:gd name="T3" fmla="*/ 234 h 234"/>
                  <a:gd name="T4" fmla="*/ 0 w 244"/>
                  <a:gd name="T5" fmla="*/ 234 h 234"/>
                  <a:gd name="T6" fmla="*/ 0 w 244"/>
                  <a:gd name="T7" fmla="*/ 24 h 234"/>
                  <a:gd name="T8" fmla="*/ 244 w 244"/>
                  <a:gd name="T9" fmla="*/ 24 h 234"/>
                  <a:gd name="T10" fmla="*/ 244 w 244"/>
                  <a:gd name="T11" fmla="*/ 135 h 234"/>
                  <a:gd name="T12" fmla="*/ 0 w 244"/>
                  <a:gd name="T13" fmla="*/ 72 h 234"/>
                  <a:gd name="T14" fmla="*/ 244 w 244"/>
                  <a:gd name="T15" fmla="*/ 72 h 234"/>
                  <a:gd name="T16" fmla="*/ 50 w 244"/>
                  <a:gd name="T17" fmla="*/ 0 h 234"/>
                  <a:gd name="T18" fmla="*/ 50 w 244"/>
                  <a:gd name="T19" fmla="*/ 50 h 234"/>
                  <a:gd name="T20" fmla="*/ 195 w 244"/>
                  <a:gd name="T21" fmla="*/ 0 h 234"/>
                  <a:gd name="T22" fmla="*/ 195 w 244"/>
                  <a:gd name="T23"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 h="234">
                    <a:moveTo>
                      <a:pt x="244" y="135"/>
                    </a:moveTo>
                    <a:lnTo>
                      <a:pt x="244" y="234"/>
                    </a:lnTo>
                    <a:lnTo>
                      <a:pt x="0" y="234"/>
                    </a:lnTo>
                    <a:lnTo>
                      <a:pt x="0" y="24"/>
                    </a:lnTo>
                    <a:lnTo>
                      <a:pt x="244" y="24"/>
                    </a:lnTo>
                    <a:lnTo>
                      <a:pt x="244" y="135"/>
                    </a:lnTo>
                    <a:moveTo>
                      <a:pt x="0" y="72"/>
                    </a:moveTo>
                    <a:lnTo>
                      <a:pt x="244" y="72"/>
                    </a:lnTo>
                    <a:moveTo>
                      <a:pt x="50" y="0"/>
                    </a:moveTo>
                    <a:lnTo>
                      <a:pt x="50" y="50"/>
                    </a:lnTo>
                    <a:moveTo>
                      <a:pt x="195" y="0"/>
                    </a:moveTo>
                    <a:lnTo>
                      <a:pt x="195" y="50"/>
                    </a:ln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83" name="Group 182">
              <a:extLst>
                <a:ext uri="{FF2B5EF4-FFF2-40B4-BE49-F238E27FC236}">
                  <a16:creationId xmlns:a16="http://schemas.microsoft.com/office/drawing/2014/main" id="{6108DBA8-42AD-4463-B1F7-EFAC159E832A}"/>
                </a:ext>
              </a:extLst>
            </p:cNvPr>
            <p:cNvGrpSpPr/>
            <p:nvPr/>
          </p:nvGrpSpPr>
          <p:grpSpPr>
            <a:xfrm>
              <a:off x="7740536" y="586676"/>
              <a:ext cx="502849" cy="502849"/>
              <a:chOff x="5329800" y="596159"/>
              <a:chExt cx="502920" cy="502920"/>
            </a:xfrm>
          </p:grpSpPr>
          <p:sp useBgFill="1">
            <p:nvSpPr>
              <p:cNvPr id="184" name="Oval 183">
                <a:extLst>
                  <a:ext uri="{FF2B5EF4-FFF2-40B4-BE49-F238E27FC236}">
                    <a16:creationId xmlns:a16="http://schemas.microsoft.com/office/drawing/2014/main" id="{E2B84F4D-5885-4BBF-9E4B-C8DD64C27F41}"/>
                  </a:ext>
                </a:extLst>
              </p:cNvPr>
              <p:cNvSpPr/>
              <p:nvPr/>
            </p:nvSpPr>
            <p:spPr bwMode="auto">
              <a:xfrm>
                <a:off x="5329800" y="596159"/>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clipboard_3">
                <a:extLst>
                  <a:ext uri="{FF2B5EF4-FFF2-40B4-BE49-F238E27FC236}">
                    <a16:creationId xmlns:a16="http://schemas.microsoft.com/office/drawing/2014/main" id="{2CCFED56-C676-4F98-83A4-7EB74DDA35EF}"/>
                  </a:ext>
                </a:extLst>
              </p:cNvPr>
              <p:cNvSpPr>
                <a:spLocks noChangeAspect="1" noEditPoints="1"/>
              </p:cNvSpPr>
              <p:nvPr/>
            </p:nvSpPr>
            <p:spPr bwMode="auto">
              <a:xfrm>
                <a:off x="5490615" y="743904"/>
                <a:ext cx="181291" cy="207430"/>
              </a:xfrm>
              <a:custGeom>
                <a:avLst/>
                <a:gdLst>
                  <a:gd name="T0" fmla="*/ 148 w 296"/>
                  <a:gd name="T1" fmla="*/ 340 h 340"/>
                  <a:gd name="T2" fmla="*/ 0 w 296"/>
                  <a:gd name="T3" fmla="*/ 340 h 340"/>
                  <a:gd name="T4" fmla="*/ 0 w 296"/>
                  <a:gd name="T5" fmla="*/ 38 h 340"/>
                  <a:gd name="T6" fmla="*/ 58 w 296"/>
                  <a:gd name="T7" fmla="*/ 38 h 340"/>
                  <a:gd name="T8" fmla="*/ 244 w 296"/>
                  <a:gd name="T9" fmla="*/ 167 h 340"/>
                  <a:gd name="T10" fmla="*/ 244 w 296"/>
                  <a:gd name="T11" fmla="*/ 38 h 340"/>
                  <a:gd name="T12" fmla="*/ 187 w 296"/>
                  <a:gd name="T13" fmla="*/ 38 h 340"/>
                  <a:gd name="T14" fmla="*/ 58 w 296"/>
                  <a:gd name="T15" fmla="*/ 38 h 340"/>
                  <a:gd name="T16" fmla="*/ 58 w 296"/>
                  <a:gd name="T17" fmla="*/ 51 h 340"/>
                  <a:gd name="T18" fmla="*/ 187 w 296"/>
                  <a:gd name="T19" fmla="*/ 51 h 340"/>
                  <a:gd name="T20" fmla="*/ 187 w 296"/>
                  <a:gd name="T21" fmla="*/ 38 h 340"/>
                  <a:gd name="T22" fmla="*/ 187 w 296"/>
                  <a:gd name="T23" fmla="*/ 38 h 340"/>
                  <a:gd name="T24" fmla="*/ 187 w 296"/>
                  <a:gd name="T25" fmla="*/ 15 h 340"/>
                  <a:gd name="T26" fmla="*/ 148 w 296"/>
                  <a:gd name="T27" fmla="*/ 15 h 340"/>
                  <a:gd name="T28" fmla="*/ 148 w 296"/>
                  <a:gd name="T29" fmla="*/ 0 h 340"/>
                  <a:gd name="T30" fmla="*/ 97 w 296"/>
                  <a:gd name="T31" fmla="*/ 0 h 340"/>
                  <a:gd name="T32" fmla="*/ 97 w 296"/>
                  <a:gd name="T33" fmla="*/ 15 h 340"/>
                  <a:gd name="T34" fmla="*/ 58 w 296"/>
                  <a:gd name="T35" fmla="*/ 15 h 340"/>
                  <a:gd name="T36" fmla="*/ 58 w 296"/>
                  <a:gd name="T37" fmla="*/ 38 h 340"/>
                  <a:gd name="T38" fmla="*/ 180 w 296"/>
                  <a:gd name="T39" fmla="*/ 265 h 340"/>
                  <a:gd name="T40" fmla="*/ 205 w 296"/>
                  <a:gd name="T41" fmla="*/ 289 h 340"/>
                  <a:gd name="T42" fmla="*/ 264 w 296"/>
                  <a:gd name="T43" fmla="*/ 231 h 340"/>
                  <a:gd name="T44" fmla="*/ 148 w 296"/>
                  <a:gd name="T45" fmla="*/ 263 h 340"/>
                  <a:gd name="T46" fmla="*/ 222 w 296"/>
                  <a:gd name="T47" fmla="*/ 340 h 340"/>
                  <a:gd name="T48" fmla="*/ 296 w 296"/>
                  <a:gd name="T49" fmla="*/ 263 h 340"/>
                  <a:gd name="T50" fmla="*/ 222 w 296"/>
                  <a:gd name="T51" fmla="*/ 186 h 340"/>
                  <a:gd name="T52" fmla="*/ 148 w 296"/>
                  <a:gd name="T53" fmla="*/ 26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6" h="340">
                    <a:moveTo>
                      <a:pt x="148" y="340"/>
                    </a:moveTo>
                    <a:cubicBezTo>
                      <a:pt x="0" y="340"/>
                      <a:pt x="0" y="340"/>
                      <a:pt x="0" y="340"/>
                    </a:cubicBezTo>
                    <a:cubicBezTo>
                      <a:pt x="0" y="38"/>
                      <a:pt x="0" y="38"/>
                      <a:pt x="0" y="38"/>
                    </a:cubicBezTo>
                    <a:cubicBezTo>
                      <a:pt x="58" y="38"/>
                      <a:pt x="58" y="38"/>
                      <a:pt x="58" y="38"/>
                    </a:cubicBezTo>
                    <a:moveTo>
                      <a:pt x="244" y="167"/>
                    </a:moveTo>
                    <a:cubicBezTo>
                      <a:pt x="244" y="38"/>
                      <a:pt x="244" y="38"/>
                      <a:pt x="244" y="38"/>
                    </a:cubicBezTo>
                    <a:cubicBezTo>
                      <a:pt x="187" y="38"/>
                      <a:pt x="187" y="38"/>
                      <a:pt x="187" y="38"/>
                    </a:cubicBezTo>
                    <a:moveTo>
                      <a:pt x="58" y="38"/>
                    </a:moveTo>
                    <a:cubicBezTo>
                      <a:pt x="58" y="51"/>
                      <a:pt x="58" y="51"/>
                      <a:pt x="58" y="51"/>
                    </a:cubicBezTo>
                    <a:cubicBezTo>
                      <a:pt x="187" y="51"/>
                      <a:pt x="187" y="51"/>
                      <a:pt x="187" y="51"/>
                    </a:cubicBezTo>
                    <a:cubicBezTo>
                      <a:pt x="187" y="38"/>
                      <a:pt x="187" y="38"/>
                      <a:pt x="187" y="38"/>
                    </a:cubicBezTo>
                    <a:moveTo>
                      <a:pt x="187" y="38"/>
                    </a:moveTo>
                    <a:cubicBezTo>
                      <a:pt x="187" y="15"/>
                      <a:pt x="187" y="15"/>
                      <a:pt x="187" y="15"/>
                    </a:cubicBezTo>
                    <a:cubicBezTo>
                      <a:pt x="148" y="15"/>
                      <a:pt x="148" y="15"/>
                      <a:pt x="148" y="15"/>
                    </a:cubicBezTo>
                    <a:cubicBezTo>
                      <a:pt x="148" y="0"/>
                      <a:pt x="148" y="0"/>
                      <a:pt x="148" y="0"/>
                    </a:cubicBezTo>
                    <a:cubicBezTo>
                      <a:pt x="97" y="0"/>
                      <a:pt x="97" y="0"/>
                      <a:pt x="97" y="0"/>
                    </a:cubicBezTo>
                    <a:cubicBezTo>
                      <a:pt x="97" y="15"/>
                      <a:pt x="97" y="15"/>
                      <a:pt x="97" y="15"/>
                    </a:cubicBezTo>
                    <a:cubicBezTo>
                      <a:pt x="58" y="15"/>
                      <a:pt x="58" y="15"/>
                      <a:pt x="58" y="15"/>
                    </a:cubicBezTo>
                    <a:cubicBezTo>
                      <a:pt x="58" y="38"/>
                      <a:pt x="58" y="38"/>
                      <a:pt x="58" y="38"/>
                    </a:cubicBezTo>
                    <a:moveTo>
                      <a:pt x="180" y="265"/>
                    </a:moveTo>
                    <a:cubicBezTo>
                      <a:pt x="205" y="289"/>
                      <a:pt x="205" y="289"/>
                      <a:pt x="205" y="289"/>
                    </a:cubicBezTo>
                    <a:cubicBezTo>
                      <a:pt x="264" y="231"/>
                      <a:pt x="264" y="231"/>
                      <a:pt x="264" y="231"/>
                    </a:cubicBezTo>
                    <a:moveTo>
                      <a:pt x="148" y="263"/>
                    </a:moveTo>
                    <a:cubicBezTo>
                      <a:pt x="148" y="306"/>
                      <a:pt x="181" y="340"/>
                      <a:pt x="222" y="340"/>
                    </a:cubicBezTo>
                    <a:cubicBezTo>
                      <a:pt x="263" y="340"/>
                      <a:pt x="296" y="306"/>
                      <a:pt x="296" y="263"/>
                    </a:cubicBezTo>
                    <a:cubicBezTo>
                      <a:pt x="296" y="221"/>
                      <a:pt x="263" y="186"/>
                      <a:pt x="222" y="186"/>
                    </a:cubicBezTo>
                    <a:cubicBezTo>
                      <a:pt x="181" y="186"/>
                      <a:pt x="148" y="221"/>
                      <a:pt x="148" y="263"/>
                    </a:cubicBezTo>
                    <a:close/>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86" name="Group 185">
              <a:extLst>
                <a:ext uri="{FF2B5EF4-FFF2-40B4-BE49-F238E27FC236}">
                  <a16:creationId xmlns:a16="http://schemas.microsoft.com/office/drawing/2014/main" id="{9898FF04-8280-40CB-B9FA-4FEFC90324F0}"/>
                </a:ext>
              </a:extLst>
            </p:cNvPr>
            <p:cNvGrpSpPr/>
            <p:nvPr/>
          </p:nvGrpSpPr>
          <p:grpSpPr>
            <a:xfrm>
              <a:off x="6726862" y="1639351"/>
              <a:ext cx="502849" cy="502849"/>
              <a:chOff x="4315982" y="1648983"/>
              <a:chExt cx="502920" cy="502920"/>
            </a:xfrm>
          </p:grpSpPr>
          <p:sp useBgFill="1">
            <p:nvSpPr>
              <p:cNvPr id="187" name="Oval 186">
                <a:extLst>
                  <a:ext uri="{FF2B5EF4-FFF2-40B4-BE49-F238E27FC236}">
                    <a16:creationId xmlns:a16="http://schemas.microsoft.com/office/drawing/2014/main" id="{79F5EF76-DE76-433A-B2B5-9A399422B896}"/>
                  </a:ext>
                </a:extLst>
              </p:cNvPr>
              <p:cNvSpPr/>
              <p:nvPr/>
            </p:nvSpPr>
            <p:spPr bwMode="auto">
              <a:xfrm>
                <a:off x="4315982" y="1648983"/>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8" name="car">
                <a:extLst>
                  <a:ext uri="{FF2B5EF4-FFF2-40B4-BE49-F238E27FC236}">
                    <a16:creationId xmlns:a16="http://schemas.microsoft.com/office/drawing/2014/main" id="{E82FA0B2-E234-4E4D-BD8F-F2C273D47297}"/>
                  </a:ext>
                </a:extLst>
              </p:cNvPr>
              <p:cNvSpPr>
                <a:spLocks noChangeAspect="1" noEditPoints="1"/>
              </p:cNvSpPr>
              <p:nvPr/>
            </p:nvSpPr>
            <p:spPr bwMode="auto">
              <a:xfrm>
                <a:off x="4455303" y="1814513"/>
                <a:ext cx="224278" cy="171860"/>
              </a:xfrm>
              <a:custGeom>
                <a:avLst/>
                <a:gdLst>
                  <a:gd name="T0" fmla="*/ 349 w 360"/>
                  <a:gd name="T1" fmla="*/ 148 h 276"/>
                  <a:gd name="T2" fmla="*/ 349 w 360"/>
                  <a:gd name="T3" fmla="*/ 252 h 276"/>
                  <a:gd name="T4" fmla="*/ 14 w 360"/>
                  <a:gd name="T5" fmla="*/ 252 h 276"/>
                  <a:gd name="T6" fmla="*/ 14 w 360"/>
                  <a:gd name="T7" fmla="*/ 149 h 276"/>
                  <a:gd name="T8" fmla="*/ 51 w 360"/>
                  <a:gd name="T9" fmla="*/ 43 h 276"/>
                  <a:gd name="T10" fmla="*/ 94 w 360"/>
                  <a:gd name="T11" fmla="*/ 0 h 276"/>
                  <a:gd name="T12" fmla="*/ 268 w 360"/>
                  <a:gd name="T13" fmla="*/ 0 h 276"/>
                  <a:gd name="T14" fmla="*/ 311 w 360"/>
                  <a:gd name="T15" fmla="*/ 43 h 276"/>
                  <a:gd name="T16" fmla="*/ 349 w 360"/>
                  <a:gd name="T17" fmla="*/ 148 h 276"/>
                  <a:gd name="T18" fmla="*/ 77 w 360"/>
                  <a:gd name="T19" fmla="*/ 174 h 276"/>
                  <a:gd name="T20" fmla="*/ 91 w 360"/>
                  <a:gd name="T21" fmla="*/ 160 h 276"/>
                  <a:gd name="T22" fmla="*/ 77 w 360"/>
                  <a:gd name="T23" fmla="*/ 145 h 276"/>
                  <a:gd name="T24" fmla="*/ 63 w 360"/>
                  <a:gd name="T25" fmla="*/ 160 h 276"/>
                  <a:gd name="T26" fmla="*/ 77 w 360"/>
                  <a:gd name="T27" fmla="*/ 174 h 276"/>
                  <a:gd name="T28" fmla="*/ 14 w 360"/>
                  <a:gd name="T29" fmla="*/ 252 h 276"/>
                  <a:gd name="T30" fmla="*/ 14 w 360"/>
                  <a:gd name="T31" fmla="*/ 260 h 276"/>
                  <a:gd name="T32" fmla="*/ 30 w 360"/>
                  <a:gd name="T33" fmla="*/ 276 h 276"/>
                  <a:gd name="T34" fmla="*/ 50 w 360"/>
                  <a:gd name="T35" fmla="*/ 276 h 276"/>
                  <a:gd name="T36" fmla="*/ 67 w 360"/>
                  <a:gd name="T37" fmla="*/ 260 h 276"/>
                  <a:gd name="T38" fmla="*/ 67 w 360"/>
                  <a:gd name="T39" fmla="*/ 252 h 276"/>
                  <a:gd name="T40" fmla="*/ 295 w 360"/>
                  <a:gd name="T41" fmla="*/ 252 h 276"/>
                  <a:gd name="T42" fmla="*/ 295 w 360"/>
                  <a:gd name="T43" fmla="*/ 260 h 276"/>
                  <a:gd name="T44" fmla="*/ 312 w 360"/>
                  <a:gd name="T45" fmla="*/ 276 h 276"/>
                  <a:gd name="T46" fmla="*/ 332 w 360"/>
                  <a:gd name="T47" fmla="*/ 276 h 276"/>
                  <a:gd name="T48" fmla="*/ 349 w 360"/>
                  <a:gd name="T49" fmla="*/ 260 h 276"/>
                  <a:gd name="T50" fmla="*/ 349 w 360"/>
                  <a:gd name="T51" fmla="*/ 252 h 276"/>
                  <a:gd name="T52" fmla="*/ 283 w 360"/>
                  <a:gd name="T53" fmla="*/ 174 h 276"/>
                  <a:gd name="T54" fmla="*/ 297 w 360"/>
                  <a:gd name="T55" fmla="*/ 160 h 276"/>
                  <a:gd name="T56" fmla="*/ 283 w 360"/>
                  <a:gd name="T57" fmla="*/ 145 h 276"/>
                  <a:gd name="T58" fmla="*/ 268 w 360"/>
                  <a:gd name="T59" fmla="*/ 160 h 276"/>
                  <a:gd name="T60" fmla="*/ 283 w 360"/>
                  <a:gd name="T61" fmla="*/ 174 h 276"/>
                  <a:gd name="T62" fmla="*/ 245 w 360"/>
                  <a:gd name="T63" fmla="*/ 252 h 276"/>
                  <a:gd name="T64" fmla="*/ 245 w 360"/>
                  <a:gd name="T65" fmla="*/ 222 h 276"/>
                  <a:gd name="T66" fmla="*/ 229 w 360"/>
                  <a:gd name="T67" fmla="*/ 197 h 276"/>
                  <a:gd name="T68" fmla="*/ 133 w 360"/>
                  <a:gd name="T69" fmla="*/ 197 h 276"/>
                  <a:gd name="T70" fmla="*/ 117 w 360"/>
                  <a:gd name="T71" fmla="*/ 222 h 276"/>
                  <a:gd name="T72" fmla="*/ 117 w 360"/>
                  <a:gd name="T73" fmla="*/ 252 h 276"/>
                  <a:gd name="T74" fmla="*/ 0 w 360"/>
                  <a:gd name="T75" fmla="*/ 75 h 276"/>
                  <a:gd name="T76" fmla="*/ 16 w 360"/>
                  <a:gd name="T77" fmla="*/ 75 h 276"/>
                  <a:gd name="T78" fmla="*/ 32 w 360"/>
                  <a:gd name="T79" fmla="*/ 96 h 276"/>
                  <a:gd name="T80" fmla="*/ 330 w 360"/>
                  <a:gd name="T81" fmla="*/ 96 h 276"/>
                  <a:gd name="T82" fmla="*/ 345 w 360"/>
                  <a:gd name="T83" fmla="*/ 75 h 276"/>
                  <a:gd name="T84" fmla="*/ 360 w 360"/>
                  <a:gd name="T85" fmla="*/ 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0" h="276">
                    <a:moveTo>
                      <a:pt x="349" y="148"/>
                    </a:moveTo>
                    <a:cubicBezTo>
                      <a:pt x="349" y="252"/>
                      <a:pt x="349" y="252"/>
                      <a:pt x="349" y="252"/>
                    </a:cubicBezTo>
                    <a:cubicBezTo>
                      <a:pt x="14" y="252"/>
                      <a:pt x="14" y="252"/>
                      <a:pt x="14" y="252"/>
                    </a:cubicBezTo>
                    <a:cubicBezTo>
                      <a:pt x="14" y="149"/>
                      <a:pt x="14" y="149"/>
                      <a:pt x="14" y="149"/>
                    </a:cubicBezTo>
                    <a:cubicBezTo>
                      <a:pt x="51" y="43"/>
                      <a:pt x="51" y="43"/>
                      <a:pt x="51" y="43"/>
                    </a:cubicBezTo>
                    <a:cubicBezTo>
                      <a:pt x="59" y="19"/>
                      <a:pt x="70" y="0"/>
                      <a:pt x="94" y="0"/>
                    </a:cubicBezTo>
                    <a:cubicBezTo>
                      <a:pt x="268" y="0"/>
                      <a:pt x="268" y="0"/>
                      <a:pt x="268" y="0"/>
                    </a:cubicBezTo>
                    <a:cubicBezTo>
                      <a:pt x="292" y="0"/>
                      <a:pt x="304" y="19"/>
                      <a:pt x="311" y="43"/>
                    </a:cubicBezTo>
                    <a:lnTo>
                      <a:pt x="349" y="148"/>
                    </a:lnTo>
                    <a:close/>
                    <a:moveTo>
                      <a:pt x="77" y="174"/>
                    </a:moveTo>
                    <a:cubicBezTo>
                      <a:pt x="85" y="174"/>
                      <a:pt x="91" y="167"/>
                      <a:pt x="91" y="160"/>
                    </a:cubicBezTo>
                    <a:cubicBezTo>
                      <a:pt x="91" y="152"/>
                      <a:pt x="85" y="145"/>
                      <a:pt x="77" y="145"/>
                    </a:cubicBezTo>
                    <a:cubicBezTo>
                      <a:pt x="69" y="145"/>
                      <a:pt x="63" y="152"/>
                      <a:pt x="63" y="160"/>
                    </a:cubicBezTo>
                    <a:cubicBezTo>
                      <a:pt x="63" y="167"/>
                      <a:pt x="69" y="174"/>
                      <a:pt x="77" y="174"/>
                    </a:cubicBezTo>
                    <a:close/>
                    <a:moveTo>
                      <a:pt x="14" y="252"/>
                    </a:moveTo>
                    <a:cubicBezTo>
                      <a:pt x="14" y="260"/>
                      <a:pt x="14" y="260"/>
                      <a:pt x="14" y="260"/>
                    </a:cubicBezTo>
                    <a:cubicBezTo>
                      <a:pt x="14" y="269"/>
                      <a:pt x="21" y="276"/>
                      <a:pt x="30" y="276"/>
                    </a:cubicBezTo>
                    <a:cubicBezTo>
                      <a:pt x="50" y="276"/>
                      <a:pt x="50" y="276"/>
                      <a:pt x="50" y="276"/>
                    </a:cubicBezTo>
                    <a:cubicBezTo>
                      <a:pt x="59" y="276"/>
                      <a:pt x="67" y="269"/>
                      <a:pt x="67" y="260"/>
                    </a:cubicBezTo>
                    <a:cubicBezTo>
                      <a:pt x="67" y="252"/>
                      <a:pt x="67" y="252"/>
                      <a:pt x="67" y="252"/>
                    </a:cubicBezTo>
                    <a:moveTo>
                      <a:pt x="295" y="252"/>
                    </a:moveTo>
                    <a:cubicBezTo>
                      <a:pt x="295" y="260"/>
                      <a:pt x="295" y="260"/>
                      <a:pt x="295" y="260"/>
                    </a:cubicBezTo>
                    <a:cubicBezTo>
                      <a:pt x="295" y="269"/>
                      <a:pt x="303" y="276"/>
                      <a:pt x="312" y="276"/>
                    </a:cubicBezTo>
                    <a:cubicBezTo>
                      <a:pt x="332" y="276"/>
                      <a:pt x="332" y="276"/>
                      <a:pt x="332" y="276"/>
                    </a:cubicBezTo>
                    <a:cubicBezTo>
                      <a:pt x="341" y="276"/>
                      <a:pt x="349" y="269"/>
                      <a:pt x="349" y="260"/>
                    </a:cubicBezTo>
                    <a:cubicBezTo>
                      <a:pt x="349" y="252"/>
                      <a:pt x="349" y="252"/>
                      <a:pt x="349" y="252"/>
                    </a:cubicBezTo>
                    <a:moveTo>
                      <a:pt x="283" y="174"/>
                    </a:moveTo>
                    <a:cubicBezTo>
                      <a:pt x="290" y="174"/>
                      <a:pt x="297" y="167"/>
                      <a:pt x="297" y="160"/>
                    </a:cubicBezTo>
                    <a:cubicBezTo>
                      <a:pt x="297" y="152"/>
                      <a:pt x="290" y="145"/>
                      <a:pt x="283" y="145"/>
                    </a:cubicBezTo>
                    <a:cubicBezTo>
                      <a:pt x="275" y="145"/>
                      <a:pt x="268" y="152"/>
                      <a:pt x="268" y="160"/>
                    </a:cubicBezTo>
                    <a:cubicBezTo>
                      <a:pt x="268" y="167"/>
                      <a:pt x="275" y="174"/>
                      <a:pt x="283" y="174"/>
                    </a:cubicBezTo>
                    <a:close/>
                    <a:moveTo>
                      <a:pt x="245" y="252"/>
                    </a:moveTo>
                    <a:cubicBezTo>
                      <a:pt x="245" y="222"/>
                      <a:pt x="245" y="222"/>
                      <a:pt x="245" y="222"/>
                    </a:cubicBezTo>
                    <a:cubicBezTo>
                      <a:pt x="229" y="197"/>
                      <a:pt x="229" y="197"/>
                      <a:pt x="229" y="197"/>
                    </a:cubicBezTo>
                    <a:cubicBezTo>
                      <a:pt x="133" y="197"/>
                      <a:pt x="133" y="197"/>
                      <a:pt x="133" y="197"/>
                    </a:cubicBezTo>
                    <a:cubicBezTo>
                      <a:pt x="117" y="222"/>
                      <a:pt x="117" y="222"/>
                      <a:pt x="117" y="222"/>
                    </a:cubicBezTo>
                    <a:cubicBezTo>
                      <a:pt x="117" y="252"/>
                      <a:pt x="117" y="252"/>
                      <a:pt x="117" y="252"/>
                    </a:cubicBezTo>
                    <a:moveTo>
                      <a:pt x="0" y="75"/>
                    </a:moveTo>
                    <a:cubicBezTo>
                      <a:pt x="16" y="75"/>
                      <a:pt x="16" y="75"/>
                      <a:pt x="16" y="75"/>
                    </a:cubicBezTo>
                    <a:cubicBezTo>
                      <a:pt x="32" y="96"/>
                      <a:pt x="32" y="96"/>
                      <a:pt x="32" y="96"/>
                    </a:cubicBezTo>
                    <a:cubicBezTo>
                      <a:pt x="330" y="96"/>
                      <a:pt x="330" y="96"/>
                      <a:pt x="330" y="96"/>
                    </a:cubicBezTo>
                    <a:cubicBezTo>
                      <a:pt x="345" y="75"/>
                      <a:pt x="345" y="75"/>
                      <a:pt x="345" y="75"/>
                    </a:cubicBezTo>
                    <a:cubicBezTo>
                      <a:pt x="360" y="75"/>
                      <a:pt x="360" y="75"/>
                      <a:pt x="360" y="75"/>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89" name="Group 188">
              <a:extLst>
                <a:ext uri="{FF2B5EF4-FFF2-40B4-BE49-F238E27FC236}">
                  <a16:creationId xmlns:a16="http://schemas.microsoft.com/office/drawing/2014/main" id="{3C26A358-4474-49F8-AF96-EC88B2D752A2}"/>
                </a:ext>
              </a:extLst>
            </p:cNvPr>
            <p:cNvGrpSpPr/>
            <p:nvPr/>
          </p:nvGrpSpPr>
          <p:grpSpPr>
            <a:xfrm>
              <a:off x="9715507" y="979547"/>
              <a:ext cx="502849" cy="502849"/>
              <a:chOff x="7305052" y="989085"/>
              <a:chExt cx="502920" cy="502920"/>
            </a:xfrm>
          </p:grpSpPr>
          <p:sp useBgFill="1">
            <p:nvSpPr>
              <p:cNvPr id="190" name="Oval 189">
                <a:extLst>
                  <a:ext uri="{FF2B5EF4-FFF2-40B4-BE49-F238E27FC236}">
                    <a16:creationId xmlns:a16="http://schemas.microsoft.com/office/drawing/2014/main" id="{B4A9045A-027C-4B66-BE15-AFD04022BED6}"/>
                  </a:ext>
                </a:extLst>
              </p:cNvPr>
              <p:cNvSpPr/>
              <p:nvPr/>
            </p:nvSpPr>
            <p:spPr bwMode="auto">
              <a:xfrm>
                <a:off x="7305052" y="989085"/>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1" name="location_3">
                <a:extLst>
                  <a:ext uri="{FF2B5EF4-FFF2-40B4-BE49-F238E27FC236}">
                    <a16:creationId xmlns:a16="http://schemas.microsoft.com/office/drawing/2014/main" id="{D3DFCBE3-C83C-44FC-8FF1-CB34ABE416C0}"/>
                  </a:ext>
                </a:extLst>
              </p:cNvPr>
              <p:cNvSpPr>
                <a:spLocks noChangeAspect="1" noEditPoints="1"/>
              </p:cNvSpPr>
              <p:nvPr/>
            </p:nvSpPr>
            <p:spPr bwMode="auto">
              <a:xfrm>
                <a:off x="7446335" y="1148520"/>
                <a:ext cx="220355" cy="184050"/>
              </a:xfrm>
              <a:custGeom>
                <a:avLst/>
                <a:gdLst>
                  <a:gd name="T0" fmla="*/ 84 w 360"/>
                  <a:gd name="T1" fmla="*/ 109 h 302"/>
                  <a:gd name="T2" fmla="*/ 276 w 360"/>
                  <a:gd name="T3" fmla="*/ 109 h 302"/>
                  <a:gd name="T4" fmla="*/ 360 w 360"/>
                  <a:gd name="T5" fmla="*/ 302 h 302"/>
                  <a:gd name="T6" fmla="*/ 0 w 360"/>
                  <a:gd name="T7" fmla="*/ 302 h 302"/>
                  <a:gd name="T8" fmla="*/ 84 w 360"/>
                  <a:gd name="T9" fmla="*/ 109 h 302"/>
                  <a:gd name="T10" fmla="*/ 180 w 360"/>
                  <a:gd name="T11" fmla="*/ 72 h 302"/>
                  <a:gd name="T12" fmla="*/ 216 w 360"/>
                  <a:gd name="T13" fmla="*/ 36 h 302"/>
                  <a:gd name="T14" fmla="*/ 180 w 360"/>
                  <a:gd name="T15" fmla="*/ 0 h 302"/>
                  <a:gd name="T16" fmla="*/ 144 w 360"/>
                  <a:gd name="T17" fmla="*/ 36 h 302"/>
                  <a:gd name="T18" fmla="*/ 180 w 360"/>
                  <a:gd name="T19" fmla="*/ 72 h 302"/>
                  <a:gd name="T20" fmla="*/ 180 w 360"/>
                  <a:gd name="T21" fmla="*/ 72 h 302"/>
                  <a:gd name="T22" fmla="*/ 180 w 360"/>
                  <a:gd name="T23" fmla="*/ 216 h 302"/>
                  <a:gd name="T24" fmla="*/ 36 w 360"/>
                  <a:gd name="T25" fmla="*/ 218 h 302"/>
                  <a:gd name="T26" fmla="*/ 323 w 360"/>
                  <a:gd name="T27" fmla="*/ 218 h 302"/>
                  <a:gd name="T28" fmla="*/ 111 w 360"/>
                  <a:gd name="T29" fmla="*/ 218 h 302"/>
                  <a:gd name="T30" fmla="*/ 94 w 360"/>
                  <a:gd name="T31" fmla="*/ 302 h 302"/>
                  <a:gd name="T32" fmla="*/ 267 w 360"/>
                  <a:gd name="T33" fmla="*/ 302 h 302"/>
                  <a:gd name="T34" fmla="*/ 222 w 360"/>
                  <a:gd name="T35" fmla="*/ 109 h 302"/>
                  <a:gd name="T36" fmla="*/ 236 w 360"/>
                  <a:gd name="T37" fmla="*/ 169 h 302"/>
                  <a:gd name="T38" fmla="*/ 302 w 360"/>
                  <a:gd name="T39" fmla="*/ 16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02">
                    <a:moveTo>
                      <a:pt x="84" y="109"/>
                    </a:moveTo>
                    <a:cubicBezTo>
                      <a:pt x="276" y="109"/>
                      <a:pt x="276" y="109"/>
                      <a:pt x="276" y="109"/>
                    </a:cubicBezTo>
                    <a:cubicBezTo>
                      <a:pt x="360" y="302"/>
                      <a:pt x="360" y="302"/>
                      <a:pt x="360" y="302"/>
                    </a:cubicBezTo>
                    <a:cubicBezTo>
                      <a:pt x="0" y="302"/>
                      <a:pt x="0" y="302"/>
                      <a:pt x="0" y="302"/>
                    </a:cubicBezTo>
                    <a:lnTo>
                      <a:pt x="84" y="109"/>
                    </a:lnTo>
                    <a:close/>
                    <a:moveTo>
                      <a:pt x="180" y="72"/>
                    </a:moveTo>
                    <a:cubicBezTo>
                      <a:pt x="200" y="72"/>
                      <a:pt x="216" y="56"/>
                      <a:pt x="216" y="36"/>
                    </a:cubicBezTo>
                    <a:cubicBezTo>
                      <a:pt x="216" y="16"/>
                      <a:pt x="200" y="0"/>
                      <a:pt x="180" y="0"/>
                    </a:cubicBezTo>
                    <a:cubicBezTo>
                      <a:pt x="160" y="0"/>
                      <a:pt x="144" y="16"/>
                      <a:pt x="144" y="36"/>
                    </a:cubicBezTo>
                    <a:cubicBezTo>
                      <a:pt x="144" y="56"/>
                      <a:pt x="160" y="72"/>
                      <a:pt x="180" y="72"/>
                    </a:cubicBezTo>
                    <a:close/>
                    <a:moveTo>
                      <a:pt x="180" y="72"/>
                    </a:moveTo>
                    <a:cubicBezTo>
                      <a:pt x="180" y="216"/>
                      <a:pt x="180" y="216"/>
                      <a:pt x="180" y="216"/>
                    </a:cubicBezTo>
                    <a:moveTo>
                      <a:pt x="36" y="218"/>
                    </a:moveTo>
                    <a:cubicBezTo>
                      <a:pt x="323" y="218"/>
                      <a:pt x="323" y="218"/>
                      <a:pt x="323" y="218"/>
                    </a:cubicBezTo>
                    <a:moveTo>
                      <a:pt x="111" y="218"/>
                    </a:moveTo>
                    <a:cubicBezTo>
                      <a:pt x="94" y="302"/>
                      <a:pt x="94" y="302"/>
                      <a:pt x="94" y="302"/>
                    </a:cubicBezTo>
                    <a:moveTo>
                      <a:pt x="267" y="302"/>
                    </a:moveTo>
                    <a:cubicBezTo>
                      <a:pt x="222" y="109"/>
                      <a:pt x="222" y="109"/>
                      <a:pt x="222" y="109"/>
                    </a:cubicBezTo>
                    <a:moveTo>
                      <a:pt x="236" y="169"/>
                    </a:moveTo>
                    <a:cubicBezTo>
                      <a:pt x="302" y="169"/>
                      <a:pt x="302" y="169"/>
                      <a:pt x="302" y="169"/>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92" name="Group 191">
              <a:extLst>
                <a:ext uri="{FF2B5EF4-FFF2-40B4-BE49-F238E27FC236}">
                  <a16:creationId xmlns:a16="http://schemas.microsoft.com/office/drawing/2014/main" id="{F839B64F-9367-481B-AA6E-66C1E28F3936}"/>
                </a:ext>
              </a:extLst>
            </p:cNvPr>
            <p:cNvGrpSpPr/>
            <p:nvPr/>
          </p:nvGrpSpPr>
          <p:grpSpPr>
            <a:xfrm>
              <a:off x="10440811" y="1705220"/>
              <a:ext cx="502849" cy="502849"/>
              <a:chOff x="8030459" y="1714862"/>
              <a:chExt cx="502920" cy="502920"/>
            </a:xfrm>
          </p:grpSpPr>
          <p:sp useBgFill="1">
            <p:nvSpPr>
              <p:cNvPr id="193" name="Oval 192">
                <a:extLst>
                  <a:ext uri="{FF2B5EF4-FFF2-40B4-BE49-F238E27FC236}">
                    <a16:creationId xmlns:a16="http://schemas.microsoft.com/office/drawing/2014/main" id="{41E1A036-8AF6-4349-AF32-405A12D59315}"/>
                  </a:ext>
                </a:extLst>
              </p:cNvPr>
              <p:cNvSpPr/>
              <p:nvPr/>
            </p:nvSpPr>
            <p:spPr bwMode="auto">
              <a:xfrm>
                <a:off x="8030459" y="1714862"/>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people_12">
                <a:extLst>
                  <a:ext uri="{FF2B5EF4-FFF2-40B4-BE49-F238E27FC236}">
                    <a16:creationId xmlns:a16="http://schemas.microsoft.com/office/drawing/2014/main" id="{7BE790A4-6096-4054-A299-67A3023413B7}"/>
                  </a:ext>
                </a:extLst>
              </p:cNvPr>
              <p:cNvSpPr>
                <a:spLocks noChangeAspect="1" noEditPoints="1"/>
              </p:cNvSpPr>
              <p:nvPr/>
            </p:nvSpPr>
            <p:spPr bwMode="auto">
              <a:xfrm>
                <a:off x="8173877" y="1874144"/>
                <a:ext cx="216084" cy="184357"/>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95" name="Group 194">
              <a:extLst>
                <a:ext uri="{FF2B5EF4-FFF2-40B4-BE49-F238E27FC236}">
                  <a16:creationId xmlns:a16="http://schemas.microsoft.com/office/drawing/2014/main" id="{950E2B8B-8F23-4238-9CD3-FAA3FFA645C2}"/>
                </a:ext>
              </a:extLst>
            </p:cNvPr>
            <p:cNvGrpSpPr/>
            <p:nvPr/>
          </p:nvGrpSpPr>
          <p:grpSpPr>
            <a:xfrm>
              <a:off x="8258059" y="1004871"/>
              <a:ext cx="502849" cy="502849"/>
              <a:chOff x="5847397" y="1014413"/>
              <a:chExt cx="502920" cy="502920"/>
            </a:xfrm>
          </p:grpSpPr>
          <p:sp useBgFill="1">
            <p:nvSpPr>
              <p:cNvPr id="196" name="Oval 195">
                <a:extLst>
                  <a:ext uri="{FF2B5EF4-FFF2-40B4-BE49-F238E27FC236}">
                    <a16:creationId xmlns:a16="http://schemas.microsoft.com/office/drawing/2014/main" id="{C3BBC19C-96BD-4920-BE60-0E136FFDFB1D}"/>
                  </a:ext>
                </a:extLst>
              </p:cNvPr>
              <p:cNvSpPr/>
              <p:nvPr/>
            </p:nvSpPr>
            <p:spPr bwMode="auto">
              <a:xfrm>
                <a:off x="5847397" y="1014413"/>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7" name="Group 196">
                <a:extLst>
                  <a:ext uri="{FF2B5EF4-FFF2-40B4-BE49-F238E27FC236}">
                    <a16:creationId xmlns:a16="http://schemas.microsoft.com/office/drawing/2014/main" id="{91C597DD-4010-4BFB-AC5C-922972EDBE38}"/>
                  </a:ext>
                </a:extLst>
              </p:cNvPr>
              <p:cNvGrpSpPr/>
              <p:nvPr/>
            </p:nvGrpSpPr>
            <p:grpSpPr>
              <a:xfrm>
                <a:off x="5955969" y="1176009"/>
                <a:ext cx="285776" cy="179728"/>
                <a:chOff x="5955969" y="1176009"/>
                <a:chExt cx="285776" cy="179728"/>
              </a:xfrm>
            </p:grpSpPr>
            <p:sp>
              <p:nvSpPr>
                <p:cNvPr id="200" name="mobility">
                  <a:extLst>
                    <a:ext uri="{FF2B5EF4-FFF2-40B4-BE49-F238E27FC236}">
                      <a16:creationId xmlns:a16="http://schemas.microsoft.com/office/drawing/2014/main" id="{FF222BDC-8AA3-423B-9B9A-E116101626F4}"/>
                    </a:ext>
                  </a:extLst>
                </p:cNvPr>
                <p:cNvSpPr>
                  <a:spLocks noChangeAspect="1" noEditPoints="1"/>
                </p:cNvSpPr>
                <p:nvPr/>
              </p:nvSpPr>
              <p:spPr bwMode="auto">
                <a:xfrm>
                  <a:off x="6066453" y="1176009"/>
                  <a:ext cx="175292" cy="179728"/>
                </a:xfrm>
                <a:custGeom>
                  <a:avLst/>
                  <a:gdLst>
                    <a:gd name="T0" fmla="*/ 152 w 237"/>
                    <a:gd name="T1" fmla="*/ 141 h 243"/>
                    <a:gd name="T2" fmla="*/ 0 w 237"/>
                    <a:gd name="T3" fmla="*/ 141 h 243"/>
                    <a:gd name="T4" fmla="*/ 0 w 237"/>
                    <a:gd name="T5" fmla="*/ 0 h 243"/>
                    <a:gd name="T6" fmla="*/ 188 w 237"/>
                    <a:gd name="T7" fmla="*/ 0 h 243"/>
                    <a:gd name="T8" fmla="*/ 188 w 237"/>
                    <a:gd name="T9" fmla="*/ 102 h 243"/>
                    <a:gd name="T10" fmla="*/ 90 w 237"/>
                    <a:gd name="T11" fmla="*/ 116 h 243"/>
                    <a:gd name="T12" fmla="*/ 102 w 237"/>
                    <a:gd name="T13" fmla="*/ 116 h 243"/>
                    <a:gd name="T14" fmla="*/ 152 w 237"/>
                    <a:gd name="T15" fmla="*/ 120 h 243"/>
                    <a:gd name="T16" fmla="*/ 237 w 237"/>
                    <a:gd name="T17" fmla="*/ 120 h 243"/>
                    <a:gd name="T18" fmla="*/ 152 w 237"/>
                    <a:gd name="T19" fmla="*/ 205 h 243"/>
                    <a:gd name="T20" fmla="*/ 237 w 237"/>
                    <a:gd name="T21" fmla="*/ 205 h 243"/>
                    <a:gd name="T22" fmla="*/ 189 w 237"/>
                    <a:gd name="T23" fmla="*/ 225 h 243"/>
                    <a:gd name="T24" fmla="*/ 200 w 237"/>
                    <a:gd name="T25" fmla="*/ 225 h 243"/>
                    <a:gd name="T26" fmla="*/ 237 w 237"/>
                    <a:gd name="T27" fmla="*/ 170 h 243"/>
                    <a:gd name="T28" fmla="*/ 237 w 237"/>
                    <a:gd name="T29" fmla="*/ 102 h 243"/>
                    <a:gd name="T30" fmla="*/ 152 w 237"/>
                    <a:gd name="T31" fmla="*/ 102 h 243"/>
                    <a:gd name="T32" fmla="*/ 152 w 237"/>
                    <a:gd name="T33" fmla="*/ 243 h 243"/>
                    <a:gd name="T34" fmla="*/ 237 w 237"/>
                    <a:gd name="T35" fmla="*/ 243 h 243"/>
                    <a:gd name="T36" fmla="*/ 237 w 237"/>
                    <a:gd name="T37" fmla="*/ 17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43">
                      <a:moveTo>
                        <a:pt x="152" y="141"/>
                      </a:moveTo>
                      <a:lnTo>
                        <a:pt x="0" y="141"/>
                      </a:lnTo>
                      <a:lnTo>
                        <a:pt x="0" y="0"/>
                      </a:lnTo>
                      <a:lnTo>
                        <a:pt x="188" y="0"/>
                      </a:lnTo>
                      <a:lnTo>
                        <a:pt x="188" y="102"/>
                      </a:lnTo>
                      <a:moveTo>
                        <a:pt x="90" y="116"/>
                      </a:moveTo>
                      <a:lnTo>
                        <a:pt x="102" y="116"/>
                      </a:lnTo>
                      <a:moveTo>
                        <a:pt x="152" y="120"/>
                      </a:moveTo>
                      <a:lnTo>
                        <a:pt x="237" y="120"/>
                      </a:lnTo>
                      <a:moveTo>
                        <a:pt x="152" y="205"/>
                      </a:moveTo>
                      <a:lnTo>
                        <a:pt x="237" y="205"/>
                      </a:lnTo>
                      <a:moveTo>
                        <a:pt x="189" y="225"/>
                      </a:moveTo>
                      <a:lnTo>
                        <a:pt x="200" y="225"/>
                      </a:lnTo>
                      <a:moveTo>
                        <a:pt x="237" y="170"/>
                      </a:moveTo>
                      <a:lnTo>
                        <a:pt x="237" y="102"/>
                      </a:lnTo>
                      <a:lnTo>
                        <a:pt x="152" y="102"/>
                      </a:lnTo>
                      <a:lnTo>
                        <a:pt x="152" y="243"/>
                      </a:lnTo>
                      <a:lnTo>
                        <a:pt x="237" y="243"/>
                      </a:lnTo>
                      <a:lnTo>
                        <a:pt x="237" y="170"/>
                      </a:ln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01" name="Rectangle 200">
                  <a:extLst>
                    <a:ext uri="{FF2B5EF4-FFF2-40B4-BE49-F238E27FC236}">
                      <a16:creationId xmlns:a16="http://schemas.microsoft.com/office/drawing/2014/main" id="{FDBBB309-C012-4632-A068-5E17E29E0858}"/>
                    </a:ext>
                  </a:extLst>
                </p:cNvPr>
                <p:cNvSpPr/>
                <p:nvPr/>
              </p:nvSpPr>
              <p:spPr bwMode="auto">
                <a:xfrm>
                  <a:off x="6039077" y="1238860"/>
                  <a:ext cx="74330" cy="68334"/>
                </a:xfrm>
                <a:prstGeom prst="rect">
                  <a:avLst/>
                </a:prstGeom>
                <a:solidFill>
                  <a:srgbClr val="FFFFFF"/>
                </a:solidFill>
                <a:ln w="12700" cap="flat">
                  <a:no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247" name="laptop">
                  <a:extLst>
                    <a:ext uri="{FF2B5EF4-FFF2-40B4-BE49-F238E27FC236}">
                      <a16:creationId xmlns:a16="http://schemas.microsoft.com/office/drawing/2014/main" id="{590CCE5B-B323-45A6-866E-5359BC2340E4}"/>
                    </a:ext>
                  </a:extLst>
                </p:cNvPr>
                <p:cNvSpPr>
                  <a:spLocks noChangeAspect="1" noEditPoints="1"/>
                </p:cNvSpPr>
                <p:nvPr/>
              </p:nvSpPr>
              <p:spPr bwMode="auto">
                <a:xfrm>
                  <a:off x="5955969" y="1241246"/>
                  <a:ext cx="190085" cy="113163"/>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248" name="Group 247">
              <a:extLst>
                <a:ext uri="{FF2B5EF4-FFF2-40B4-BE49-F238E27FC236}">
                  <a16:creationId xmlns:a16="http://schemas.microsoft.com/office/drawing/2014/main" id="{C453B227-9C07-4B97-B3C9-A06F7A6F56FD}"/>
                </a:ext>
              </a:extLst>
            </p:cNvPr>
            <p:cNvGrpSpPr/>
            <p:nvPr/>
          </p:nvGrpSpPr>
          <p:grpSpPr>
            <a:xfrm>
              <a:off x="9789257" y="4701745"/>
              <a:ext cx="502849" cy="502849"/>
              <a:chOff x="7378812" y="4711811"/>
              <a:chExt cx="502920" cy="502920"/>
            </a:xfrm>
          </p:grpSpPr>
          <p:sp useBgFill="1">
            <p:nvSpPr>
              <p:cNvPr id="249" name="Oval 248">
                <a:extLst>
                  <a:ext uri="{FF2B5EF4-FFF2-40B4-BE49-F238E27FC236}">
                    <a16:creationId xmlns:a16="http://schemas.microsoft.com/office/drawing/2014/main" id="{452E893C-EDB1-4F7D-886A-4CB5A8E213A8}"/>
                  </a:ext>
                </a:extLst>
              </p:cNvPr>
              <p:cNvSpPr/>
              <p:nvPr/>
            </p:nvSpPr>
            <p:spPr bwMode="auto">
              <a:xfrm>
                <a:off x="7378812" y="4711811"/>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0" name="language">
                <a:extLst>
                  <a:ext uri="{FF2B5EF4-FFF2-40B4-BE49-F238E27FC236}">
                    <a16:creationId xmlns:a16="http://schemas.microsoft.com/office/drawing/2014/main" id="{B3DDC1D9-5FF6-4076-835B-B578F7E11449}"/>
                  </a:ext>
                </a:extLst>
              </p:cNvPr>
              <p:cNvSpPr>
                <a:spLocks noChangeAspect="1" noEditPoints="1"/>
              </p:cNvSpPr>
              <p:nvPr/>
            </p:nvSpPr>
            <p:spPr bwMode="auto">
              <a:xfrm>
                <a:off x="7513545" y="4860817"/>
                <a:ext cx="233456" cy="204908"/>
              </a:xfrm>
              <a:custGeom>
                <a:avLst/>
                <a:gdLst>
                  <a:gd name="T0" fmla="*/ 0 w 315"/>
                  <a:gd name="T1" fmla="*/ 176 h 276"/>
                  <a:gd name="T2" fmla="*/ 68 w 315"/>
                  <a:gd name="T3" fmla="*/ 0 h 276"/>
                  <a:gd name="T4" fmla="*/ 130 w 315"/>
                  <a:gd name="T5" fmla="*/ 176 h 276"/>
                  <a:gd name="T6" fmla="*/ 22 w 315"/>
                  <a:gd name="T7" fmla="*/ 118 h 276"/>
                  <a:gd name="T8" fmla="*/ 110 w 315"/>
                  <a:gd name="T9" fmla="*/ 118 h 276"/>
                  <a:gd name="T10" fmla="*/ 246 w 315"/>
                  <a:gd name="T11" fmla="*/ 276 h 276"/>
                  <a:gd name="T12" fmla="*/ 311 w 315"/>
                  <a:gd name="T13" fmla="*/ 217 h 276"/>
                  <a:gd name="T14" fmla="*/ 194 w 315"/>
                  <a:gd name="T15" fmla="*/ 194 h 276"/>
                  <a:gd name="T16" fmla="*/ 204 w 315"/>
                  <a:gd name="T17" fmla="*/ 258 h 276"/>
                  <a:gd name="T18" fmla="*/ 272 w 315"/>
                  <a:gd name="T19" fmla="*/ 162 h 276"/>
                  <a:gd name="T20" fmla="*/ 218 w 315"/>
                  <a:gd name="T21" fmla="*/ 89 h 276"/>
                  <a:gd name="T22" fmla="*/ 227 w 315"/>
                  <a:gd name="T23" fmla="*/ 249 h 276"/>
                  <a:gd name="T24" fmla="*/ 161 w 315"/>
                  <a:gd name="T25" fmla="*/ 129 h 276"/>
                  <a:gd name="T26" fmla="*/ 301 w 315"/>
                  <a:gd name="T27" fmla="*/ 1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276">
                    <a:moveTo>
                      <a:pt x="0" y="176"/>
                    </a:moveTo>
                    <a:cubicBezTo>
                      <a:pt x="68" y="0"/>
                      <a:pt x="68" y="0"/>
                      <a:pt x="68" y="0"/>
                    </a:cubicBezTo>
                    <a:cubicBezTo>
                      <a:pt x="130" y="176"/>
                      <a:pt x="130" y="176"/>
                      <a:pt x="130" y="176"/>
                    </a:cubicBezTo>
                    <a:moveTo>
                      <a:pt x="22" y="118"/>
                    </a:moveTo>
                    <a:cubicBezTo>
                      <a:pt x="110" y="118"/>
                      <a:pt x="110" y="118"/>
                      <a:pt x="110" y="118"/>
                    </a:cubicBezTo>
                    <a:moveTo>
                      <a:pt x="246" y="276"/>
                    </a:moveTo>
                    <a:cubicBezTo>
                      <a:pt x="275" y="275"/>
                      <a:pt x="315" y="258"/>
                      <a:pt x="311" y="217"/>
                    </a:cubicBezTo>
                    <a:cubicBezTo>
                      <a:pt x="308" y="183"/>
                      <a:pt x="237" y="174"/>
                      <a:pt x="194" y="194"/>
                    </a:cubicBezTo>
                    <a:cubicBezTo>
                      <a:pt x="153" y="213"/>
                      <a:pt x="150" y="270"/>
                      <a:pt x="204" y="258"/>
                    </a:cubicBezTo>
                    <a:cubicBezTo>
                      <a:pt x="271" y="244"/>
                      <a:pt x="272" y="162"/>
                      <a:pt x="272" y="162"/>
                    </a:cubicBezTo>
                    <a:moveTo>
                      <a:pt x="218" y="89"/>
                    </a:moveTo>
                    <a:cubicBezTo>
                      <a:pt x="218" y="89"/>
                      <a:pt x="206" y="215"/>
                      <a:pt x="227" y="249"/>
                    </a:cubicBezTo>
                    <a:moveTo>
                      <a:pt x="161" y="129"/>
                    </a:moveTo>
                    <a:cubicBezTo>
                      <a:pt x="161" y="129"/>
                      <a:pt x="236" y="138"/>
                      <a:pt x="301" y="122"/>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251" name="Group 250">
              <a:extLst>
                <a:ext uri="{FF2B5EF4-FFF2-40B4-BE49-F238E27FC236}">
                  <a16:creationId xmlns:a16="http://schemas.microsoft.com/office/drawing/2014/main" id="{88FBBCF7-F730-4728-9EEB-38E66B3646A9}"/>
                </a:ext>
              </a:extLst>
            </p:cNvPr>
            <p:cNvGrpSpPr/>
            <p:nvPr/>
          </p:nvGrpSpPr>
          <p:grpSpPr>
            <a:xfrm>
              <a:off x="5674190" y="3679799"/>
              <a:ext cx="502849" cy="502849"/>
              <a:chOff x="3263161" y="3689721"/>
              <a:chExt cx="502920" cy="502920"/>
            </a:xfrm>
          </p:grpSpPr>
          <p:sp useBgFill="1">
            <p:nvSpPr>
              <p:cNvPr id="252" name="Oval 251">
                <a:extLst>
                  <a:ext uri="{FF2B5EF4-FFF2-40B4-BE49-F238E27FC236}">
                    <a16:creationId xmlns:a16="http://schemas.microsoft.com/office/drawing/2014/main" id="{ADCB15C3-D783-4CC2-8E76-9FE18962112C}"/>
                  </a:ext>
                </a:extLst>
              </p:cNvPr>
              <p:cNvSpPr/>
              <p:nvPr/>
            </p:nvSpPr>
            <p:spPr bwMode="auto">
              <a:xfrm>
                <a:off x="3263161" y="3689721"/>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53" name="Group 252">
                <a:extLst>
                  <a:ext uri="{FF2B5EF4-FFF2-40B4-BE49-F238E27FC236}">
                    <a16:creationId xmlns:a16="http://schemas.microsoft.com/office/drawing/2014/main" id="{55A8B3E4-F217-4ECC-94DC-15E875B052E4}"/>
                  </a:ext>
                </a:extLst>
              </p:cNvPr>
              <p:cNvGrpSpPr/>
              <p:nvPr/>
            </p:nvGrpSpPr>
            <p:grpSpPr>
              <a:xfrm>
                <a:off x="3447374" y="3795984"/>
                <a:ext cx="134494" cy="290395"/>
                <a:chOff x="8035563" y="4213789"/>
                <a:chExt cx="170731" cy="368633"/>
              </a:xfrm>
            </p:grpSpPr>
            <p:sp>
              <p:nvSpPr>
                <p:cNvPr id="254" name="light">
                  <a:extLst>
                    <a:ext uri="{FF2B5EF4-FFF2-40B4-BE49-F238E27FC236}">
                      <a16:creationId xmlns:a16="http://schemas.microsoft.com/office/drawing/2014/main" id="{729AE137-998E-41A4-BCCF-DDB354BAA137}"/>
                    </a:ext>
                  </a:extLst>
                </p:cNvPr>
                <p:cNvSpPr>
                  <a:spLocks noChangeAspect="1" noEditPoints="1"/>
                </p:cNvSpPr>
                <p:nvPr/>
              </p:nvSpPr>
              <p:spPr bwMode="auto">
                <a:xfrm>
                  <a:off x="8035563" y="4328947"/>
                  <a:ext cx="170731" cy="253475"/>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nvGrpSpPr>
                <p:cNvPr id="255" name="Group 254">
                  <a:extLst>
                    <a:ext uri="{FF2B5EF4-FFF2-40B4-BE49-F238E27FC236}">
                      <a16:creationId xmlns:a16="http://schemas.microsoft.com/office/drawing/2014/main" id="{BF194B44-1ABC-4CB3-9108-F3D81AA541F0}"/>
                    </a:ext>
                  </a:extLst>
                </p:cNvPr>
                <p:cNvGrpSpPr/>
                <p:nvPr/>
              </p:nvGrpSpPr>
              <p:grpSpPr>
                <a:xfrm rot="16200000">
                  <a:off x="8082549" y="4180047"/>
                  <a:ext cx="76737" cy="144221"/>
                  <a:chOff x="2866921" y="3947319"/>
                  <a:chExt cx="103684" cy="194866"/>
                </a:xfrm>
              </p:grpSpPr>
              <p:sp>
                <p:nvSpPr>
                  <p:cNvPr id="256" name="Oval 5">
                    <a:extLst>
                      <a:ext uri="{FF2B5EF4-FFF2-40B4-BE49-F238E27FC236}">
                        <a16:creationId xmlns:a16="http://schemas.microsoft.com/office/drawing/2014/main" id="{33C65321-B47A-4AD5-9FCF-4DA45BDC30A9}"/>
                      </a:ext>
                    </a:extLst>
                  </p:cNvPr>
                  <p:cNvSpPr/>
                  <p:nvPr/>
                </p:nvSpPr>
                <p:spPr bwMode="auto">
                  <a:xfrm>
                    <a:off x="2904207" y="3947319"/>
                    <a:ext cx="66398" cy="194866"/>
                  </a:xfrm>
                  <a:custGeom>
                    <a:avLst/>
                    <a:gdLst>
                      <a:gd name="connsiteX0" fmla="*/ 0 w 442913"/>
                      <a:gd name="connsiteY0" fmla="*/ 221457 h 442913"/>
                      <a:gd name="connsiteX1" fmla="*/ 221457 w 442913"/>
                      <a:gd name="connsiteY1" fmla="*/ 0 h 442913"/>
                      <a:gd name="connsiteX2" fmla="*/ 442914 w 442913"/>
                      <a:gd name="connsiteY2" fmla="*/ 221457 h 442913"/>
                      <a:gd name="connsiteX3" fmla="*/ 221457 w 442913"/>
                      <a:gd name="connsiteY3" fmla="*/ 442914 h 442913"/>
                      <a:gd name="connsiteX4" fmla="*/ 0 w 442913"/>
                      <a:gd name="connsiteY4" fmla="*/ 221457 h 442913"/>
                      <a:gd name="connsiteX0" fmla="*/ 0 w 442914"/>
                      <a:gd name="connsiteY0" fmla="*/ 221457 h 442914"/>
                      <a:gd name="connsiteX1" fmla="*/ 221457 w 442914"/>
                      <a:gd name="connsiteY1" fmla="*/ 0 h 442914"/>
                      <a:gd name="connsiteX2" fmla="*/ 442914 w 442914"/>
                      <a:gd name="connsiteY2" fmla="*/ 221457 h 442914"/>
                      <a:gd name="connsiteX3" fmla="*/ 221457 w 442914"/>
                      <a:gd name="connsiteY3" fmla="*/ 442914 h 442914"/>
                      <a:gd name="connsiteX4" fmla="*/ 91440 w 442914"/>
                      <a:gd name="connsiteY4" fmla="*/ 312897 h 442914"/>
                      <a:gd name="connsiteX0" fmla="*/ 165700 w 387157"/>
                      <a:gd name="connsiteY0" fmla="*/ 0 h 442914"/>
                      <a:gd name="connsiteX1" fmla="*/ 387157 w 387157"/>
                      <a:gd name="connsiteY1" fmla="*/ 221457 h 442914"/>
                      <a:gd name="connsiteX2" fmla="*/ 165700 w 387157"/>
                      <a:gd name="connsiteY2" fmla="*/ 442914 h 442914"/>
                      <a:gd name="connsiteX3" fmla="*/ 35683 w 387157"/>
                      <a:gd name="connsiteY3" fmla="*/ 312897 h 442914"/>
                      <a:gd name="connsiteX0" fmla="*/ 0 w 221457"/>
                      <a:gd name="connsiteY0" fmla="*/ 0 h 442914"/>
                      <a:gd name="connsiteX1" fmla="*/ 221457 w 221457"/>
                      <a:gd name="connsiteY1" fmla="*/ 221457 h 442914"/>
                      <a:gd name="connsiteX2" fmla="*/ 0 w 221457"/>
                      <a:gd name="connsiteY2" fmla="*/ 442914 h 442914"/>
                      <a:gd name="connsiteX0" fmla="*/ 0 w 221457"/>
                      <a:gd name="connsiteY0" fmla="*/ 0 h 221457"/>
                      <a:gd name="connsiteX1" fmla="*/ 221457 w 221457"/>
                      <a:gd name="connsiteY1" fmla="*/ 221457 h 221457"/>
                      <a:gd name="connsiteX0" fmla="*/ 0 w 73648"/>
                      <a:gd name="connsiteY0" fmla="*/ 0 h 482457"/>
                      <a:gd name="connsiteX1" fmla="*/ 55366 w 73648"/>
                      <a:gd name="connsiteY1" fmla="*/ 482457 h 482457"/>
                      <a:gd name="connsiteX0" fmla="*/ 0 w 122368"/>
                      <a:gd name="connsiteY0" fmla="*/ 0 h 482457"/>
                      <a:gd name="connsiteX1" fmla="*/ 55366 w 122368"/>
                      <a:gd name="connsiteY1" fmla="*/ 482457 h 482457"/>
                      <a:gd name="connsiteX0" fmla="*/ 0 w 102960"/>
                      <a:gd name="connsiteY0" fmla="*/ 0 h 482457"/>
                      <a:gd name="connsiteX1" fmla="*/ 23730 w 102960"/>
                      <a:gd name="connsiteY1" fmla="*/ 482457 h 482457"/>
                      <a:gd name="connsiteX0" fmla="*/ 0 w 133079"/>
                      <a:gd name="connsiteY0" fmla="*/ 0 h 500253"/>
                      <a:gd name="connsiteX1" fmla="*/ 71184 w 133079"/>
                      <a:gd name="connsiteY1" fmla="*/ 500253 h 500253"/>
                      <a:gd name="connsiteX0" fmla="*/ 0 w 162077"/>
                      <a:gd name="connsiteY0" fmla="*/ 0 h 500253"/>
                      <a:gd name="connsiteX1" fmla="*/ 71184 w 162077"/>
                      <a:gd name="connsiteY1" fmla="*/ 500253 h 500253"/>
                      <a:gd name="connsiteX0" fmla="*/ 0 w 141200"/>
                      <a:gd name="connsiteY0" fmla="*/ 0 h 485421"/>
                      <a:gd name="connsiteX1" fmla="*/ 29661 w 141200"/>
                      <a:gd name="connsiteY1" fmla="*/ 485421 h 485421"/>
                      <a:gd name="connsiteX0" fmla="*/ 0 w 165401"/>
                      <a:gd name="connsiteY0" fmla="*/ 0 h 485421"/>
                      <a:gd name="connsiteX1" fmla="*/ 29661 w 165401"/>
                      <a:gd name="connsiteY1" fmla="*/ 485421 h 485421"/>
                    </a:gdLst>
                    <a:ahLst/>
                    <a:cxnLst>
                      <a:cxn ang="0">
                        <a:pos x="connsiteX0" y="connsiteY0"/>
                      </a:cxn>
                      <a:cxn ang="0">
                        <a:pos x="connsiteX1" y="connsiteY1"/>
                      </a:cxn>
                    </a:cxnLst>
                    <a:rect l="l" t="t" r="r" b="b"/>
                    <a:pathLst>
                      <a:path w="165401" h="485421">
                        <a:moveTo>
                          <a:pt x="0" y="0"/>
                        </a:moveTo>
                        <a:cubicBezTo>
                          <a:pt x="217216" y="100840"/>
                          <a:pt x="213547" y="361138"/>
                          <a:pt x="29661" y="485421"/>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340" name="Oval 5">
                    <a:extLst>
                      <a:ext uri="{FF2B5EF4-FFF2-40B4-BE49-F238E27FC236}">
                        <a16:creationId xmlns:a16="http://schemas.microsoft.com/office/drawing/2014/main" id="{A82CB8AE-956C-4E11-A3BA-E6E62EFB2AF6}"/>
                      </a:ext>
                    </a:extLst>
                  </p:cNvPr>
                  <p:cNvSpPr/>
                  <p:nvPr/>
                </p:nvSpPr>
                <p:spPr bwMode="auto">
                  <a:xfrm>
                    <a:off x="2866921" y="3977662"/>
                    <a:ext cx="45720" cy="134180"/>
                  </a:xfrm>
                  <a:custGeom>
                    <a:avLst/>
                    <a:gdLst>
                      <a:gd name="connsiteX0" fmla="*/ 0 w 442913"/>
                      <a:gd name="connsiteY0" fmla="*/ 221457 h 442913"/>
                      <a:gd name="connsiteX1" fmla="*/ 221457 w 442913"/>
                      <a:gd name="connsiteY1" fmla="*/ 0 h 442913"/>
                      <a:gd name="connsiteX2" fmla="*/ 442914 w 442913"/>
                      <a:gd name="connsiteY2" fmla="*/ 221457 h 442913"/>
                      <a:gd name="connsiteX3" fmla="*/ 221457 w 442913"/>
                      <a:gd name="connsiteY3" fmla="*/ 442914 h 442913"/>
                      <a:gd name="connsiteX4" fmla="*/ 0 w 442913"/>
                      <a:gd name="connsiteY4" fmla="*/ 221457 h 442913"/>
                      <a:gd name="connsiteX0" fmla="*/ 0 w 442914"/>
                      <a:gd name="connsiteY0" fmla="*/ 221457 h 442914"/>
                      <a:gd name="connsiteX1" fmla="*/ 221457 w 442914"/>
                      <a:gd name="connsiteY1" fmla="*/ 0 h 442914"/>
                      <a:gd name="connsiteX2" fmla="*/ 442914 w 442914"/>
                      <a:gd name="connsiteY2" fmla="*/ 221457 h 442914"/>
                      <a:gd name="connsiteX3" fmla="*/ 221457 w 442914"/>
                      <a:gd name="connsiteY3" fmla="*/ 442914 h 442914"/>
                      <a:gd name="connsiteX4" fmla="*/ 91440 w 442914"/>
                      <a:gd name="connsiteY4" fmla="*/ 312897 h 442914"/>
                      <a:gd name="connsiteX0" fmla="*/ 165700 w 387157"/>
                      <a:gd name="connsiteY0" fmla="*/ 0 h 442914"/>
                      <a:gd name="connsiteX1" fmla="*/ 387157 w 387157"/>
                      <a:gd name="connsiteY1" fmla="*/ 221457 h 442914"/>
                      <a:gd name="connsiteX2" fmla="*/ 165700 w 387157"/>
                      <a:gd name="connsiteY2" fmla="*/ 442914 h 442914"/>
                      <a:gd name="connsiteX3" fmla="*/ 35683 w 387157"/>
                      <a:gd name="connsiteY3" fmla="*/ 312897 h 442914"/>
                      <a:gd name="connsiteX0" fmla="*/ 0 w 221457"/>
                      <a:gd name="connsiteY0" fmla="*/ 0 h 442914"/>
                      <a:gd name="connsiteX1" fmla="*/ 221457 w 221457"/>
                      <a:gd name="connsiteY1" fmla="*/ 221457 h 442914"/>
                      <a:gd name="connsiteX2" fmla="*/ 0 w 221457"/>
                      <a:gd name="connsiteY2" fmla="*/ 442914 h 442914"/>
                      <a:gd name="connsiteX0" fmla="*/ 0 w 221457"/>
                      <a:gd name="connsiteY0" fmla="*/ 0 h 221457"/>
                      <a:gd name="connsiteX1" fmla="*/ 221457 w 221457"/>
                      <a:gd name="connsiteY1" fmla="*/ 221457 h 221457"/>
                      <a:gd name="connsiteX0" fmla="*/ 0 w 73648"/>
                      <a:gd name="connsiteY0" fmla="*/ 0 h 482457"/>
                      <a:gd name="connsiteX1" fmla="*/ 55366 w 73648"/>
                      <a:gd name="connsiteY1" fmla="*/ 482457 h 482457"/>
                      <a:gd name="connsiteX0" fmla="*/ 0 w 122368"/>
                      <a:gd name="connsiteY0" fmla="*/ 0 h 482457"/>
                      <a:gd name="connsiteX1" fmla="*/ 55366 w 122368"/>
                      <a:gd name="connsiteY1" fmla="*/ 482457 h 482457"/>
                      <a:gd name="connsiteX0" fmla="*/ 0 w 102960"/>
                      <a:gd name="connsiteY0" fmla="*/ 0 h 482457"/>
                      <a:gd name="connsiteX1" fmla="*/ 23730 w 102960"/>
                      <a:gd name="connsiteY1" fmla="*/ 482457 h 482457"/>
                      <a:gd name="connsiteX0" fmla="*/ 0 w 133079"/>
                      <a:gd name="connsiteY0" fmla="*/ 0 h 500253"/>
                      <a:gd name="connsiteX1" fmla="*/ 71184 w 133079"/>
                      <a:gd name="connsiteY1" fmla="*/ 500253 h 500253"/>
                      <a:gd name="connsiteX0" fmla="*/ 0 w 162077"/>
                      <a:gd name="connsiteY0" fmla="*/ 0 h 500253"/>
                      <a:gd name="connsiteX1" fmla="*/ 71184 w 162077"/>
                      <a:gd name="connsiteY1" fmla="*/ 500253 h 500253"/>
                      <a:gd name="connsiteX0" fmla="*/ 0 w 141200"/>
                      <a:gd name="connsiteY0" fmla="*/ 0 h 485421"/>
                      <a:gd name="connsiteX1" fmla="*/ 29661 w 141200"/>
                      <a:gd name="connsiteY1" fmla="*/ 485421 h 485421"/>
                      <a:gd name="connsiteX0" fmla="*/ 0 w 165401"/>
                      <a:gd name="connsiteY0" fmla="*/ 0 h 485421"/>
                      <a:gd name="connsiteX1" fmla="*/ 29661 w 165401"/>
                      <a:gd name="connsiteY1" fmla="*/ 485421 h 485421"/>
                    </a:gdLst>
                    <a:ahLst/>
                    <a:cxnLst>
                      <a:cxn ang="0">
                        <a:pos x="connsiteX0" y="connsiteY0"/>
                      </a:cxn>
                      <a:cxn ang="0">
                        <a:pos x="connsiteX1" y="connsiteY1"/>
                      </a:cxn>
                    </a:cxnLst>
                    <a:rect l="l" t="t" r="r" b="b"/>
                    <a:pathLst>
                      <a:path w="165401" h="485421">
                        <a:moveTo>
                          <a:pt x="0" y="0"/>
                        </a:moveTo>
                        <a:cubicBezTo>
                          <a:pt x="217216" y="100840"/>
                          <a:pt x="213547" y="361138"/>
                          <a:pt x="29661" y="485421"/>
                        </a:cubicBezTo>
                      </a:path>
                    </a:pathLst>
                  </a:custGeom>
                  <a:noFill/>
                  <a:ln w="12700" cap="flat">
                    <a:solidFill>
                      <a:schemeClr val="tx1">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grpSp>
          </p:grpSp>
        </p:grpSp>
        <p:grpSp>
          <p:nvGrpSpPr>
            <p:cNvPr id="341" name="Group 340">
              <a:extLst>
                <a:ext uri="{FF2B5EF4-FFF2-40B4-BE49-F238E27FC236}">
                  <a16:creationId xmlns:a16="http://schemas.microsoft.com/office/drawing/2014/main" id="{123DA90B-548D-4645-972D-FFFE6F0A215E}"/>
                </a:ext>
              </a:extLst>
            </p:cNvPr>
            <p:cNvGrpSpPr/>
            <p:nvPr/>
          </p:nvGrpSpPr>
          <p:grpSpPr>
            <a:xfrm>
              <a:off x="8258059" y="5336224"/>
              <a:ext cx="502849" cy="502849"/>
              <a:chOff x="5847397" y="5346381"/>
              <a:chExt cx="502920" cy="502920"/>
            </a:xfrm>
          </p:grpSpPr>
          <p:sp useBgFill="1">
            <p:nvSpPr>
              <p:cNvPr id="342" name="Oval 341">
                <a:extLst>
                  <a:ext uri="{FF2B5EF4-FFF2-40B4-BE49-F238E27FC236}">
                    <a16:creationId xmlns:a16="http://schemas.microsoft.com/office/drawing/2014/main" id="{A073D8CA-6603-4E3C-BA05-9A213DA41C23}"/>
                  </a:ext>
                </a:extLst>
              </p:cNvPr>
              <p:cNvSpPr/>
              <p:nvPr/>
            </p:nvSpPr>
            <p:spPr bwMode="auto">
              <a:xfrm>
                <a:off x="5847397" y="5346381"/>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43" name="Group 196">
                <a:extLst>
                  <a:ext uri="{FF2B5EF4-FFF2-40B4-BE49-F238E27FC236}">
                    <a16:creationId xmlns:a16="http://schemas.microsoft.com/office/drawing/2014/main" id="{5C7B85F5-EEA5-4C3E-BD7F-8837258664CA}"/>
                  </a:ext>
                </a:extLst>
              </p:cNvPr>
              <p:cNvGrpSpPr>
                <a:grpSpLocks noChangeAspect="1"/>
              </p:cNvGrpSpPr>
              <p:nvPr/>
            </p:nvGrpSpPr>
            <p:grpSpPr bwMode="auto">
              <a:xfrm>
                <a:off x="6030277" y="5467160"/>
                <a:ext cx="137162" cy="261362"/>
                <a:chOff x="7261" y="805"/>
                <a:chExt cx="127" cy="242"/>
              </a:xfrm>
              <a:noFill/>
            </p:grpSpPr>
            <p:sp>
              <p:nvSpPr>
                <p:cNvPr id="344" name="Freeform 197">
                  <a:extLst>
                    <a:ext uri="{FF2B5EF4-FFF2-40B4-BE49-F238E27FC236}">
                      <a16:creationId xmlns:a16="http://schemas.microsoft.com/office/drawing/2014/main" id="{4E8C5213-F73C-4C0E-896A-0FBBA17BA099}"/>
                    </a:ext>
                  </a:extLst>
                </p:cNvPr>
                <p:cNvSpPr>
                  <a:spLocks/>
                </p:cNvSpPr>
                <p:nvPr/>
              </p:nvSpPr>
              <p:spPr bwMode="auto">
                <a:xfrm>
                  <a:off x="7323" y="805"/>
                  <a:ext cx="65" cy="194"/>
                </a:xfrm>
                <a:custGeom>
                  <a:avLst/>
                  <a:gdLst>
                    <a:gd name="T0" fmla="*/ 90 w 90"/>
                    <a:gd name="T1" fmla="*/ 166 h 268"/>
                    <a:gd name="T2" fmla="*/ 90 w 90"/>
                    <a:gd name="T3" fmla="*/ 46 h 268"/>
                    <a:gd name="T4" fmla="*/ 45 w 90"/>
                    <a:gd name="T5" fmla="*/ 0 h 268"/>
                    <a:gd name="T6" fmla="*/ 0 w 90"/>
                    <a:gd name="T7" fmla="*/ 46 h 268"/>
                    <a:gd name="T8" fmla="*/ 0 w 90"/>
                    <a:gd name="T9" fmla="*/ 268 h 268"/>
                  </a:gdLst>
                  <a:ahLst/>
                  <a:cxnLst>
                    <a:cxn ang="0">
                      <a:pos x="T0" y="T1"/>
                    </a:cxn>
                    <a:cxn ang="0">
                      <a:pos x="T2" y="T3"/>
                    </a:cxn>
                    <a:cxn ang="0">
                      <a:pos x="T4" y="T5"/>
                    </a:cxn>
                    <a:cxn ang="0">
                      <a:pos x="T6" y="T7"/>
                    </a:cxn>
                    <a:cxn ang="0">
                      <a:pos x="T8" y="T9"/>
                    </a:cxn>
                  </a:cxnLst>
                  <a:rect l="0" t="0" r="r" b="b"/>
                  <a:pathLst>
                    <a:path w="90" h="268">
                      <a:moveTo>
                        <a:pt x="90" y="166"/>
                      </a:moveTo>
                      <a:cubicBezTo>
                        <a:pt x="90" y="46"/>
                        <a:pt x="90" y="46"/>
                        <a:pt x="90" y="46"/>
                      </a:cubicBezTo>
                      <a:cubicBezTo>
                        <a:pt x="90" y="20"/>
                        <a:pt x="70" y="0"/>
                        <a:pt x="45" y="0"/>
                      </a:cubicBezTo>
                      <a:cubicBezTo>
                        <a:pt x="20" y="0"/>
                        <a:pt x="0" y="20"/>
                        <a:pt x="0" y="46"/>
                      </a:cubicBezTo>
                      <a:cubicBezTo>
                        <a:pt x="0" y="268"/>
                        <a:pt x="0" y="268"/>
                        <a:pt x="0" y="268"/>
                      </a:cubicBezTo>
                    </a:path>
                  </a:pathLst>
                </a:cu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45" name="Freeform 198">
                  <a:extLst>
                    <a:ext uri="{FF2B5EF4-FFF2-40B4-BE49-F238E27FC236}">
                      <a16:creationId xmlns:a16="http://schemas.microsoft.com/office/drawing/2014/main" id="{4B6C5C2A-1B53-4351-8E9A-2AD9B15C2A58}"/>
                    </a:ext>
                  </a:extLst>
                </p:cNvPr>
                <p:cNvSpPr>
                  <a:spLocks/>
                </p:cNvSpPr>
                <p:nvPr/>
              </p:nvSpPr>
              <p:spPr bwMode="auto">
                <a:xfrm>
                  <a:off x="7261" y="805"/>
                  <a:ext cx="95" cy="194"/>
                </a:xfrm>
                <a:custGeom>
                  <a:avLst/>
                  <a:gdLst>
                    <a:gd name="T0" fmla="*/ 131 w 131"/>
                    <a:gd name="T1" fmla="*/ 0 h 268"/>
                    <a:gd name="T2" fmla="*/ 45 w 131"/>
                    <a:gd name="T3" fmla="*/ 0 h 268"/>
                    <a:gd name="T4" fmla="*/ 0 w 131"/>
                    <a:gd name="T5" fmla="*/ 46 h 268"/>
                    <a:gd name="T6" fmla="*/ 0 w 131"/>
                    <a:gd name="T7" fmla="*/ 268 h 268"/>
                  </a:gdLst>
                  <a:ahLst/>
                  <a:cxnLst>
                    <a:cxn ang="0">
                      <a:pos x="T0" y="T1"/>
                    </a:cxn>
                    <a:cxn ang="0">
                      <a:pos x="T2" y="T3"/>
                    </a:cxn>
                    <a:cxn ang="0">
                      <a:pos x="T4" y="T5"/>
                    </a:cxn>
                    <a:cxn ang="0">
                      <a:pos x="T6" y="T7"/>
                    </a:cxn>
                  </a:cxnLst>
                  <a:rect l="0" t="0" r="r" b="b"/>
                  <a:pathLst>
                    <a:path w="131" h="268">
                      <a:moveTo>
                        <a:pt x="131" y="0"/>
                      </a:moveTo>
                      <a:cubicBezTo>
                        <a:pt x="45" y="0"/>
                        <a:pt x="45" y="0"/>
                        <a:pt x="45" y="0"/>
                      </a:cubicBezTo>
                      <a:cubicBezTo>
                        <a:pt x="20" y="0"/>
                        <a:pt x="0" y="20"/>
                        <a:pt x="0" y="46"/>
                      </a:cubicBezTo>
                      <a:cubicBezTo>
                        <a:pt x="0" y="268"/>
                        <a:pt x="0" y="268"/>
                        <a:pt x="0" y="268"/>
                      </a:cubicBezTo>
                    </a:path>
                  </a:pathLst>
                </a:cu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46" name="Freeform 199">
                  <a:extLst>
                    <a:ext uri="{FF2B5EF4-FFF2-40B4-BE49-F238E27FC236}">
                      <a16:creationId xmlns:a16="http://schemas.microsoft.com/office/drawing/2014/main" id="{18A0E3D7-E36D-4CF6-BFF1-1AFD9411298A}"/>
                    </a:ext>
                  </a:extLst>
                </p:cNvPr>
                <p:cNvSpPr>
                  <a:spLocks/>
                </p:cNvSpPr>
                <p:nvPr/>
              </p:nvSpPr>
              <p:spPr bwMode="auto">
                <a:xfrm>
                  <a:off x="7324" y="992"/>
                  <a:ext cx="64" cy="55"/>
                </a:xfrm>
                <a:custGeom>
                  <a:avLst/>
                  <a:gdLst>
                    <a:gd name="T0" fmla="*/ 91 w 91"/>
                    <a:gd name="T1" fmla="*/ 0 h 77"/>
                    <a:gd name="T2" fmla="*/ 91 w 91"/>
                    <a:gd name="T3" fmla="*/ 32 h 77"/>
                    <a:gd name="T4" fmla="*/ 46 w 91"/>
                    <a:gd name="T5" fmla="*/ 77 h 77"/>
                    <a:gd name="T6" fmla="*/ 0 w 91"/>
                    <a:gd name="T7" fmla="*/ 32 h 77"/>
                    <a:gd name="T8" fmla="*/ 0 w 91"/>
                    <a:gd name="T9" fmla="*/ 6 h 77"/>
                  </a:gdLst>
                  <a:ahLst/>
                  <a:cxnLst>
                    <a:cxn ang="0">
                      <a:pos x="T0" y="T1"/>
                    </a:cxn>
                    <a:cxn ang="0">
                      <a:pos x="T2" y="T3"/>
                    </a:cxn>
                    <a:cxn ang="0">
                      <a:pos x="T4" y="T5"/>
                    </a:cxn>
                    <a:cxn ang="0">
                      <a:pos x="T6" y="T7"/>
                    </a:cxn>
                    <a:cxn ang="0">
                      <a:pos x="T8" y="T9"/>
                    </a:cxn>
                  </a:cxnLst>
                  <a:rect l="0" t="0" r="r" b="b"/>
                  <a:pathLst>
                    <a:path w="91" h="77">
                      <a:moveTo>
                        <a:pt x="91" y="0"/>
                      </a:moveTo>
                      <a:cubicBezTo>
                        <a:pt x="91" y="32"/>
                        <a:pt x="91" y="32"/>
                        <a:pt x="91" y="32"/>
                      </a:cubicBezTo>
                      <a:cubicBezTo>
                        <a:pt x="91" y="57"/>
                        <a:pt x="71" y="77"/>
                        <a:pt x="46" y="77"/>
                      </a:cubicBezTo>
                      <a:cubicBezTo>
                        <a:pt x="21" y="77"/>
                        <a:pt x="0" y="57"/>
                        <a:pt x="0" y="32"/>
                      </a:cubicBezTo>
                      <a:cubicBezTo>
                        <a:pt x="0" y="6"/>
                        <a:pt x="0" y="6"/>
                        <a:pt x="0" y="6"/>
                      </a:cubicBezTo>
                    </a:path>
                  </a:pathLst>
                </a:cu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47" name="Freeform 200">
                  <a:extLst>
                    <a:ext uri="{FF2B5EF4-FFF2-40B4-BE49-F238E27FC236}">
                      <a16:creationId xmlns:a16="http://schemas.microsoft.com/office/drawing/2014/main" id="{DE099AE0-EAA8-4793-B199-A6D376FCDF3A}"/>
                    </a:ext>
                  </a:extLst>
                </p:cNvPr>
                <p:cNvSpPr>
                  <a:spLocks/>
                </p:cNvSpPr>
                <p:nvPr/>
              </p:nvSpPr>
              <p:spPr bwMode="auto">
                <a:xfrm>
                  <a:off x="7261" y="996"/>
                  <a:ext cx="95" cy="51"/>
                </a:xfrm>
                <a:custGeom>
                  <a:avLst/>
                  <a:gdLst>
                    <a:gd name="T0" fmla="*/ 131 w 131"/>
                    <a:gd name="T1" fmla="*/ 71 h 71"/>
                    <a:gd name="T2" fmla="*/ 45 w 131"/>
                    <a:gd name="T3" fmla="*/ 71 h 71"/>
                    <a:gd name="T4" fmla="*/ 0 w 131"/>
                    <a:gd name="T5" fmla="*/ 26 h 71"/>
                    <a:gd name="T6" fmla="*/ 0 w 131"/>
                    <a:gd name="T7" fmla="*/ 0 h 71"/>
                  </a:gdLst>
                  <a:ahLst/>
                  <a:cxnLst>
                    <a:cxn ang="0">
                      <a:pos x="T0" y="T1"/>
                    </a:cxn>
                    <a:cxn ang="0">
                      <a:pos x="T2" y="T3"/>
                    </a:cxn>
                    <a:cxn ang="0">
                      <a:pos x="T4" y="T5"/>
                    </a:cxn>
                    <a:cxn ang="0">
                      <a:pos x="T6" y="T7"/>
                    </a:cxn>
                  </a:cxnLst>
                  <a:rect l="0" t="0" r="r" b="b"/>
                  <a:pathLst>
                    <a:path w="131" h="71">
                      <a:moveTo>
                        <a:pt x="131" y="71"/>
                      </a:moveTo>
                      <a:cubicBezTo>
                        <a:pt x="45" y="71"/>
                        <a:pt x="45" y="71"/>
                        <a:pt x="45" y="71"/>
                      </a:cubicBezTo>
                      <a:cubicBezTo>
                        <a:pt x="20" y="71"/>
                        <a:pt x="0" y="51"/>
                        <a:pt x="0" y="26"/>
                      </a:cubicBezTo>
                      <a:cubicBezTo>
                        <a:pt x="0" y="0"/>
                        <a:pt x="0" y="0"/>
                        <a:pt x="0" y="0"/>
                      </a:cubicBezTo>
                    </a:path>
                  </a:pathLst>
                </a:cu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48" name="Oval 201">
                  <a:extLst>
                    <a:ext uri="{FF2B5EF4-FFF2-40B4-BE49-F238E27FC236}">
                      <a16:creationId xmlns:a16="http://schemas.microsoft.com/office/drawing/2014/main" id="{B2D0C3F7-28BE-4182-B28E-E51A8AF38063}"/>
                    </a:ext>
                  </a:extLst>
                </p:cNvPr>
                <p:cNvSpPr>
                  <a:spLocks noChangeArrowheads="1"/>
                </p:cNvSpPr>
                <p:nvPr/>
              </p:nvSpPr>
              <p:spPr bwMode="auto">
                <a:xfrm>
                  <a:off x="7287" y="878"/>
                  <a:ext cx="9" cy="8"/>
                </a:xfrm>
                <a:prstGeom prst="ellipse">
                  <a:avLst/>
                </a:pr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49" name="Oval 202">
                  <a:extLst>
                    <a:ext uri="{FF2B5EF4-FFF2-40B4-BE49-F238E27FC236}">
                      <a16:creationId xmlns:a16="http://schemas.microsoft.com/office/drawing/2014/main" id="{9F3411FB-9F24-43ED-B068-8FF4BA95BD48}"/>
                    </a:ext>
                  </a:extLst>
                </p:cNvPr>
                <p:cNvSpPr>
                  <a:spLocks noChangeArrowheads="1"/>
                </p:cNvSpPr>
                <p:nvPr/>
              </p:nvSpPr>
              <p:spPr bwMode="auto">
                <a:xfrm>
                  <a:off x="7287" y="923"/>
                  <a:ext cx="9" cy="8"/>
                </a:xfrm>
                <a:prstGeom prst="ellipse">
                  <a:avLst/>
                </a:pr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50" name="Oval 203">
                  <a:extLst>
                    <a:ext uri="{FF2B5EF4-FFF2-40B4-BE49-F238E27FC236}">
                      <a16:creationId xmlns:a16="http://schemas.microsoft.com/office/drawing/2014/main" id="{A684033B-3177-442F-B6DA-33DCDB2F9E67}"/>
                    </a:ext>
                  </a:extLst>
                </p:cNvPr>
                <p:cNvSpPr>
                  <a:spLocks noChangeArrowheads="1"/>
                </p:cNvSpPr>
                <p:nvPr/>
              </p:nvSpPr>
              <p:spPr bwMode="auto">
                <a:xfrm>
                  <a:off x="7287" y="967"/>
                  <a:ext cx="9" cy="8"/>
                </a:xfrm>
                <a:prstGeom prst="ellipse">
                  <a:avLst/>
                </a:prstGeom>
                <a:grpFill/>
                <a:ln w="12700" cap="rnd">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grpSp>
        <p:grpSp>
          <p:nvGrpSpPr>
            <p:cNvPr id="351" name="Group 350">
              <a:extLst>
                <a:ext uri="{FF2B5EF4-FFF2-40B4-BE49-F238E27FC236}">
                  <a16:creationId xmlns:a16="http://schemas.microsoft.com/office/drawing/2014/main" id="{9A8A7FE0-0682-4672-9B39-720A6C6F8468}"/>
                </a:ext>
              </a:extLst>
            </p:cNvPr>
            <p:cNvGrpSpPr/>
            <p:nvPr/>
          </p:nvGrpSpPr>
          <p:grpSpPr>
            <a:xfrm>
              <a:off x="6092381" y="3170547"/>
              <a:ext cx="502849" cy="502849"/>
              <a:chOff x="-963895" y="2838084"/>
              <a:chExt cx="502920" cy="502920"/>
            </a:xfrm>
          </p:grpSpPr>
          <p:sp useBgFill="1">
            <p:nvSpPr>
              <p:cNvPr id="352" name="Oval 351">
                <a:extLst>
                  <a:ext uri="{FF2B5EF4-FFF2-40B4-BE49-F238E27FC236}">
                    <a16:creationId xmlns:a16="http://schemas.microsoft.com/office/drawing/2014/main" id="{091C98B2-9B92-4A34-BEC2-CAAA75651AF1}"/>
                  </a:ext>
                </a:extLst>
              </p:cNvPr>
              <p:cNvSpPr/>
              <p:nvPr/>
            </p:nvSpPr>
            <p:spPr bwMode="auto">
              <a:xfrm>
                <a:off x="-963895" y="283808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3" name="hand_5">
                <a:extLst>
                  <a:ext uri="{FF2B5EF4-FFF2-40B4-BE49-F238E27FC236}">
                    <a16:creationId xmlns:a16="http://schemas.microsoft.com/office/drawing/2014/main" id="{71531A0D-B43E-4272-8077-8D2A64E6DBF0}"/>
                  </a:ext>
                </a:extLst>
              </p:cNvPr>
              <p:cNvSpPr>
                <a:spLocks noChangeAspect="1" noEditPoints="1"/>
              </p:cNvSpPr>
              <p:nvPr/>
            </p:nvSpPr>
            <p:spPr bwMode="auto">
              <a:xfrm>
                <a:off x="-791727" y="2985079"/>
                <a:ext cx="158585" cy="208930"/>
              </a:xfrm>
              <a:custGeom>
                <a:avLst/>
                <a:gdLst>
                  <a:gd name="T0" fmla="*/ 120 w 260"/>
                  <a:gd name="T1" fmla="*/ 103 h 344"/>
                  <a:gd name="T2" fmla="*/ 143 w 260"/>
                  <a:gd name="T3" fmla="*/ 78 h 344"/>
                  <a:gd name="T4" fmla="*/ 166 w 260"/>
                  <a:gd name="T5" fmla="*/ 103 h 344"/>
                  <a:gd name="T6" fmla="*/ 166 w 260"/>
                  <a:gd name="T7" fmla="*/ 172 h 344"/>
                  <a:gd name="T8" fmla="*/ 212 w 260"/>
                  <a:gd name="T9" fmla="*/ 172 h 344"/>
                  <a:gd name="T10" fmla="*/ 212 w 260"/>
                  <a:gd name="T11" fmla="*/ 103 h 344"/>
                  <a:gd name="T12" fmla="*/ 189 w 260"/>
                  <a:gd name="T13" fmla="*/ 78 h 344"/>
                  <a:gd name="T14" fmla="*/ 166 w 260"/>
                  <a:gd name="T15" fmla="*/ 103 h 344"/>
                  <a:gd name="T16" fmla="*/ 120 w 260"/>
                  <a:gd name="T17" fmla="*/ 172 h 344"/>
                  <a:gd name="T18" fmla="*/ 120 w 260"/>
                  <a:gd name="T19" fmla="*/ 25 h 344"/>
                  <a:gd name="T20" fmla="*/ 97 w 260"/>
                  <a:gd name="T21" fmla="*/ 0 h 344"/>
                  <a:gd name="T22" fmla="*/ 74 w 260"/>
                  <a:gd name="T23" fmla="*/ 25 h 344"/>
                  <a:gd name="T24" fmla="*/ 74 w 260"/>
                  <a:gd name="T25" fmla="*/ 206 h 344"/>
                  <a:gd name="T26" fmla="*/ 23 w 260"/>
                  <a:gd name="T27" fmla="*/ 188 h 344"/>
                  <a:gd name="T28" fmla="*/ 6 w 260"/>
                  <a:gd name="T29" fmla="*/ 195 h 344"/>
                  <a:gd name="T30" fmla="*/ 8 w 260"/>
                  <a:gd name="T31" fmla="*/ 217 h 344"/>
                  <a:gd name="T32" fmla="*/ 93 w 260"/>
                  <a:gd name="T33" fmla="*/ 316 h 344"/>
                  <a:gd name="T34" fmla="*/ 174 w 260"/>
                  <a:gd name="T35" fmla="*/ 344 h 344"/>
                  <a:gd name="T36" fmla="*/ 255 w 260"/>
                  <a:gd name="T37" fmla="*/ 278 h 344"/>
                  <a:gd name="T38" fmla="*/ 258 w 260"/>
                  <a:gd name="T39" fmla="*/ 200 h 344"/>
                  <a:gd name="T40" fmla="*/ 258 w 260"/>
                  <a:gd name="T41" fmla="*/ 130 h 344"/>
                  <a:gd name="T42" fmla="*/ 235 w 260"/>
                  <a:gd name="T43" fmla="*/ 105 h 344"/>
                  <a:gd name="T44" fmla="*/ 212 w 260"/>
                  <a:gd name="T45" fmla="*/ 1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0" h="344">
                    <a:moveTo>
                      <a:pt x="120" y="103"/>
                    </a:moveTo>
                    <a:cubicBezTo>
                      <a:pt x="120" y="89"/>
                      <a:pt x="130" y="78"/>
                      <a:pt x="143" y="78"/>
                    </a:cubicBezTo>
                    <a:cubicBezTo>
                      <a:pt x="156" y="78"/>
                      <a:pt x="166" y="89"/>
                      <a:pt x="166" y="103"/>
                    </a:cubicBezTo>
                    <a:cubicBezTo>
                      <a:pt x="166" y="172"/>
                      <a:pt x="166" y="172"/>
                      <a:pt x="166" y="172"/>
                    </a:cubicBezTo>
                    <a:moveTo>
                      <a:pt x="212" y="172"/>
                    </a:moveTo>
                    <a:cubicBezTo>
                      <a:pt x="212" y="103"/>
                      <a:pt x="212" y="103"/>
                      <a:pt x="212" y="103"/>
                    </a:cubicBezTo>
                    <a:cubicBezTo>
                      <a:pt x="212" y="89"/>
                      <a:pt x="202" y="78"/>
                      <a:pt x="189" y="78"/>
                    </a:cubicBezTo>
                    <a:cubicBezTo>
                      <a:pt x="176" y="78"/>
                      <a:pt x="166" y="89"/>
                      <a:pt x="166" y="103"/>
                    </a:cubicBezTo>
                    <a:moveTo>
                      <a:pt x="120" y="172"/>
                    </a:moveTo>
                    <a:cubicBezTo>
                      <a:pt x="120" y="25"/>
                      <a:pt x="120" y="25"/>
                      <a:pt x="120" y="25"/>
                    </a:cubicBezTo>
                    <a:cubicBezTo>
                      <a:pt x="120" y="11"/>
                      <a:pt x="110" y="0"/>
                      <a:pt x="97" y="0"/>
                    </a:cubicBezTo>
                    <a:cubicBezTo>
                      <a:pt x="84" y="0"/>
                      <a:pt x="74" y="11"/>
                      <a:pt x="74" y="25"/>
                    </a:cubicBezTo>
                    <a:cubicBezTo>
                      <a:pt x="74" y="206"/>
                      <a:pt x="74" y="206"/>
                      <a:pt x="74" y="206"/>
                    </a:cubicBezTo>
                    <a:cubicBezTo>
                      <a:pt x="74" y="206"/>
                      <a:pt x="33" y="189"/>
                      <a:pt x="23" y="188"/>
                    </a:cubicBezTo>
                    <a:cubicBezTo>
                      <a:pt x="14" y="188"/>
                      <a:pt x="13" y="188"/>
                      <a:pt x="6" y="195"/>
                    </a:cubicBezTo>
                    <a:cubicBezTo>
                      <a:pt x="0" y="202"/>
                      <a:pt x="5" y="213"/>
                      <a:pt x="8" y="217"/>
                    </a:cubicBezTo>
                    <a:cubicBezTo>
                      <a:pt x="12" y="220"/>
                      <a:pt x="84" y="309"/>
                      <a:pt x="93" y="316"/>
                    </a:cubicBezTo>
                    <a:cubicBezTo>
                      <a:pt x="101" y="324"/>
                      <a:pt x="118" y="344"/>
                      <a:pt x="174" y="344"/>
                    </a:cubicBezTo>
                    <a:cubicBezTo>
                      <a:pt x="233" y="344"/>
                      <a:pt x="255" y="278"/>
                      <a:pt x="255" y="278"/>
                    </a:cubicBezTo>
                    <a:cubicBezTo>
                      <a:pt x="260" y="261"/>
                      <a:pt x="258" y="200"/>
                      <a:pt x="258" y="200"/>
                    </a:cubicBezTo>
                    <a:cubicBezTo>
                      <a:pt x="258" y="130"/>
                      <a:pt x="258" y="130"/>
                      <a:pt x="258" y="130"/>
                    </a:cubicBezTo>
                    <a:cubicBezTo>
                      <a:pt x="258" y="116"/>
                      <a:pt x="247" y="105"/>
                      <a:pt x="235" y="105"/>
                    </a:cubicBezTo>
                    <a:cubicBezTo>
                      <a:pt x="222" y="105"/>
                      <a:pt x="212" y="116"/>
                      <a:pt x="212" y="130"/>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54" name="Group 353">
              <a:extLst>
                <a:ext uri="{FF2B5EF4-FFF2-40B4-BE49-F238E27FC236}">
                  <a16:creationId xmlns:a16="http://schemas.microsoft.com/office/drawing/2014/main" id="{DE0C6B69-59D3-4DA7-A163-4A5BAC2F1B2F}"/>
                </a:ext>
              </a:extLst>
            </p:cNvPr>
            <p:cNvGrpSpPr/>
            <p:nvPr/>
          </p:nvGrpSpPr>
          <p:grpSpPr>
            <a:xfrm>
              <a:off x="6257385" y="2341600"/>
              <a:ext cx="502849" cy="502849"/>
              <a:chOff x="3846439" y="2351331"/>
              <a:chExt cx="502920" cy="502920"/>
            </a:xfrm>
          </p:grpSpPr>
          <p:sp useBgFill="1">
            <p:nvSpPr>
              <p:cNvPr id="355" name="Oval 354">
                <a:extLst>
                  <a:ext uri="{FF2B5EF4-FFF2-40B4-BE49-F238E27FC236}">
                    <a16:creationId xmlns:a16="http://schemas.microsoft.com/office/drawing/2014/main" id="{181A112E-379F-4BDC-80BE-22D16F94399E}"/>
                  </a:ext>
                </a:extLst>
              </p:cNvPr>
              <p:cNvSpPr/>
              <p:nvPr/>
            </p:nvSpPr>
            <p:spPr bwMode="auto">
              <a:xfrm>
                <a:off x="3846439" y="2351331"/>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6" name="Freeform 5">
                <a:extLst>
                  <a:ext uri="{FF2B5EF4-FFF2-40B4-BE49-F238E27FC236}">
                    <a16:creationId xmlns:a16="http://schemas.microsoft.com/office/drawing/2014/main" id="{25CC2704-6A67-4BAE-A163-5305B18CDBFB}"/>
                  </a:ext>
                </a:extLst>
              </p:cNvPr>
              <p:cNvSpPr>
                <a:spLocks noChangeAspect="1" noEditPoints="1"/>
              </p:cNvSpPr>
              <p:nvPr/>
            </p:nvSpPr>
            <p:spPr bwMode="auto">
              <a:xfrm>
                <a:off x="3966698" y="2534413"/>
                <a:ext cx="262402" cy="136756"/>
              </a:xfrm>
              <a:custGeom>
                <a:avLst/>
                <a:gdLst>
                  <a:gd name="T0" fmla="*/ 1751 w 3752"/>
                  <a:gd name="T1" fmla="*/ 500 h 2002"/>
                  <a:gd name="T2" fmla="*/ 2001 w 3752"/>
                  <a:gd name="T3" fmla="*/ 500 h 2002"/>
                  <a:gd name="T4" fmla="*/ 0 w 3752"/>
                  <a:gd name="T5" fmla="*/ 885 h 2002"/>
                  <a:gd name="T6" fmla="*/ 170 w 3752"/>
                  <a:gd name="T7" fmla="*/ 940 h 2002"/>
                  <a:gd name="T8" fmla="*/ 1336 w 3752"/>
                  <a:gd name="T9" fmla="*/ 1124 h 2002"/>
                  <a:gd name="T10" fmla="*/ 2493 w 3752"/>
                  <a:gd name="T11" fmla="*/ 943 h 2002"/>
                  <a:gd name="T12" fmla="*/ 3554 w 3752"/>
                  <a:gd name="T13" fmla="*/ 409 h 2002"/>
                  <a:gd name="T14" fmla="*/ 3699 w 3752"/>
                  <a:gd name="T15" fmla="*/ 305 h 2002"/>
                  <a:gd name="T16" fmla="*/ 1 w 3752"/>
                  <a:gd name="T17" fmla="*/ 1003 h 2002"/>
                  <a:gd name="T18" fmla="*/ 305 w 3752"/>
                  <a:gd name="T19" fmla="*/ 1697 h 2002"/>
                  <a:gd name="T20" fmla="*/ 1042 w 3752"/>
                  <a:gd name="T21" fmla="*/ 2002 h 2002"/>
                  <a:gd name="T22" fmla="*/ 1200 w 3752"/>
                  <a:gd name="T23" fmla="*/ 2002 h 2002"/>
                  <a:gd name="T24" fmla="*/ 1356 w 3752"/>
                  <a:gd name="T25" fmla="*/ 1948 h 2002"/>
                  <a:gd name="T26" fmla="*/ 1612 w 3752"/>
                  <a:gd name="T27" fmla="*/ 1745 h 2002"/>
                  <a:gd name="T28" fmla="*/ 1876 w 3752"/>
                  <a:gd name="T29" fmla="*/ 1638 h 2002"/>
                  <a:gd name="T30" fmla="*/ 2140 w 3752"/>
                  <a:gd name="T31" fmla="*/ 1745 h 2002"/>
                  <a:gd name="T32" fmla="*/ 2396 w 3752"/>
                  <a:gd name="T33" fmla="*/ 1948 h 2002"/>
                  <a:gd name="T34" fmla="*/ 2552 w 3752"/>
                  <a:gd name="T35" fmla="*/ 2002 h 2002"/>
                  <a:gd name="T36" fmla="*/ 2710 w 3752"/>
                  <a:gd name="T37" fmla="*/ 2002 h 2002"/>
                  <a:gd name="T38" fmla="*/ 3447 w 3752"/>
                  <a:gd name="T39" fmla="*/ 1697 h 2002"/>
                  <a:gd name="T40" fmla="*/ 3752 w 3752"/>
                  <a:gd name="T41" fmla="*/ 960 h 2002"/>
                  <a:gd name="T42" fmla="*/ 3752 w 3752"/>
                  <a:gd name="T43" fmla="*/ 885 h 2002"/>
                  <a:gd name="T44" fmla="*/ 3752 w 3752"/>
                  <a:gd name="T45" fmla="*/ 459 h 2002"/>
                  <a:gd name="T46" fmla="*/ 3682 w 3752"/>
                  <a:gd name="T47" fmla="*/ 286 h 2002"/>
                  <a:gd name="T48" fmla="*/ 3681 w 3752"/>
                  <a:gd name="T49" fmla="*/ 285 h 2002"/>
                  <a:gd name="T50" fmla="*/ 3564 w 3752"/>
                  <a:gd name="T51" fmla="*/ 206 h 2002"/>
                  <a:gd name="T52" fmla="*/ 3559 w 3752"/>
                  <a:gd name="T53" fmla="*/ 204 h 2002"/>
                  <a:gd name="T54" fmla="*/ 1876 w 3752"/>
                  <a:gd name="T55" fmla="*/ 0 h 2002"/>
                  <a:gd name="T56" fmla="*/ 188 w 3752"/>
                  <a:gd name="T57" fmla="*/ 206 h 2002"/>
                  <a:gd name="T58" fmla="*/ 71 w 3752"/>
                  <a:gd name="T59" fmla="*/ 285 h 2002"/>
                  <a:gd name="T60" fmla="*/ 70 w 3752"/>
                  <a:gd name="T61" fmla="*/ 286 h 2002"/>
                  <a:gd name="T62" fmla="*/ 0 w 3752"/>
                  <a:gd name="T63" fmla="*/ 459 h 2002"/>
                  <a:gd name="T64" fmla="*/ 0 w 3752"/>
                  <a:gd name="T65" fmla="*/ 885 h 2002"/>
                  <a:gd name="T66" fmla="*/ 1 w 3752"/>
                  <a:gd name="T67" fmla="*/ 1003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52" h="2002">
                    <a:moveTo>
                      <a:pt x="1751" y="500"/>
                    </a:moveTo>
                    <a:cubicBezTo>
                      <a:pt x="2001" y="500"/>
                      <a:pt x="2001" y="500"/>
                      <a:pt x="2001" y="500"/>
                    </a:cubicBezTo>
                    <a:moveTo>
                      <a:pt x="0" y="885"/>
                    </a:moveTo>
                    <a:cubicBezTo>
                      <a:pt x="170" y="940"/>
                      <a:pt x="170" y="940"/>
                      <a:pt x="170" y="940"/>
                    </a:cubicBezTo>
                    <a:cubicBezTo>
                      <a:pt x="549" y="1062"/>
                      <a:pt x="942" y="1124"/>
                      <a:pt x="1336" y="1124"/>
                    </a:cubicBezTo>
                    <a:cubicBezTo>
                      <a:pt x="1729" y="1124"/>
                      <a:pt x="2118" y="1063"/>
                      <a:pt x="2493" y="943"/>
                    </a:cubicBezTo>
                    <a:cubicBezTo>
                      <a:pt x="2872" y="822"/>
                      <a:pt x="3229" y="642"/>
                      <a:pt x="3554" y="409"/>
                    </a:cubicBezTo>
                    <a:cubicBezTo>
                      <a:pt x="3699" y="305"/>
                      <a:pt x="3699" y="305"/>
                      <a:pt x="3699" y="305"/>
                    </a:cubicBezTo>
                    <a:moveTo>
                      <a:pt x="1" y="1003"/>
                    </a:moveTo>
                    <a:cubicBezTo>
                      <a:pt x="12" y="1265"/>
                      <a:pt x="119" y="1510"/>
                      <a:pt x="305" y="1697"/>
                    </a:cubicBezTo>
                    <a:cubicBezTo>
                      <a:pt x="502" y="1894"/>
                      <a:pt x="764" y="2002"/>
                      <a:pt x="1042" y="2002"/>
                    </a:cubicBezTo>
                    <a:cubicBezTo>
                      <a:pt x="1200" y="2002"/>
                      <a:pt x="1200" y="2002"/>
                      <a:pt x="1200" y="2002"/>
                    </a:cubicBezTo>
                    <a:cubicBezTo>
                      <a:pt x="1256" y="2002"/>
                      <a:pt x="1312" y="1983"/>
                      <a:pt x="1356" y="1948"/>
                    </a:cubicBezTo>
                    <a:cubicBezTo>
                      <a:pt x="1612" y="1745"/>
                      <a:pt x="1612" y="1745"/>
                      <a:pt x="1612" y="1745"/>
                    </a:cubicBezTo>
                    <a:cubicBezTo>
                      <a:pt x="1683" y="1676"/>
                      <a:pt x="1777" y="1638"/>
                      <a:pt x="1876" y="1638"/>
                    </a:cubicBezTo>
                    <a:cubicBezTo>
                      <a:pt x="1975" y="1638"/>
                      <a:pt x="2069" y="1676"/>
                      <a:pt x="2140" y="1745"/>
                    </a:cubicBezTo>
                    <a:cubicBezTo>
                      <a:pt x="2396" y="1948"/>
                      <a:pt x="2396" y="1948"/>
                      <a:pt x="2396" y="1948"/>
                    </a:cubicBezTo>
                    <a:cubicBezTo>
                      <a:pt x="2440" y="1983"/>
                      <a:pt x="2496" y="2002"/>
                      <a:pt x="2552" y="2002"/>
                    </a:cubicBezTo>
                    <a:cubicBezTo>
                      <a:pt x="2710" y="2002"/>
                      <a:pt x="2710" y="2002"/>
                      <a:pt x="2710" y="2002"/>
                    </a:cubicBezTo>
                    <a:cubicBezTo>
                      <a:pt x="2988" y="2002"/>
                      <a:pt x="3250" y="1894"/>
                      <a:pt x="3447" y="1697"/>
                    </a:cubicBezTo>
                    <a:cubicBezTo>
                      <a:pt x="3644" y="1500"/>
                      <a:pt x="3752" y="1238"/>
                      <a:pt x="3752" y="960"/>
                    </a:cubicBezTo>
                    <a:cubicBezTo>
                      <a:pt x="3752" y="885"/>
                      <a:pt x="3752" y="885"/>
                      <a:pt x="3752" y="885"/>
                    </a:cubicBezTo>
                    <a:cubicBezTo>
                      <a:pt x="3752" y="459"/>
                      <a:pt x="3752" y="459"/>
                      <a:pt x="3752" y="459"/>
                    </a:cubicBezTo>
                    <a:cubicBezTo>
                      <a:pt x="3752" y="394"/>
                      <a:pt x="3727" y="331"/>
                      <a:pt x="3682" y="286"/>
                    </a:cubicBezTo>
                    <a:cubicBezTo>
                      <a:pt x="3681" y="285"/>
                      <a:pt x="3681" y="285"/>
                      <a:pt x="3681" y="285"/>
                    </a:cubicBezTo>
                    <a:cubicBezTo>
                      <a:pt x="3647" y="251"/>
                      <a:pt x="3608" y="225"/>
                      <a:pt x="3564" y="206"/>
                    </a:cubicBezTo>
                    <a:cubicBezTo>
                      <a:pt x="3564" y="206"/>
                      <a:pt x="3560" y="204"/>
                      <a:pt x="3559" y="204"/>
                    </a:cubicBezTo>
                    <a:cubicBezTo>
                      <a:pt x="3224" y="70"/>
                      <a:pt x="2643" y="0"/>
                      <a:pt x="1876" y="0"/>
                    </a:cubicBezTo>
                    <a:cubicBezTo>
                      <a:pt x="1105" y="0"/>
                      <a:pt x="521" y="71"/>
                      <a:pt x="188" y="206"/>
                    </a:cubicBezTo>
                    <a:cubicBezTo>
                      <a:pt x="144" y="225"/>
                      <a:pt x="105" y="251"/>
                      <a:pt x="71" y="285"/>
                    </a:cubicBezTo>
                    <a:cubicBezTo>
                      <a:pt x="70" y="286"/>
                      <a:pt x="70" y="286"/>
                      <a:pt x="70" y="286"/>
                    </a:cubicBezTo>
                    <a:cubicBezTo>
                      <a:pt x="25" y="331"/>
                      <a:pt x="0" y="394"/>
                      <a:pt x="0" y="459"/>
                    </a:cubicBezTo>
                    <a:cubicBezTo>
                      <a:pt x="0" y="885"/>
                      <a:pt x="0" y="885"/>
                      <a:pt x="0" y="885"/>
                    </a:cubicBezTo>
                    <a:lnTo>
                      <a:pt x="1" y="1003"/>
                    </a:lnTo>
                    <a:close/>
                  </a:path>
                </a:pathLst>
              </a:custGeom>
              <a:no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57" name="Group 356">
              <a:extLst>
                <a:ext uri="{FF2B5EF4-FFF2-40B4-BE49-F238E27FC236}">
                  <a16:creationId xmlns:a16="http://schemas.microsoft.com/office/drawing/2014/main" id="{A03EC283-5DFA-4518-92CE-95EB4854AFED}"/>
                </a:ext>
              </a:extLst>
            </p:cNvPr>
            <p:cNvGrpSpPr/>
            <p:nvPr/>
          </p:nvGrpSpPr>
          <p:grpSpPr>
            <a:xfrm>
              <a:off x="10833787" y="3679609"/>
              <a:ext cx="502849" cy="502849"/>
              <a:chOff x="7820929" y="5070185"/>
              <a:chExt cx="502920" cy="502920"/>
            </a:xfrm>
          </p:grpSpPr>
          <p:sp useBgFill="1">
            <p:nvSpPr>
              <p:cNvPr id="358" name="Oval 357">
                <a:extLst>
                  <a:ext uri="{FF2B5EF4-FFF2-40B4-BE49-F238E27FC236}">
                    <a16:creationId xmlns:a16="http://schemas.microsoft.com/office/drawing/2014/main" id="{AE72D40F-C2F8-42A5-A099-5064906251A3}"/>
                  </a:ext>
                </a:extLst>
              </p:cNvPr>
              <p:cNvSpPr/>
              <p:nvPr/>
            </p:nvSpPr>
            <p:spPr bwMode="auto">
              <a:xfrm>
                <a:off x="7820929" y="5070185"/>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9" name="Group 358">
                <a:extLst>
                  <a:ext uri="{FF2B5EF4-FFF2-40B4-BE49-F238E27FC236}">
                    <a16:creationId xmlns:a16="http://schemas.microsoft.com/office/drawing/2014/main" id="{E1D2B823-7830-45AA-A518-2EE5D98AFD8F}"/>
                  </a:ext>
                </a:extLst>
              </p:cNvPr>
              <p:cNvGrpSpPr>
                <a:grpSpLocks noChangeAspect="1"/>
              </p:cNvGrpSpPr>
              <p:nvPr/>
            </p:nvGrpSpPr>
            <p:grpSpPr>
              <a:xfrm>
                <a:off x="7913305" y="5228754"/>
                <a:ext cx="318168" cy="185782"/>
                <a:chOff x="11030366" y="2382953"/>
                <a:chExt cx="397040" cy="231838"/>
              </a:xfrm>
              <a:noFill/>
            </p:grpSpPr>
            <p:sp>
              <p:nvSpPr>
                <p:cNvPr id="360" name="Freeform 77">
                  <a:extLst>
                    <a:ext uri="{FF2B5EF4-FFF2-40B4-BE49-F238E27FC236}">
                      <a16:creationId xmlns:a16="http://schemas.microsoft.com/office/drawing/2014/main" id="{4808756F-A655-44A4-B37A-EB0F7C174228}"/>
                    </a:ext>
                  </a:extLst>
                </p:cNvPr>
                <p:cNvSpPr>
                  <a:spLocks/>
                </p:cNvSpPr>
                <p:nvPr/>
              </p:nvSpPr>
              <p:spPr bwMode="auto">
                <a:xfrm>
                  <a:off x="11030366" y="2382953"/>
                  <a:ext cx="397040" cy="231838"/>
                </a:xfrm>
                <a:custGeom>
                  <a:avLst/>
                  <a:gdLst>
                    <a:gd name="T0" fmla="*/ 308 w 395"/>
                    <a:gd name="T1" fmla="*/ 36 h 230"/>
                    <a:gd name="T2" fmla="*/ 270 w 395"/>
                    <a:gd name="T3" fmla="*/ 5 h 230"/>
                    <a:gd name="T4" fmla="*/ 234 w 395"/>
                    <a:gd name="T5" fmla="*/ 20 h 230"/>
                    <a:gd name="T6" fmla="*/ 200 w 395"/>
                    <a:gd name="T7" fmla="*/ 20 h 230"/>
                    <a:gd name="T8" fmla="*/ 196 w 395"/>
                    <a:gd name="T9" fmla="*/ 20 h 230"/>
                    <a:gd name="T10" fmla="*/ 161 w 395"/>
                    <a:gd name="T11" fmla="*/ 20 h 230"/>
                    <a:gd name="T12" fmla="*/ 126 w 395"/>
                    <a:gd name="T13" fmla="*/ 5 h 230"/>
                    <a:gd name="T14" fmla="*/ 87 w 395"/>
                    <a:gd name="T15" fmla="*/ 36 h 230"/>
                    <a:gd name="T16" fmla="*/ 48 w 395"/>
                    <a:gd name="T17" fmla="*/ 216 h 230"/>
                    <a:gd name="T18" fmla="*/ 75 w 395"/>
                    <a:gd name="T19" fmla="*/ 230 h 230"/>
                    <a:gd name="T20" fmla="*/ 113 w 395"/>
                    <a:gd name="T21" fmla="*/ 189 h 230"/>
                    <a:gd name="T22" fmla="*/ 162 w 395"/>
                    <a:gd name="T23" fmla="*/ 169 h 230"/>
                    <a:gd name="T24" fmla="*/ 233 w 395"/>
                    <a:gd name="T25" fmla="*/ 169 h 230"/>
                    <a:gd name="T26" fmla="*/ 283 w 395"/>
                    <a:gd name="T27" fmla="*/ 189 h 230"/>
                    <a:gd name="T28" fmla="*/ 320 w 395"/>
                    <a:gd name="T29" fmla="*/ 230 h 230"/>
                    <a:gd name="T30" fmla="*/ 347 w 395"/>
                    <a:gd name="T31" fmla="*/ 216 h 230"/>
                    <a:gd name="T32" fmla="*/ 308 w 395"/>
                    <a:gd name="T33" fmla="*/ 3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5" h="230">
                      <a:moveTo>
                        <a:pt x="308" y="36"/>
                      </a:moveTo>
                      <a:cubicBezTo>
                        <a:pt x="312" y="17"/>
                        <a:pt x="299" y="11"/>
                        <a:pt x="270" y="5"/>
                      </a:cubicBezTo>
                      <a:cubicBezTo>
                        <a:pt x="240" y="0"/>
                        <a:pt x="234" y="20"/>
                        <a:pt x="234" y="20"/>
                      </a:cubicBezTo>
                      <a:cubicBezTo>
                        <a:pt x="200" y="20"/>
                        <a:pt x="200" y="20"/>
                        <a:pt x="200" y="20"/>
                      </a:cubicBezTo>
                      <a:cubicBezTo>
                        <a:pt x="196" y="20"/>
                        <a:pt x="196" y="20"/>
                        <a:pt x="196" y="20"/>
                      </a:cubicBezTo>
                      <a:cubicBezTo>
                        <a:pt x="161" y="20"/>
                        <a:pt x="161" y="20"/>
                        <a:pt x="161" y="20"/>
                      </a:cubicBezTo>
                      <a:cubicBezTo>
                        <a:pt x="161" y="20"/>
                        <a:pt x="156" y="0"/>
                        <a:pt x="126" y="5"/>
                      </a:cubicBezTo>
                      <a:cubicBezTo>
                        <a:pt x="96" y="11"/>
                        <a:pt x="84" y="17"/>
                        <a:pt x="87" y="36"/>
                      </a:cubicBezTo>
                      <a:cubicBezTo>
                        <a:pt x="87" y="36"/>
                        <a:pt x="0" y="165"/>
                        <a:pt x="48" y="216"/>
                      </a:cubicBezTo>
                      <a:cubicBezTo>
                        <a:pt x="64" y="230"/>
                        <a:pt x="68" y="230"/>
                        <a:pt x="75" y="230"/>
                      </a:cubicBezTo>
                      <a:cubicBezTo>
                        <a:pt x="82" y="230"/>
                        <a:pt x="95" y="203"/>
                        <a:pt x="113" y="189"/>
                      </a:cubicBezTo>
                      <a:cubicBezTo>
                        <a:pt x="131" y="174"/>
                        <a:pt x="148" y="170"/>
                        <a:pt x="162" y="169"/>
                      </a:cubicBezTo>
                      <a:cubicBezTo>
                        <a:pt x="173" y="169"/>
                        <a:pt x="223" y="169"/>
                        <a:pt x="233" y="169"/>
                      </a:cubicBezTo>
                      <a:cubicBezTo>
                        <a:pt x="248" y="170"/>
                        <a:pt x="265" y="174"/>
                        <a:pt x="283" y="189"/>
                      </a:cubicBezTo>
                      <a:cubicBezTo>
                        <a:pt x="301" y="203"/>
                        <a:pt x="313" y="230"/>
                        <a:pt x="320" y="230"/>
                      </a:cubicBezTo>
                      <a:cubicBezTo>
                        <a:pt x="327" y="230"/>
                        <a:pt x="332" y="230"/>
                        <a:pt x="347" y="216"/>
                      </a:cubicBezTo>
                      <a:cubicBezTo>
                        <a:pt x="395" y="165"/>
                        <a:pt x="308" y="36"/>
                        <a:pt x="308" y="36"/>
                      </a:cubicBezTo>
                      <a:close/>
                    </a:path>
                  </a:pathLst>
                </a:custGeom>
                <a:grp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1" name="Freeform 78">
                  <a:extLst>
                    <a:ext uri="{FF2B5EF4-FFF2-40B4-BE49-F238E27FC236}">
                      <a16:creationId xmlns:a16="http://schemas.microsoft.com/office/drawing/2014/main" id="{022A90E9-4C4E-4125-9A4E-306AF67CFEB7}"/>
                    </a:ext>
                  </a:extLst>
                </p:cNvPr>
                <p:cNvSpPr>
                  <a:spLocks/>
                </p:cNvSpPr>
                <p:nvPr/>
              </p:nvSpPr>
              <p:spPr bwMode="auto">
                <a:xfrm>
                  <a:off x="11219168" y="2439871"/>
                  <a:ext cx="19436" cy="20824"/>
                </a:xfrm>
                <a:custGeom>
                  <a:avLst/>
                  <a:gdLst>
                    <a:gd name="T0" fmla="*/ 9 w 20"/>
                    <a:gd name="T1" fmla="*/ 20 h 20"/>
                    <a:gd name="T2" fmla="*/ 0 w 20"/>
                    <a:gd name="T3" fmla="*/ 10 h 20"/>
                    <a:gd name="T4" fmla="*/ 10 w 20"/>
                    <a:gd name="T5" fmla="*/ 0 h 20"/>
                    <a:gd name="T6" fmla="*/ 20 w 20"/>
                    <a:gd name="T7" fmla="*/ 11 h 20"/>
                    <a:gd name="T8" fmla="*/ 9 w 20"/>
                    <a:gd name="T9" fmla="*/ 20 h 20"/>
                  </a:gdLst>
                  <a:ahLst/>
                  <a:cxnLst>
                    <a:cxn ang="0">
                      <a:pos x="T0" y="T1"/>
                    </a:cxn>
                    <a:cxn ang="0">
                      <a:pos x="T2" y="T3"/>
                    </a:cxn>
                    <a:cxn ang="0">
                      <a:pos x="T4" y="T5"/>
                    </a:cxn>
                    <a:cxn ang="0">
                      <a:pos x="T6" y="T7"/>
                    </a:cxn>
                    <a:cxn ang="0">
                      <a:pos x="T8" y="T9"/>
                    </a:cxn>
                  </a:cxnLst>
                  <a:rect l="0" t="0" r="r" b="b"/>
                  <a:pathLst>
                    <a:path w="20" h="20">
                      <a:moveTo>
                        <a:pt x="9" y="20"/>
                      </a:moveTo>
                      <a:cubicBezTo>
                        <a:pt x="4" y="20"/>
                        <a:pt x="0" y="15"/>
                        <a:pt x="0" y="10"/>
                      </a:cubicBezTo>
                      <a:cubicBezTo>
                        <a:pt x="0" y="4"/>
                        <a:pt x="5" y="0"/>
                        <a:pt x="10" y="0"/>
                      </a:cubicBezTo>
                      <a:cubicBezTo>
                        <a:pt x="16" y="0"/>
                        <a:pt x="20" y="5"/>
                        <a:pt x="20" y="11"/>
                      </a:cubicBezTo>
                      <a:cubicBezTo>
                        <a:pt x="19" y="16"/>
                        <a:pt x="15" y="20"/>
                        <a:pt x="9" y="20"/>
                      </a:cubicBezTo>
                      <a:close/>
                    </a:path>
                  </a:pathLst>
                </a:custGeom>
                <a:grpFill/>
                <a:ln w="12700" cap="flat">
                  <a:solidFill>
                    <a:schemeClr val="tx1">
                      <a:lumMod val="90000"/>
                      <a:lumOff val="10000"/>
                    </a:schemeClr>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362" name="Group 361">
              <a:extLst>
                <a:ext uri="{FF2B5EF4-FFF2-40B4-BE49-F238E27FC236}">
                  <a16:creationId xmlns:a16="http://schemas.microsoft.com/office/drawing/2014/main" id="{781D878F-9944-4D41-AC4C-090B9E92FF42}"/>
                </a:ext>
              </a:extLst>
            </p:cNvPr>
            <p:cNvGrpSpPr/>
            <p:nvPr/>
          </p:nvGrpSpPr>
          <p:grpSpPr>
            <a:xfrm>
              <a:off x="10258734" y="2341600"/>
              <a:ext cx="502849" cy="502849"/>
              <a:chOff x="-963895" y="2293009"/>
              <a:chExt cx="502920" cy="502920"/>
            </a:xfrm>
          </p:grpSpPr>
          <p:sp useBgFill="1">
            <p:nvSpPr>
              <p:cNvPr id="363" name="Oval 362">
                <a:extLst>
                  <a:ext uri="{FF2B5EF4-FFF2-40B4-BE49-F238E27FC236}">
                    <a16:creationId xmlns:a16="http://schemas.microsoft.com/office/drawing/2014/main" id="{D6DE224B-89E2-4275-8164-10B363F48409}"/>
                  </a:ext>
                </a:extLst>
              </p:cNvPr>
              <p:cNvSpPr/>
              <p:nvPr/>
            </p:nvSpPr>
            <p:spPr bwMode="auto">
              <a:xfrm>
                <a:off x="-963895" y="2293009"/>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4" name="eye_2">
                <a:extLst>
                  <a:ext uri="{FF2B5EF4-FFF2-40B4-BE49-F238E27FC236}">
                    <a16:creationId xmlns:a16="http://schemas.microsoft.com/office/drawing/2014/main" id="{6E0B8183-0629-467C-87AD-ED1654DD3A17}"/>
                  </a:ext>
                </a:extLst>
              </p:cNvPr>
              <p:cNvSpPr>
                <a:spLocks noChangeAspect="1" noEditPoints="1"/>
              </p:cNvSpPr>
              <p:nvPr/>
            </p:nvSpPr>
            <p:spPr bwMode="auto">
              <a:xfrm>
                <a:off x="-842316" y="2472405"/>
                <a:ext cx="259763" cy="144129"/>
              </a:xfrm>
              <a:custGeom>
                <a:avLst/>
                <a:gdLst>
                  <a:gd name="T0" fmla="*/ 5 w 346"/>
                  <a:gd name="T1" fmla="*/ 103 h 191"/>
                  <a:gd name="T2" fmla="*/ 0 w 346"/>
                  <a:gd name="T3" fmla="*/ 96 h 191"/>
                  <a:gd name="T4" fmla="*/ 3 w 346"/>
                  <a:gd name="T5" fmla="*/ 92 h 191"/>
                  <a:gd name="T6" fmla="*/ 5 w 346"/>
                  <a:gd name="T7" fmla="*/ 103 h 191"/>
                  <a:gd name="T8" fmla="*/ 173 w 346"/>
                  <a:gd name="T9" fmla="*/ 191 h 191"/>
                  <a:gd name="T10" fmla="*/ 346 w 346"/>
                  <a:gd name="T11" fmla="*/ 96 h 191"/>
                  <a:gd name="T12" fmla="*/ 173 w 346"/>
                  <a:gd name="T13" fmla="*/ 0 h 191"/>
                  <a:gd name="T14" fmla="*/ 3 w 346"/>
                  <a:gd name="T15" fmla="*/ 92 h 191"/>
                  <a:gd name="T16" fmla="*/ 175 w 346"/>
                  <a:gd name="T17" fmla="*/ 14 h 191"/>
                  <a:gd name="T18" fmla="*/ 89 w 346"/>
                  <a:gd name="T19" fmla="*/ 96 h 191"/>
                  <a:gd name="T20" fmla="*/ 175 w 346"/>
                  <a:gd name="T21" fmla="*/ 178 h 191"/>
                  <a:gd name="T22" fmla="*/ 261 w 346"/>
                  <a:gd name="T23" fmla="*/ 96 h 191"/>
                  <a:gd name="T24" fmla="*/ 175 w 346"/>
                  <a:gd name="T25" fmla="*/ 14 h 191"/>
                  <a:gd name="T26" fmla="*/ 175 w 346"/>
                  <a:gd name="T27" fmla="*/ 78 h 191"/>
                  <a:gd name="T28" fmla="*/ 156 w 346"/>
                  <a:gd name="T29" fmla="*/ 96 h 191"/>
                  <a:gd name="T30" fmla="*/ 175 w 346"/>
                  <a:gd name="T31" fmla="*/ 114 h 191"/>
                  <a:gd name="T32" fmla="*/ 194 w 346"/>
                  <a:gd name="T33" fmla="*/ 96 h 191"/>
                  <a:gd name="T34" fmla="*/ 175 w 346"/>
                  <a:gd name="T35" fmla="*/ 7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 h="191">
                    <a:moveTo>
                      <a:pt x="5" y="103"/>
                    </a:moveTo>
                    <a:cubicBezTo>
                      <a:pt x="2" y="98"/>
                      <a:pt x="0" y="96"/>
                      <a:pt x="0" y="96"/>
                    </a:cubicBezTo>
                    <a:cubicBezTo>
                      <a:pt x="0" y="96"/>
                      <a:pt x="1" y="94"/>
                      <a:pt x="3" y="92"/>
                    </a:cubicBezTo>
                    <a:moveTo>
                      <a:pt x="5" y="103"/>
                    </a:moveTo>
                    <a:cubicBezTo>
                      <a:pt x="23" y="125"/>
                      <a:pt x="82" y="191"/>
                      <a:pt x="173" y="191"/>
                    </a:cubicBezTo>
                    <a:cubicBezTo>
                      <a:pt x="283" y="191"/>
                      <a:pt x="346" y="96"/>
                      <a:pt x="346" y="96"/>
                    </a:cubicBezTo>
                    <a:cubicBezTo>
                      <a:pt x="346" y="96"/>
                      <a:pt x="283" y="0"/>
                      <a:pt x="173" y="0"/>
                    </a:cubicBezTo>
                    <a:cubicBezTo>
                      <a:pt x="77" y="0"/>
                      <a:pt x="17" y="73"/>
                      <a:pt x="3" y="92"/>
                    </a:cubicBezTo>
                    <a:moveTo>
                      <a:pt x="175" y="14"/>
                    </a:moveTo>
                    <a:cubicBezTo>
                      <a:pt x="128" y="14"/>
                      <a:pt x="89" y="50"/>
                      <a:pt x="89" y="96"/>
                    </a:cubicBezTo>
                    <a:cubicBezTo>
                      <a:pt x="89" y="141"/>
                      <a:pt x="128" y="178"/>
                      <a:pt x="175" y="178"/>
                    </a:cubicBezTo>
                    <a:cubicBezTo>
                      <a:pt x="222" y="178"/>
                      <a:pt x="261" y="141"/>
                      <a:pt x="261" y="96"/>
                    </a:cubicBezTo>
                    <a:cubicBezTo>
                      <a:pt x="261" y="50"/>
                      <a:pt x="222" y="14"/>
                      <a:pt x="175" y="14"/>
                    </a:cubicBezTo>
                    <a:close/>
                    <a:moveTo>
                      <a:pt x="175" y="78"/>
                    </a:moveTo>
                    <a:cubicBezTo>
                      <a:pt x="165" y="78"/>
                      <a:pt x="156" y="86"/>
                      <a:pt x="156" y="96"/>
                    </a:cubicBezTo>
                    <a:cubicBezTo>
                      <a:pt x="156" y="106"/>
                      <a:pt x="165" y="114"/>
                      <a:pt x="175" y="114"/>
                    </a:cubicBezTo>
                    <a:cubicBezTo>
                      <a:pt x="185" y="114"/>
                      <a:pt x="194" y="106"/>
                      <a:pt x="194" y="96"/>
                    </a:cubicBezTo>
                    <a:cubicBezTo>
                      <a:pt x="194" y="86"/>
                      <a:pt x="185" y="78"/>
                      <a:pt x="175" y="78"/>
                    </a:cubicBezTo>
                    <a:close/>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65" name="Group 364">
              <a:extLst>
                <a:ext uri="{FF2B5EF4-FFF2-40B4-BE49-F238E27FC236}">
                  <a16:creationId xmlns:a16="http://schemas.microsoft.com/office/drawing/2014/main" id="{52361F88-EBE1-4640-AB94-4876AC27511F}"/>
                </a:ext>
              </a:extLst>
            </p:cNvPr>
            <p:cNvGrpSpPr/>
            <p:nvPr/>
          </p:nvGrpSpPr>
          <p:grpSpPr>
            <a:xfrm>
              <a:off x="6792732" y="979528"/>
              <a:ext cx="502849" cy="502849"/>
              <a:chOff x="-963895" y="1747934"/>
              <a:chExt cx="502920" cy="502920"/>
            </a:xfrm>
          </p:grpSpPr>
          <p:sp useBgFill="1">
            <p:nvSpPr>
              <p:cNvPr id="366" name="Oval 365">
                <a:extLst>
                  <a:ext uri="{FF2B5EF4-FFF2-40B4-BE49-F238E27FC236}">
                    <a16:creationId xmlns:a16="http://schemas.microsoft.com/office/drawing/2014/main" id="{F9B85692-8D1B-4E1E-AC16-786C9CB188C6}"/>
                  </a:ext>
                </a:extLst>
              </p:cNvPr>
              <p:cNvSpPr/>
              <p:nvPr/>
            </p:nvSpPr>
            <p:spPr bwMode="auto">
              <a:xfrm>
                <a:off x="-963895" y="174793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7" name="mail">
                <a:extLst>
                  <a:ext uri="{FF2B5EF4-FFF2-40B4-BE49-F238E27FC236}">
                    <a16:creationId xmlns:a16="http://schemas.microsoft.com/office/drawing/2014/main" id="{A75EF43B-A264-45CE-B348-D4E89122360B}"/>
                  </a:ext>
                </a:extLst>
              </p:cNvPr>
              <p:cNvSpPr>
                <a:spLocks noChangeAspect="1" noEditPoints="1"/>
              </p:cNvSpPr>
              <p:nvPr/>
            </p:nvSpPr>
            <p:spPr bwMode="auto">
              <a:xfrm>
                <a:off x="-806420" y="1943003"/>
                <a:ext cx="187970" cy="112783"/>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68" name="Group 367">
              <a:extLst>
                <a:ext uri="{FF2B5EF4-FFF2-40B4-BE49-F238E27FC236}">
                  <a16:creationId xmlns:a16="http://schemas.microsoft.com/office/drawing/2014/main" id="{34B5D88C-F3CD-48C6-ACEB-41065D89F129}"/>
                </a:ext>
              </a:extLst>
            </p:cNvPr>
            <p:cNvGrpSpPr/>
            <p:nvPr/>
          </p:nvGrpSpPr>
          <p:grpSpPr>
            <a:xfrm>
              <a:off x="6792343" y="5353278"/>
              <a:ext cx="502849" cy="502849"/>
              <a:chOff x="-963895" y="4473309"/>
              <a:chExt cx="502920" cy="502920"/>
            </a:xfrm>
          </p:grpSpPr>
          <p:sp useBgFill="1">
            <p:nvSpPr>
              <p:cNvPr id="369" name="Oval 368">
                <a:extLst>
                  <a:ext uri="{FF2B5EF4-FFF2-40B4-BE49-F238E27FC236}">
                    <a16:creationId xmlns:a16="http://schemas.microsoft.com/office/drawing/2014/main" id="{2D74BFCF-F4D0-4713-8952-47C77687D460}"/>
                  </a:ext>
                </a:extLst>
              </p:cNvPr>
              <p:cNvSpPr/>
              <p:nvPr/>
            </p:nvSpPr>
            <p:spPr bwMode="auto">
              <a:xfrm>
                <a:off x="-963895" y="4473309"/>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70" name="Group 369">
                <a:extLst>
                  <a:ext uri="{FF2B5EF4-FFF2-40B4-BE49-F238E27FC236}">
                    <a16:creationId xmlns:a16="http://schemas.microsoft.com/office/drawing/2014/main" id="{F5847238-C446-48C6-ACF4-EBB4F6B149DE}"/>
                  </a:ext>
                </a:extLst>
              </p:cNvPr>
              <p:cNvGrpSpPr/>
              <p:nvPr/>
            </p:nvGrpSpPr>
            <p:grpSpPr>
              <a:xfrm>
                <a:off x="-805076" y="4644436"/>
                <a:ext cx="185282" cy="160666"/>
                <a:chOff x="3000375" y="3415903"/>
                <a:chExt cx="205973" cy="178608"/>
              </a:xfrm>
              <a:noFill/>
            </p:grpSpPr>
            <p:sp>
              <p:nvSpPr>
                <p:cNvPr id="371" name="people_4">
                  <a:extLst>
                    <a:ext uri="{FF2B5EF4-FFF2-40B4-BE49-F238E27FC236}">
                      <a16:creationId xmlns:a16="http://schemas.microsoft.com/office/drawing/2014/main" id="{6FE275EE-3E62-4662-B0A8-6E852EEEE7F3}"/>
                    </a:ext>
                  </a:extLst>
                </p:cNvPr>
                <p:cNvSpPr>
                  <a:spLocks noChangeAspect="1" noEditPoints="1"/>
                </p:cNvSpPr>
                <p:nvPr/>
              </p:nvSpPr>
              <p:spPr bwMode="auto">
                <a:xfrm flipH="1">
                  <a:off x="3000375" y="3429290"/>
                  <a:ext cx="147784" cy="165221"/>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nvGrpSpPr>
                <p:cNvPr id="372" name="Group 371">
                  <a:extLst>
                    <a:ext uri="{FF2B5EF4-FFF2-40B4-BE49-F238E27FC236}">
                      <a16:creationId xmlns:a16="http://schemas.microsoft.com/office/drawing/2014/main" id="{BF36B4AD-6890-4329-9D8C-06FF4F3E835F}"/>
                    </a:ext>
                  </a:extLst>
                </p:cNvPr>
                <p:cNvGrpSpPr/>
                <p:nvPr/>
              </p:nvGrpSpPr>
              <p:grpSpPr>
                <a:xfrm>
                  <a:off x="3140463" y="3415903"/>
                  <a:ext cx="65885" cy="123826"/>
                  <a:chOff x="2866921" y="3947319"/>
                  <a:chExt cx="103684" cy="194866"/>
                </a:xfrm>
                <a:grpFill/>
              </p:grpSpPr>
              <p:sp>
                <p:nvSpPr>
                  <p:cNvPr id="373" name="Oval 5">
                    <a:extLst>
                      <a:ext uri="{FF2B5EF4-FFF2-40B4-BE49-F238E27FC236}">
                        <a16:creationId xmlns:a16="http://schemas.microsoft.com/office/drawing/2014/main" id="{954C858F-28DC-488C-96DC-06B44A4F07C0}"/>
                      </a:ext>
                    </a:extLst>
                  </p:cNvPr>
                  <p:cNvSpPr/>
                  <p:nvPr/>
                </p:nvSpPr>
                <p:spPr bwMode="auto">
                  <a:xfrm>
                    <a:off x="2904207" y="3947319"/>
                    <a:ext cx="66398" cy="194866"/>
                  </a:xfrm>
                  <a:custGeom>
                    <a:avLst/>
                    <a:gdLst>
                      <a:gd name="connsiteX0" fmla="*/ 0 w 442913"/>
                      <a:gd name="connsiteY0" fmla="*/ 221457 h 442913"/>
                      <a:gd name="connsiteX1" fmla="*/ 221457 w 442913"/>
                      <a:gd name="connsiteY1" fmla="*/ 0 h 442913"/>
                      <a:gd name="connsiteX2" fmla="*/ 442914 w 442913"/>
                      <a:gd name="connsiteY2" fmla="*/ 221457 h 442913"/>
                      <a:gd name="connsiteX3" fmla="*/ 221457 w 442913"/>
                      <a:gd name="connsiteY3" fmla="*/ 442914 h 442913"/>
                      <a:gd name="connsiteX4" fmla="*/ 0 w 442913"/>
                      <a:gd name="connsiteY4" fmla="*/ 221457 h 442913"/>
                      <a:gd name="connsiteX0" fmla="*/ 0 w 442914"/>
                      <a:gd name="connsiteY0" fmla="*/ 221457 h 442914"/>
                      <a:gd name="connsiteX1" fmla="*/ 221457 w 442914"/>
                      <a:gd name="connsiteY1" fmla="*/ 0 h 442914"/>
                      <a:gd name="connsiteX2" fmla="*/ 442914 w 442914"/>
                      <a:gd name="connsiteY2" fmla="*/ 221457 h 442914"/>
                      <a:gd name="connsiteX3" fmla="*/ 221457 w 442914"/>
                      <a:gd name="connsiteY3" fmla="*/ 442914 h 442914"/>
                      <a:gd name="connsiteX4" fmla="*/ 91440 w 442914"/>
                      <a:gd name="connsiteY4" fmla="*/ 312897 h 442914"/>
                      <a:gd name="connsiteX0" fmla="*/ 165700 w 387157"/>
                      <a:gd name="connsiteY0" fmla="*/ 0 h 442914"/>
                      <a:gd name="connsiteX1" fmla="*/ 387157 w 387157"/>
                      <a:gd name="connsiteY1" fmla="*/ 221457 h 442914"/>
                      <a:gd name="connsiteX2" fmla="*/ 165700 w 387157"/>
                      <a:gd name="connsiteY2" fmla="*/ 442914 h 442914"/>
                      <a:gd name="connsiteX3" fmla="*/ 35683 w 387157"/>
                      <a:gd name="connsiteY3" fmla="*/ 312897 h 442914"/>
                      <a:gd name="connsiteX0" fmla="*/ 0 w 221457"/>
                      <a:gd name="connsiteY0" fmla="*/ 0 h 442914"/>
                      <a:gd name="connsiteX1" fmla="*/ 221457 w 221457"/>
                      <a:gd name="connsiteY1" fmla="*/ 221457 h 442914"/>
                      <a:gd name="connsiteX2" fmla="*/ 0 w 221457"/>
                      <a:gd name="connsiteY2" fmla="*/ 442914 h 442914"/>
                      <a:gd name="connsiteX0" fmla="*/ 0 w 221457"/>
                      <a:gd name="connsiteY0" fmla="*/ 0 h 221457"/>
                      <a:gd name="connsiteX1" fmla="*/ 221457 w 221457"/>
                      <a:gd name="connsiteY1" fmla="*/ 221457 h 221457"/>
                      <a:gd name="connsiteX0" fmla="*/ 0 w 73648"/>
                      <a:gd name="connsiteY0" fmla="*/ 0 h 482457"/>
                      <a:gd name="connsiteX1" fmla="*/ 55366 w 73648"/>
                      <a:gd name="connsiteY1" fmla="*/ 482457 h 482457"/>
                      <a:gd name="connsiteX0" fmla="*/ 0 w 122368"/>
                      <a:gd name="connsiteY0" fmla="*/ 0 h 482457"/>
                      <a:gd name="connsiteX1" fmla="*/ 55366 w 122368"/>
                      <a:gd name="connsiteY1" fmla="*/ 482457 h 482457"/>
                      <a:gd name="connsiteX0" fmla="*/ 0 w 102960"/>
                      <a:gd name="connsiteY0" fmla="*/ 0 h 482457"/>
                      <a:gd name="connsiteX1" fmla="*/ 23730 w 102960"/>
                      <a:gd name="connsiteY1" fmla="*/ 482457 h 482457"/>
                      <a:gd name="connsiteX0" fmla="*/ 0 w 133079"/>
                      <a:gd name="connsiteY0" fmla="*/ 0 h 500253"/>
                      <a:gd name="connsiteX1" fmla="*/ 71184 w 133079"/>
                      <a:gd name="connsiteY1" fmla="*/ 500253 h 500253"/>
                      <a:gd name="connsiteX0" fmla="*/ 0 w 162077"/>
                      <a:gd name="connsiteY0" fmla="*/ 0 h 500253"/>
                      <a:gd name="connsiteX1" fmla="*/ 71184 w 162077"/>
                      <a:gd name="connsiteY1" fmla="*/ 500253 h 500253"/>
                      <a:gd name="connsiteX0" fmla="*/ 0 w 141200"/>
                      <a:gd name="connsiteY0" fmla="*/ 0 h 485421"/>
                      <a:gd name="connsiteX1" fmla="*/ 29661 w 141200"/>
                      <a:gd name="connsiteY1" fmla="*/ 485421 h 485421"/>
                      <a:gd name="connsiteX0" fmla="*/ 0 w 165401"/>
                      <a:gd name="connsiteY0" fmla="*/ 0 h 485421"/>
                      <a:gd name="connsiteX1" fmla="*/ 29661 w 165401"/>
                      <a:gd name="connsiteY1" fmla="*/ 485421 h 485421"/>
                    </a:gdLst>
                    <a:ahLst/>
                    <a:cxnLst>
                      <a:cxn ang="0">
                        <a:pos x="connsiteX0" y="connsiteY0"/>
                      </a:cxn>
                      <a:cxn ang="0">
                        <a:pos x="connsiteX1" y="connsiteY1"/>
                      </a:cxn>
                    </a:cxnLst>
                    <a:rect l="l" t="t" r="r" b="b"/>
                    <a:pathLst>
                      <a:path w="165401" h="485421">
                        <a:moveTo>
                          <a:pt x="0" y="0"/>
                        </a:moveTo>
                        <a:cubicBezTo>
                          <a:pt x="217216" y="100840"/>
                          <a:pt x="213547" y="361138"/>
                          <a:pt x="29661" y="485421"/>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374" name="Oval 5">
                    <a:extLst>
                      <a:ext uri="{FF2B5EF4-FFF2-40B4-BE49-F238E27FC236}">
                        <a16:creationId xmlns:a16="http://schemas.microsoft.com/office/drawing/2014/main" id="{7A8D1706-64B5-409A-91B5-99EFF8561DEC}"/>
                      </a:ext>
                    </a:extLst>
                  </p:cNvPr>
                  <p:cNvSpPr/>
                  <p:nvPr/>
                </p:nvSpPr>
                <p:spPr bwMode="auto">
                  <a:xfrm>
                    <a:off x="2866921" y="3977662"/>
                    <a:ext cx="45720" cy="134180"/>
                  </a:xfrm>
                  <a:custGeom>
                    <a:avLst/>
                    <a:gdLst>
                      <a:gd name="connsiteX0" fmla="*/ 0 w 442913"/>
                      <a:gd name="connsiteY0" fmla="*/ 221457 h 442913"/>
                      <a:gd name="connsiteX1" fmla="*/ 221457 w 442913"/>
                      <a:gd name="connsiteY1" fmla="*/ 0 h 442913"/>
                      <a:gd name="connsiteX2" fmla="*/ 442914 w 442913"/>
                      <a:gd name="connsiteY2" fmla="*/ 221457 h 442913"/>
                      <a:gd name="connsiteX3" fmla="*/ 221457 w 442913"/>
                      <a:gd name="connsiteY3" fmla="*/ 442914 h 442913"/>
                      <a:gd name="connsiteX4" fmla="*/ 0 w 442913"/>
                      <a:gd name="connsiteY4" fmla="*/ 221457 h 442913"/>
                      <a:gd name="connsiteX0" fmla="*/ 0 w 442914"/>
                      <a:gd name="connsiteY0" fmla="*/ 221457 h 442914"/>
                      <a:gd name="connsiteX1" fmla="*/ 221457 w 442914"/>
                      <a:gd name="connsiteY1" fmla="*/ 0 h 442914"/>
                      <a:gd name="connsiteX2" fmla="*/ 442914 w 442914"/>
                      <a:gd name="connsiteY2" fmla="*/ 221457 h 442914"/>
                      <a:gd name="connsiteX3" fmla="*/ 221457 w 442914"/>
                      <a:gd name="connsiteY3" fmla="*/ 442914 h 442914"/>
                      <a:gd name="connsiteX4" fmla="*/ 91440 w 442914"/>
                      <a:gd name="connsiteY4" fmla="*/ 312897 h 442914"/>
                      <a:gd name="connsiteX0" fmla="*/ 165700 w 387157"/>
                      <a:gd name="connsiteY0" fmla="*/ 0 h 442914"/>
                      <a:gd name="connsiteX1" fmla="*/ 387157 w 387157"/>
                      <a:gd name="connsiteY1" fmla="*/ 221457 h 442914"/>
                      <a:gd name="connsiteX2" fmla="*/ 165700 w 387157"/>
                      <a:gd name="connsiteY2" fmla="*/ 442914 h 442914"/>
                      <a:gd name="connsiteX3" fmla="*/ 35683 w 387157"/>
                      <a:gd name="connsiteY3" fmla="*/ 312897 h 442914"/>
                      <a:gd name="connsiteX0" fmla="*/ 0 w 221457"/>
                      <a:gd name="connsiteY0" fmla="*/ 0 h 442914"/>
                      <a:gd name="connsiteX1" fmla="*/ 221457 w 221457"/>
                      <a:gd name="connsiteY1" fmla="*/ 221457 h 442914"/>
                      <a:gd name="connsiteX2" fmla="*/ 0 w 221457"/>
                      <a:gd name="connsiteY2" fmla="*/ 442914 h 442914"/>
                      <a:gd name="connsiteX0" fmla="*/ 0 w 221457"/>
                      <a:gd name="connsiteY0" fmla="*/ 0 h 221457"/>
                      <a:gd name="connsiteX1" fmla="*/ 221457 w 221457"/>
                      <a:gd name="connsiteY1" fmla="*/ 221457 h 221457"/>
                      <a:gd name="connsiteX0" fmla="*/ 0 w 73648"/>
                      <a:gd name="connsiteY0" fmla="*/ 0 h 482457"/>
                      <a:gd name="connsiteX1" fmla="*/ 55366 w 73648"/>
                      <a:gd name="connsiteY1" fmla="*/ 482457 h 482457"/>
                      <a:gd name="connsiteX0" fmla="*/ 0 w 122368"/>
                      <a:gd name="connsiteY0" fmla="*/ 0 h 482457"/>
                      <a:gd name="connsiteX1" fmla="*/ 55366 w 122368"/>
                      <a:gd name="connsiteY1" fmla="*/ 482457 h 482457"/>
                      <a:gd name="connsiteX0" fmla="*/ 0 w 102960"/>
                      <a:gd name="connsiteY0" fmla="*/ 0 h 482457"/>
                      <a:gd name="connsiteX1" fmla="*/ 23730 w 102960"/>
                      <a:gd name="connsiteY1" fmla="*/ 482457 h 482457"/>
                      <a:gd name="connsiteX0" fmla="*/ 0 w 133079"/>
                      <a:gd name="connsiteY0" fmla="*/ 0 h 500253"/>
                      <a:gd name="connsiteX1" fmla="*/ 71184 w 133079"/>
                      <a:gd name="connsiteY1" fmla="*/ 500253 h 500253"/>
                      <a:gd name="connsiteX0" fmla="*/ 0 w 162077"/>
                      <a:gd name="connsiteY0" fmla="*/ 0 h 500253"/>
                      <a:gd name="connsiteX1" fmla="*/ 71184 w 162077"/>
                      <a:gd name="connsiteY1" fmla="*/ 500253 h 500253"/>
                      <a:gd name="connsiteX0" fmla="*/ 0 w 141200"/>
                      <a:gd name="connsiteY0" fmla="*/ 0 h 485421"/>
                      <a:gd name="connsiteX1" fmla="*/ 29661 w 141200"/>
                      <a:gd name="connsiteY1" fmla="*/ 485421 h 485421"/>
                      <a:gd name="connsiteX0" fmla="*/ 0 w 165401"/>
                      <a:gd name="connsiteY0" fmla="*/ 0 h 485421"/>
                      <a:gd name="connsiteX1" fmla="*/ 29661 w 165401"/>
                      <a:gd name="connsiteY1" fmla="*/ 485421 h 485421"/>
                    </a:gdLst>
                    <a:ahLst/>
                    <a:cxnLst>
                      <a:cxn ang="0">
                        <a:pos x="connsiteX0" y="connsiteY0"/>
                      </a:cxn>
                      <a:cxn ang="0">
                        <a:pos x="connsiteX1" y="connsiteY1"/>
                      </a:cxn>
                    </a:cxnLst>
                    <a:rect l="l" t="t" r="r" b="b"/>
                    <a:pathLst>
                      <a:path w="165401" h="485421">
                        <a:moveTo>
                          <a:pt x="0" y="0"/>
                        </a:moveTo>
                        <a:cubicBezTo>
                          <a:pt x="217216" y="100840"/>
                          <a:pt x="213547" y="361138"/>
                          <a:pt x="29661" y="485421"/>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grpSp>
          </p:grpSp>
        </p:grpSp>
        <p:grpSp>
          <p:nvGrpSpPr>
            <p:cNvPr id="375" name="Group 374">
              <a:extLst>
                <a:ext uri="{FF2B5EF4-FFF2-40B4-BE49-F238E27FC236}">
                  <a16:creationId xmlns:a16="http://schemas.microsoft.com/office/drawing/2014/main" id="{AA7776F3-090E-48AC-ADB6-210981921B1A}"/>
                </a:ext>
              </a:extLst>
            </p:cNvPr>
            <p:cNvGrpSpPr/>
            <p:nvPr/>
          </p:nvGrpSpPr>
          <p:grpSpPr>
            <a:xfrm>
              <a:off x="6726862" y="4701745"/>
              <a:ext cx="502849" cy="502849"/>
              <a:chOff x="-963895" y="657784"/>
              <a:chExt cx="502920" cy="502920"/>
            </a:xfrm>
          </p:grpSpPr>
          <p:sp useBgFill="1">
            <p:nvSpPr>
              <p:cNvPr id="376" name="Oval 375">
                <a:extLst>
                  <a:ext uri="{FF2B5EF4-FFF2-40B4-BE49-F238E27FC236}">
                    <a16:creationId xmlns:a16="http://schemas.microsoft.com/office/drawing/2014/main" id="{6F1245BF-03D8-4D17-BA1C-B832EFD8575E}"/>
                  </a:ext>
                </a:extLst>
              </p:cNvPr>
              <p:cNvSpPr/>
              <p:nvPr/>
            </p:nvSpPr>
            <p:spPr bwMode="auto">
              <a:xfrm>
                <a:off x="-963895" y="65778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7" name="directory_2">
                <a:extLst>
                  <a:ext uri="{FF2B5EF4-FFF2-40B4-BE49-F238E27FC236}">
                    <a16:creationId xmlns:a16="http://schemas.microsoft.com/office/drawing/2014/main" id="{9142AB52-2642-4A48-8996-5F8E2A17ECA1}"/>
                  </a:ext>
                </a:extLst>
              </p:cNvPr>
              <p:cNvSpPr>
                <a:spLocks noChangeAspect="1" noEditPoints="1"/>
              </p:cNvSpPr>
              <p:nvPr/>
            </p:nvSpPr>
            <p:spPr bwMode="auto">
              <a:xfrm>
                <a:off x="-820034" y="801178"/>
                <a:ext cx="215198" cy="216133"/>
              </a:xfrm>
              <a:custGeom>
                <a:avLst/>
                <a:gdLst>
                  <a:gd name="T0" fmla="*/ 91 w 317"/>
                  <a:gd name="T1" fmla="*/ 135 h 318"/>
                  <a:gd name="T2" fmla="*/ 126 w 317"/>
                  <a:gd name="T3" fmla="*/ 100 h 318"/>
                  <a:gd name="T4" fmla="*/ 162 w 317"/>
                  <a:gd name="T5" fmla="*/ 135 h 318"/>
                  <a:gd name="T6" fmla="*/ 126 w 317"/>
                  <a:gd name="T7" fmla="*/ 170 h 318"/>
                  <a:gd name="T8" fmla="*/ 91 w 317"/>
                  <a:gd name="T9" fmla="*/ 135 h 318"/>
                  <a:gd name="T10" fmla="*/ 190 w 317"/>
                  <a:gd name="T11" fmla="*/ 234 h 318"/>
                  <a:gd name="T12" fmla="*/ 126 w 317"/>
                  <a:gd name="T13" fmla="*/ 170 h 318"/>
                  <a:gd name="T14" fmla="*/ 63 w 317"/>
                  <a:gd name="T15" fmla="*/ 234 h 318"/>
                  <a:gd name="T16" fmla="*/ 0 w 317"/>
                  <a:gd name="T17" fmla="*/ 284 h 318"/>
                  <a:gd name="T18" fmla="*/ 34 w 317"/>
                  <a:gd name="T19" fmla="*/ 318 h 318"/>
                  <a:gd name="T20" fmla="*/ 283 w 317"/>
                  <a:gd name="T21" fmla="*/ 318 h 318"/>
                  <a:gd name="T22" fmla="*/ 317 w 317"/>
                  <a:gd name="T23" fmla="*/ 284 h 318"/>
                  <a:gd name="T24" fmla="*/ 317 w 317"/>
                  <a:gd name="T25" fmla="*/ 35 h 318"/>
                  <a:gd name="T26" fmla="*/ 283 w 317"/>
                  <a:gd name="T27" fmla="*/ 1 h 318"/>
                  <a:gd name="T28" fmla="*/ 34 w 317"/>
                  <a:gd name="T29" fmla="*/ 1 h 318"/>
                  <a:gd name="T30" fmla="*/ 0 w 317"/>
                  <a:gd name="T31" fmla="*/ 35 h 318"/>
                  <a:gd name="T32" fmla="*/ 0 w 317"/>
                  <a:gd name="T33" fmla="*/ 284 h 318"/>
                  <a:gd name="T34" fmla="*/ 239 w 317"/>
                  <a:gd name="T35" fmla="*/ 318 h 318"/>
                  <a:gd name="T36" fmla="*/ 239 w 317"/>
                  <a:gd name="T37" fmla="*/ 0 h 318"/>
                  <a:gd name="T38" fmla="*/ 239 w 317"/>
                  <a:gd name="T39" fmla="*/ 107 h 318"/>
                  <a:gd name="T40" fmla="*/ 317 w 317"/>
                  <a:gd name="T41" fmla="*/ 107 h 318"/>
                  <a:gd name="T42" fmla="*/ 239 w 317"/>
                  <a:gd name="T43" fmla="*/ 212 h 318"/>
                  <a:gd name="T44" fmla="*/ 317 w 317"/>
                  <a:gd name="T45" fmla="*/ 21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18">
                    <a:moveTo>
                      <a:pt x="91" y="135"/>
                    </a:moveTo>
                    <a:cubicBezTo>
                      <a:pt x="91" y="115"/>
                      <a:pt x="107" y="100"/>
                      <a:pt x="126" y="100"/>
                    </a:cubicBezTo>
                    <a:cubicBezTo>
                      <a:pt x="146" y="100"/>
                      <a:pt x="162" y="115"/>
                      <a:pt x="162" y="135"/>
                    </a:cubicBezTo>
                    <a:cubicBezTo>
                      <a:pt x="162" y="154"/>
                      <a:pt x="146" y="170"/>
                      <a:pt x="126" y="170"/>
                    </a:cubicBezTo>
                    <a:cubicBezTo>
                      <a:pt x="107" y="170"/>
                      <a:pt x="91" y="154"/>
                      <a:pt x="91" y="135"/>
                    </a:cubicBezTo>
                    <a:close/>
                    <a:moveTo>
                      <a:pt x="190" y="234"/>
                    </a:moveTo>
                    <a:cubicBezTo>
                      <a:pt x="190" y="198"/>
                      <a:pt x="161" y="170"/>
                      <a:pt x="126" y="170"/>
                    </a:cubicBezTo>
                    <a:cubicBezTo>
                      <a:pt x="92" y="170"/>
                      <a:pt x="63" y="198"/>
                      <a:pt x="63" y="234"/>
                    </a:cubicBezTo>
                    <a:moveTo>
                      <a:pt x="0" y="284"/>
                    </a:moveTo>
                    <a:cubicBezTo>
                      <a:pt x="0" y="303"/>
                      <a:pt x="15" y="318"/>
                      <a:pt x="34" y="318"/>
                    </a:cubicBezTo>
                    <a:cubicBezTo>
                      <a:pt x="283" y="318"/>
                      <a:pt x="283" y="318"/>
                      <a:pt x="283" y="318"/>
                    </a:cubicBezTo>
                    <a:cubicBezTo>
                      <a:pt x="301" y="318"/>
                      <a:pt x="317" y="303"/>
                      <a:pt x="317" y="284"/>
                    </a:cubicBezTo>
                    <a:cubicBezTo>
                      <a:pt x="317" y="35"/>
                      <a:pt x="317" y="35"/>
                      <a:pt x="317" y="35"/>
                    </a:cubicBezTo>
                    <a:cubicBezTo>
                      <a:pt x="317" y="16"/>
                      <a:pt x="301" y="1"/>
                      <a:pt x="283" y="1"/>
                    </a:cubicBezTo>
                    <a:cubicBezTo>
                      <a:pt x="34" y="1"/>
                      <a:pt x="34" y="1"/>
                      <a:pt x="34" y="1"/>
                    </a:cubicBezTo>
                    <a:cubicBezTo>
                      <a:pt x="15" y="1"/>
                      <a:pt x="0" y="16"/>
                      <a:pt x="0" y="35"/>
                    </a:cubicBezTo>
                    <a:lnTo>
                      <a:pt x="0" y="284"/>
                    </a:lnTo>
                    <a:close/>
                    <a:moveTo>
                      <a:pt x="239" y="318"/>
                    </a:moveTo>
                    <a:cubicBezTo>
                      <a:pt x="239" y="0"/>
                      <a:pt x="239" y="0"/>
                      <a:pt x="239" y="0"/>
                    </a:cubicBezTo>
                    <a:moveTo>
                      <a:pt x="239" y="107"/>
                    </a:moveTo>
                    <a:cubicBezTo>
                      <a:pt x="317" y="107"/>
                      <a:pt x="317" y="107"/>
                      <a:pt x="317" y="107"/>
                    </a:cubicBezTo>
                    <a:moveTo>
                      <a:pt x="239" y="212"/>
                    </a:moveTo>
                    <a:cubicBezTo>
                      <a:pt x="317" y="212"/>
                      <a:pt x="317" y="212"/>
                      <a:pt x="317" y="212"/>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78" name="Group 377">
              <a:extLst>
                <a:ext uri="{FF2B5EF4-FFF2-40B4-BE49-F238E27FC236}">
                  <a16:creationId xmlns:a16="http://schemas.microsoft.com/office/drawing/2014/main" id="{FEEA77F0-8A8B-4BE8-846B-B4E00B533FF1}"/>
                </a:ext>
              </a:extLst>
            </p:cNvPr>
            <p:cNvGrpSpPr/>
            <p:nvPr/>
          </p:nvGrpSpPr>
          <p:grpSpPr>
            <a:xfrm>
              <a:off x="5674065" y="2653214"/>
              <a:ext cx="502849" cy="502849"/>
              <a:chOff x="-963895" y="3383159"/>
              <a:chExt cx="502920" cy="502920"/>
            </a:xfrm>
          </p:grpSpPr>
          <p:sp useBgFill="1">
            <p:nvSpPr>
              <p:cNvPr id="379" name="Oval 378">
                <a:extLst>
                  <a:ext uri="{FF2B5EF4-FFF2-40B4-BE49-F238E27FC236}">
                    <a16:creationId xmlns:a16="http://schemas.microsoft.com/office/drawing/2014/main" id="{75E1CB5B-9508-475A-80D2-0F268B4B11C6}"/>
                  </a:ext>
                </a:extLst>
              </p:cNvPr>
              <p:cNvSpPr/>
              <p:nvPr/>
            </p:nvSpPr>
            <p:spPr bwMode="auto">
              <a:xfrm>
                <a:off x="-963895" y="3383159"/>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80" name="Group 379">
                <a:extLst>
                  <a:ext uri="{FF2B5EF4-FFF2-40B4-BE49-F238E27FC236}">
                    <a16:creationId xmlns:a16="http://schemas.microsoft.com/office/drawing/2014/main" id="{15E4E832-ECE4-492A-9AC4-8595BC1B2BC2}"/>
                  </a:ext>
                </a:extLst>
              </p:cNvPr>
              <p:cNvGrpSpPr/>
              <p:nvPr/>
            </p:nvGrpSpPr>
            <p:grpSpPr>
              <a:xfrm>
                <a:off x="-826557" y="3533862"/>
                <a:ext cx="228245" cy="201514"/>
                <a:chOff x="2145576" y="1852136"/>
                <a:chExt cx="291291" cy="257176"/>
              </a:xfrm>
              <a:noFill/>
            </p:grpSpPr>
            <p:sp>
              <p:nvSpPr>
                <p:cNvPr id="381" name="people_17">
                  <a:extLst>
                    <a:ext uri="{FF2B5EF4-FFF2-40B4-BE49-F238E27FC236}">
                      <a16:creationId xmlns:a16="http://schemas.microsoft.com/office/drawing/2014/main" id="{11E54949-9658-43C9-8D4C-626262877920}"/>
                    </a:ext>
                  </a:extLst>
                </p:cNvPr>
                <p:cNvSpPr>
                  <a:spLocks noChangeAspect="1" noEditPoints="1"/>
                </p:cNvSpPr>
                <p:nvPr/>
              </p:nvSpPr>
              <p:spPr bwMode="auto">
                <a:xfrm>
                  <a:off x="2215982" y="1871414"/>
                  <a:ext cx="150479" cy="218620"/>
                </a:xfrm>
                <a:custGeom>
                  <a:avLst/>
                  <a:gdLst>
                    <a:gd name="T0" fmla="*/ 69 w 219"/>
                    <a:gd name="T1" fmla="*/ 33 h 318"/>
                    <a:gd name="T2" fmla="*/ 103 w 219"/>
                    <a:gd name="T3" fmla="*/ 0 h 318"/>
                    <a:gd name="T4" fmla="*/ 136 w 219"/>
                    <a:gd name="T5" fmla="*/ 33 h 318"/>
                    <a:gd name="T6" fmla="*/ 103 w 219"/>
                    <a:gd name="T7" fmla="*/ 67 h 318"/>
                    <a:gd name="T8" fmla="*/ 69 w 219"/>
                    <a:gd name="T9" fmla="*/ 33 h 318"/>
                    <a:gd name="T10" fmla="*/ 34 w 219"/>
                    <a:gd name="T11" fmla="*/ 192 h 318"/>
                    <a:gd name="T12" fmla="*/ 9 w 219"/>
                    <a:gd name="T13" fmla="*/ 295 h 318"/>
                    <a:gd name="T14" fmla="*/ 33 w 219"/>
                    <a:gd name="T15" fmla="*/ 318 h 318"/>
                    <a:gd name="T16" fmla="*/ 56 w 219"/>
                    <a:gd name="T17" fmla="*/ 295 h 318"/>
                    <a:gd name="T18" fmla="*/ 74 w 219"/>
                    <a:gd name="T19" fmla="*/ 206 h 318"/>
                    <a:gd name="T20" fmla="*/ 122 w 219"/>
                    <a:gd name="T21" fmla="*/ 255 h 318"/>
                    <a:gd name="T22" fmla="*/ 122 w 219"/>
                    <a:gd name="T23" fmla="*/ 295 h 318"/>
                    <a:gd name="T24" fmla="*/ 146 w 219"/>
                    <a:gd name="T25" fmla="*/ 318 h 318"/>
                    <a:gd name="T26" fmla="*/ 169 w 219"/>
                    <a:gd name="T27" fmla="*/ 295 h 318"/>
                    <a:gd name="T28" fmla="*/ 168 w 219"/>
                    <a:gd name="T29" fmla="*/ 235 h 318"/>
                    <a:gd name="T30" fmla="*/ 114 w 219"/>
                    <a:gd name="T31" fmla="*/ 180 h 318"/>
                    <a:gd name="T32" fmla="*/ 125 w 219"/>
                    <a:gd name="T33" fmla="*/ 130 h 318"/>
                    <a:gd name="T34" fmla="*/ 146 w 219"/>
                    <a:gd name="T35" fmla="*/ 153 h 318"/>
                    <a:gd name="T36" fmla="*/ 195 w 219"/>
                    <a:gd name="T37" fmla="*/ 153 h 318"/>
                    <a:gd name="T38" fmla="*/ 219 w 219"/>
                    <a:gd name="T39" fmla="*/ 129 h 318"/>
                    <a:gd name="T40" fmla="*/ 195 w 219"/>
                    <a:gd name="T41" fmla="*/ 106 h 318"/>
                    <a:gd name="T42" fmla="*/ 166 w 219"/>
                    <a:gd name="T43" fmla="*/ 106 h 318"/>
                    <a:gd name="T44" fmla="*/ 125 w 219"/>
                    <a:gd name="T45" fmla="*/ 67 h 318"/>
                    <a:gd name="T46" fmla="*/ 55 w 219"/>
                    <a:gd name="T47" fmla="*/ 67 h 318"/>
                    <a:gd name="T48" fmla="*/ 0 w 219"/>
                    <a:gd name="T49" fmla="*/ 95 h 318"/>
                    <a:gd name="T50" fmla="*/ 0 w 219"/>
                    <a:gd name="T51" fmla="*/ 168 h 318"/>
                    <a:gd name="T52" fmla="*/ 24 w 219"/>
                    <a:gd name="T53" fmla="*/ 192 h 318"/>
                    <a:gd name="T54" fmla="*/ 47 w 219"/>
                    <a:gd name="T55" fmla="*/ 168 h 318"/>
                    <a:gd name="T56" fmla="*/ 47 w 219"/>
                    <a:gd name="T57" fmla="*/ 123 h 318"/>
                    <a:gd name="T58" fmla="*/ 73 w 219"/>
                    <a:gd name="T59" fmla="*/ 11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318">
                      <a:moveTo>
                        <a:pt x="69" y="33"/>
                      </a:moveTo>
                      <a:cubicBezTo>
                        <a:pt x="69" y="15"/>
                        <a:pt x="84" y="0"/>
                        <a:pt x="103" y="0"/>
                      </a:cubicBezTo>
                      <a:cubicBezTo>
                        <a:pt x="121" y="0"/>
                        <a:pt x="136" y="15"/>
                        <a:pt x="136" y="33"/>
                      </a:cubicBezTo>
                      <a:cubicBezTo>
                        <a:pt x="136" y="52"/>
                        <a:pt x="121" y="67"/>
                        <a:pt x="103" y="67"/>
                      </a:cubicBezTo>
                      <a:cubicBezTo>
                        <a:pt x="84" y="67"/>
                        <a:pt x="69" y="52"/>
                        <a:pt x="69" y="33"/>
                      </a:cubicBezTo>
                      <a:close/>
                      <a:moveTo>
                        <a:pt x="34" y="192"/>
                      </a:moveTo>
                      <a:cubicBezTo>
                        <a:pt x="9" y="295"/>
                        <a:pt x="9" y="295"/>
                        <a:pt x="9" y="295"/>
                      </a:cubicBezTo>
                      <a:cubicBezTo>
                        <a:pt x="9" y="308"/>
                        <a:pt x="20" y="318"/>
                        <a:pt x="33" y="318"/>
                      </a:cubicBezTo>
                      <a:cubicBezTo>
                        <a:pt x="46" y="318"/>
                        <a:pt x="56" y="308"/>
                        <a:pt x="56" y="295"/>
                      </a:cubicBezTo>
                      <a:cubicBezTo>
                        <a:pt x="74" y="206"/>
                        <a:pt x="74" y="206"/>
                        <a:pt x="74" y="206"/>
                      </a:cubicBezTo>
                      <a:cubicBezTo>
                        <a:pt x="122" y="255"/>
                        <a:pt x="122" y="255"/>
                        <a:pt x="122" y="255"/>
                      </a:cubicBezTo>
                      <a:cubicBezTo>
                        <a:pt x="122" y="295"/>
                        <a:pt x="122" y="295"/>
                        <a:pt x="122" y="295"/>
                      </a:cubicBezTo>
                      <a:cubicBezTo>
                        <a:pt x="122" y="308"/>
                        <a:pt x="133" y="318"/>
                        <a:pt x="146" y="318"/>
                      </a:cubicBezTo>
                      <a:cubicBezTo>
                        <a:pt x="159" y="318"/>
                        <a:pt x="169" y="308"/>
                        <a:pt x="169" y="295"/>
                      </a:cubicBezTo>
                      <a:cubicBezTo>
                        <a:pt x="168" y="235"/>
                        <a:pt x="168" y="235"/>
                        <a:pt x="168" y="235"/>
                      </a:cubicBezTo>
                      <a:cubicBezTo>
                        <a:pt x="114" y="180"/>
                        <a:pt x="114" y="180"/>
                        <a:pt x="114" y="180"/>
                      </a:cubicBezTo>
                      <a:cubicBezTo>
                        <a:pt x="125" y="130"/>
                        <a:pt x="125" y="130"/>
                        <a:pt x="125" y="130"/>
                      </a:cubicBezTo>
                      <a:cubicBezTo>
                        <a:pt x="146" y="153"/>
                        <a:pt x="146" y="153"/>
                        <a:pt x="146" y="153"/>
                      </a:cubicBezTo>
                      <a:cubicBezTo>
                        <a:pt x="195" y="153"/>
                        <a:pt x="195" y="153"/>
                        <a:pt x="195" y="153"/>
                      </a:cubicBezTo>
                      <a:cubicBezTo>
                        <a:pt x="208" y="153"/>
                        <a:pt x="219" y="142"/>
                        <a:pt x="219" y="129"/>
                      </a:cubicBezTo>
                      <a:cubicBezTo>
                        <a:pt x="219" y="116"/>
                        <a:pt x="208" y="106"/>
                        <a:pt x="195" y="106"/>
                      </a:cubicBezTo>
                      <a:cubicBezTo>
                        <a:pt x="166" y="106"/>
                        <a:pt x="166" y="106"/>
                        <a:pt x="166" y="106"/>
                      </a:cubicBezTo>
                      <a:cubicBezTo>
                        <a:pt x="125" y="67"/>
                        <a:pt x="125" y="67"/>
                        <a:pt x="125" y="67"/>
                      </a:cubicBezTo>
                      <a:cubicBezTo>
                        <a:pt x="55" y="67"/>
                        <a:pt x="55" y="67"/>
                        <a:pt x="55" y="67"/>
                      </a:cubicBezTo>
                      <a:cubicBezTo>
                        <a:pt x="0" y="95"/>
                        <a:pt x="0" y="95"/>
                        <a:pt x="0" y="95"/>
                      </a:cubicBezTo>
                      <a:cubicBezTo>
                        <a:pt x="0" y="168"/>
                        <a:pt x="0" y="168"/>
                        <a:pt x="0" y="168"/>
                      </a:cubicBezTo>
                      <a:cubicBezTo>
                        <a:pt x="0" y="182"/>
                        <a:pt x="11" y="192"/>
                        <a:pt x="24" y="192"/>
                      </a:cubicBezTo>
                      <a:cubicBezTo>
                        <a:pt x="37" y="192"/>
                        <a:pt x="47" y="182"/>
                        <a:pt x="47" y="168"/>
                      </a:cubicBezTo>
                      <a:cubicBezTo>
                        <a:pt x="47" y="123"/>
                        <a:pt x="47" y="123"/>
                        <a:pt x="47" y="123"/>
                      </a:cubicBezTo>
                      <a:cubicBezTo>
                        <a:pt x="73" y="110"/>
                        <a:pt x="73" y="110"/>
                        <a:pt x="73" y="110"/>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nvGrpSpPr>
                <p:cNvPr id="382" name="Group 381">
                  <a:extLst>
                    <a:ext uri="{FF2B5EF4-FFF2-40B4-BE49-F238E27FC236}">
                      <a16:creationId xmlns:a16="http://schemas.microsoft.com/office/drawing/2014/main" id="{D6FB72D2-5710-4288-9D3A-0BD11A01BE0F}"/>
                    </a:ext>
                  </a:extLst>
                </p:cNvPr>
                <p:cNvGrpSpPr/>
                <p:nvPr/>
              </p:nvGrpSpPr>
              <p:grpSpPr>
                <a:xfrm>
                  <a:off x="2145576" y="1852136"/>
                  <a:ext cx="291291" cy="257176"/>
                  <a:chOff x="7206762" y="3013463"/>
                  <a:chExt cx="291291" cy="257176"/>
                </a:xfrm>
                <a:grpFill/>
              </p:grpSpPr>
              <p:sp>
                <p:nvSpPr>
                  <p:cNvPr id="383" name="Rectangle 12">
                    <a:extLst>
                      <a:ext uri="{FF2B5EF4-FFF2-40B4-BE49-F238E27FC236}">
                        <a16:creationId xmlns:a16="http://schemas.microsoft.com/office/drawing/2014/main" id="{8BD83F07-29DA-4EEC-8BD6-3D03CA867CF1}"/>
                      </a:ext>
                    </a:extLst>
                  </p:cNvPr>
                  <p:cNvSpPr/>
                  <p:nvPr/>
                </p:nvSpPr>
                <p:spPr bwMode="auto">
                  <a:xfrm>
                    <a:off x="7206762" y="3013463"/>
                    <a:ext cx="49861" cy="49861"/>
                  </a:xfrm>
                  <a:custGeom>
                    <a:avLst/>
                    <a:gdLst>
                      <a:gd name="connsiteX0" fmla="*/ 0 w 236220"/>
                      <a:gd name="connsiteY0" fmla="*/ 0 h 236220"/>
                      <a:gd name="connsiteX1" fmla="*/ 236220 w 236220"/>
                      <a:gd name="connsiteY1" fmla="*/ 0 h 236220"/>
                      <a:gd name="connsiteX2" fmla="*/ 236220 w 236220"/>
                      <a:gd name="connsiteY2" fmla="*/ 236220 h 236220"/>
                      <a:gd name="connsiteX3" fmla="*/ 0 w 236220"/>
                      <a:gd name="connsiteY3" fmla="*/ 236220 h 236220"/>
                      <a:gd name="connsiteX4" fmla="*/ 0 w 236220"/>
                      <a:gd name="connsiteY4" fmla="*/ 0 h 236220"/>
                      <a:gd name="connsiteX0" fmla="*/ 236220 w 327660"/>
                      <a:gd name="connsiteY0" fmla="*/ 236220 h 327660"/>
                      <a:gd name="connsiteX1" fmla="*/ 0 w 327660"/>
                      <a:gd name="connsiteY1" fmla="*/ 236220 h 327660"/>
                      <a:gd name="connsiteX2" fmla="*/ 0 w 327660"/>
                      <a:gd name="connsiteY2" fmla="*/ 0 h 327660"/>
                      <a:gd name="connsiteX3" fmla="*/ 236220 w 327660"/>
                      <a:gd name="connsiteY3" fmla="*/ 0 h 327660"/>
                      <a:gd name="connsiteX4" fmla="*/ 327660 w 327660"/>
                      <a:gd name="connsiteY4" fmla="*/ 327660 h 327660"/>
                      <a:gd name="connsiteX0" fmla="*/ 236220 w 236220"/>
                      <a:gd name="connsiteY0" fmla="*/ 236220 h 236220"/>
                      <a:gd name="connsiteX1" fmla="*/ 0 w 236220"/>
                      <a:gd name="connsiteY1" fmla="*/ 236220 h 236220"/>
                      <a:gd name="connsiteX2" fmla="*/ 0 w 236220"/>
                      <a:gd name="connsiteY2" fmla="*/ 0 h 236220"/>
                      <a:gd name="connsiteX3" fmla="*/ 236220 w 236220"/>
                      <a:gd name="connsiteY3" fmla="*/ 0 h 236220"/>
                      <a:gd name="connsiteX0" fmla="*/ 0 w 236220"/>
                      <a:gd name="connsiteY0" fmla="*/ 236220 h 236220"/>
                      <a:gd name="connsiteX1" fmla="*/ 0 w 236220"/>
                      <a:gd name="connsiteY1" fmla="*/ 0 h 236220"/>
                      <a:gd name="connsiteX2" fmla="*/ 236220 w 236220"/>
                      <a:gd name="connsiteY2" fmla="*/ 0 h 236220"/>
                    </a:gdLst>
                    <a:ahLst/>
                    <a:cxnLst>
                      <a:cxn ang="0">
                        <a:pos x="connsiteX0" y="connsiteY0"/>
                      </a:cxn>
                      <a:cxn ang="0">
                        <a:pos x="connsiteX1" y="connsiteY1"/>
                      </a:cxn>
                      <a:cxn ang="0">
                        <a:pos x="connsiteX2" y="connsiteY2"/>
                      </a:cxn>
                    </a:cxnLst>
                    <a:rect l="l" t="t" r="r" b="b"/>
                    <a:pathLst>
                      <a:path w="236220" h="236220">
                        <a:moveTo>
                          <a:pt x="0" y="236220"/>
                        </a:moveTo>
                        <a:lnTo>
                          <a:pt x="0" y="0"/>
                        </a:lnTo>
                        <a:lnTo>
                          <a:pt x="236220" y="0"/>
                        </a:ln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384" name="Rectangle 12">
                    <a:extLst>
                      <a:ext uri="{FF2B5EF4-FFF2-40B4-BE49-F238E27FC236}">
                        <a16:creationId xmlns:a16="http://schemas.microsoft.com/office/drawing/2014/main" id="{F5264A47-4773-4719-82BB-BDA32EDA7E54}"/>
                      </a:ext>
                    </a:extLst>
                  </p:cNvPr>
                  <p:cNvSpPr/>
                  <p:nvPr/>
                </p:nvSpPr>
                <p:spPr bwMode="auto">
                  <a:xfrm flipH="1">
                    <a:off x="7448192" y="3013463"/>
                    <a:ext cx="49861" cy="49861"/>
                  </a:xfrm>
                  <a:custGeom>
                    <a:avLst/>
                    <a:gdLst>
                      <a:gd name="connsiteX0" fmla="*/ 0 w 236220"/>
                      <a:gd name="connsiteY0" fmla="*/ 0 h 236220"/>
                      <a:gd name="connsiteX1" fmla="*/ 236220 w 236220"/>
                      <a:gd name="connsiteY1" fmla="*/ 0 h 236220"/>
                      <a:gd name="connsiteX2" fmla="*/ 236220 w 236220"/>
                      <a:gd name="connsiteY2" fmla="*/ 236220 h 236220"/>
                      <a:gd name="connsiteX3" fmla="*/ 0 w 236220"/>
                      <a:gd name="connsiteY3" fmla="*/ 236220 h 236220"/>
                      <a:gd name="connsiteX4" fmla="*/ 0 w 236220"/>
                      <a:gd name="connsiteY4" fmla="*/ 0 h 236220"/>
                      <a:gd name="connsiteX0" fmla="*/ 236220 w 327660"/>
                      <a:gd name="connsiteY0" fmla="*/ 236220 h 327660"/>
                      <a:gd name="connsiteX1" fmla="*/ 0 w 327660"/>
                      <a:gd name="connsiteY1" fmla="*/ 236220 h 327660"/>
                      <a:gd name="connsiteX2" fmla="*/ 0 w 327660"/>
                      <a:gd name="connsiteY2" fmla="*/ 0 h 327660"/>
                      <a:gd name="connsiteX3" fmla="*/ 236220 w 327660"/>
                      <a:gd name="connsiteY3" fmla="*/ 0 h 327660"/>
                      <a:gd name="connsiteX4" fmla="*/ 327660 w 327660"/>
                      <a:gd name="connsiteY4" fmla="*/ 327660 h 327660"/>
                      <a:gd name="connsiteX0" fmla="*/ 236220 w 236220"/>
                      <a:gd name="connsiteY0" fmla="*/ 236220 h 236220"/>
                      <a:gd name="connsiteX1" fmla="*/ 0 w 236220"/>
                      <a:gd name="connsiteY1" fmla="*/ 236220 h 236220"/>
                      <a:gd name="connsiteX2" fmla="*/ 0 w 236220"/>
                      <a:gd name="connsiteY2" fmla="*/ 0 h 236220"/>
                      <a:gd name="connsiteX3" fmla="*/ 236220 w 236220"/>
                      <a:gd name="connsiteY3" fmla="*/ 0 h 236220"/>
                      <a:gd name="connsiteX0" fmla="*/ 0 w 236220"/>
                      <a:gd name="connsiteY0" fmla="*/ 236220 h 236220"/>
                      <a:gd name="connsiteX1" fmla="*/ 0 w 236220"/>
                      <a:gd name="connsiteY1" fmla="*/ 0 h 236220"/>
                      <a:gd name="connsiteX2" fmla="*/ 236220 w 236220"/>
                      <a:gd name="connsiteY2" fmla="*/ 0 h 236220"/>
                    </a:gdLst>
                    <a:ahLst/>
                    <a:cxnLst>
                      <a:cxn ang="0">
                        <a:pos x="connsiteX0" y="connsiteY0"/>
                      </a:cxn>
                      <a:cxn ang="0">
                        <a:pos x="connsiteX1" y="connsiteY1"/>
                      </a:cxn>
                      <a:cxn ang="0">
                        <a:pos x="connsiteX2" y="connsiteY2"/>
                      </a:cxn>
                    </a:cxnLst>
                    <a:rect l="l" t="t" r="r" b="b"/>
                    <a:pathLst>
                      <a:path w="236220" h="236220">
                        <a:moveTo>
                          <a:pt x="0" y="236220"/>
                        </a:moveTo>
                        <a:lnTo>
                          <a:pt x="0" y="0"/>
                        </a:lnTo>
                        <a:lnTo>
                          <a:pt x="236220" y="0"/>
                        </a:ln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385" name="Rectangle 12">
                    <a:extLst>
                      <a:ext uri="{FF2B5EF4-FFF2-40B4-BE49-F238E27FC236}">
                        <a16:creationId xmlns:a16="http://schemas.microsoft.com/office/drawing/2014/main" id="{6415414E-C3B9-4D2A-A00E-E02A5119A0D0}"/>
                      </a:ext>
                    </a:extLst>
                  </p:cNvPr>
                  <p:cNvSpPr/>
                  <p:nvPr/>
                </p:nvSpPr>
                <p:spPr bwMode="auto">
                  <a:xfrm flipV="1">
                    <a:off x="7206762" y="3220778"/>
                    <a:ext cx="49861" cy="49861"/>
                  </a:xfrm>
                  <a:custGeom>
                    <a:avLst/>
                    <a:gdLst>
                      <a:gd name="connsiteX0" fmla="*/ 0 w 236220"/>
                      <a:gd name="connsiteY0" fmla="*/ 0 h 236220"/>
                      <a:gd name="connsiteX1" fmla="*/ 236220 w 236220"/>
                      <a:gd name="connsiteY1" fmla="*/ 0 h 236220"/>
                      <a:gd name="connsiteX2" fmla="*/ 236220 w 236220"/>
                      <a:gd name="connsiteY2" fmla="*/ 236220 h 236220"/>
                      <a:gd name="connsiteX3" fmla="*/ 0 w 236220"/>
                      <a:gd name="connsiteY3" fmla="*/ 236220 h 236220"/>
                      <a:gd name="connsiteX4" fmla="*/ 0 w 236220"/>
                      <a:gd name="connsiteY4" fmla="*/ 0 h 236220"/>
                      <a:gd name="connsiteX0" fmla="*/ 236220 w 327660"/>
                      <a:gd name="connsiteY0" fmla="*/ 236220 h 327660"/>
                      <a:gd name="connsiteX1" fmla="*/ 0 w 327660"/>
                      <a:gd name="connsiteY1" fmla="*/ 236220 h 327660"/>
                      <a:gd name="connsiteX2" fmla="*/ 0 w 327660"/>
                      <a:gd name="connsiteY2" fmla="*/ 0 h 327660"/>
                      <a:gd name="connsiteX3" fmla="*/ 236220 w 327660"/>
                      <a:gd name="connsiteY3" fmla="*/ 0 h 327660"/>
                      <a:gd name="connsiteX4" fmla="*/ 327660 w 327660"/>
                      <a:gd name="connsiteY4" fmla="*/ 327660 h 327660"/>
                      <a:gd name="connsiteX0" fmla="*/ 236220 w 236220"/>
                      <a:gd name="connsiteY0" fmla="*/ 236220 h 236220"/>
                      <a:gd name="connsiteX1" fmla="*/ 0 w 236220"/>
                      <a:gd name="connsiteY1" fmla="*/ 236220 h 236220"/>
                      <a:gd name="connsiteX2" fmla="*/ 0 w 236220"/>
                      <a:gd name="connsiteY2" fmla="*/ 0 h 236220"/>
                      <a:gd name="connsiteX3" fmla="*/ 236220 w 236220"/>
                      <a:gd name="connsiteY3" fmla="*/ 0 h 236220"/>
                      <a:gd name="connsiteX0" fmla="*/ 0 w 236220"/>
                      <a:gd name="connsiteY0" fmla="*/ 236220 h 236220"/>
                      <a:gd name="connsiteX1" fmla="*/ 0 w 236220"/>
                      <a:gd name="connsiteY1" fmla="*/ 0 h 236220"/>
                      <a:gd name="connsiteX2" fmla="*/ 236220 w 236220"/>
                      <a:gd name="connsiteY2" fmla="*/ 0 h 236220"/>
                    </a:gdLst>
                    <a:ahLst/>
                    <a:cxnLst>
                      <a:cxn ang="0">
                        <a:pos x="connsiteX0" y="connsiteY0"/>
                      </a:cxn>
                      <a:cxn ang="0">
                        <a:pos x="connsiteX1" y="connsiteY1"/>
                      </a:cxn>
                      <a:cxn ang="0">
                        <a:pos x="connsiteX2" y="connsiteY2"/>
                      </a:cxn>
                    </a:cxnLst>
                    <a:rect l="l" t="t" r="r" b="b"/>
                    <a:pathLst>
                      <a:path w="236220" h="236220">
                        <a:moveTo>
                          <a:pt x="0" y="236220"/>
                        </a:moveTo>
                        <a:lnTo>
                          <a:pt x="0" y="0"/>
                        </a:lnTo>
                        <a:lnTo>
                          <a:pt x="236220" y="0"/>
                        </a:ln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386" name="Rectangle 12">
                    <a:extLst>
                      <a:ext uri="{FF2B5EF4-FFF2-40B4-BE49-F238E27FC236}">
                        <a16:creationId xmlns:a16="http://schemas.microsoft.com/office/drawing/2014/main" id="{60BFC9FA-8D7A-4E21-9E0C-D5BEDD0017E8}"/>
                      </a:ext>
                    </a:extLst>
                  </p:cNvPr>
                  <p:cNvSpPr/>
                  <p:nvPr/>
                </p:nvSpPr>
                <p:spPr bwMode="auto">
                  <a:xfrm flipH="1" flipV="1">
                    <a:off x="7448192" y="3220778"/>
                    <a:ext cx="49861" cy="49861"/>
                  </a:xfrm>
                  <a:custGeom>
                    <a:avLst/>
                    <a:gdLst>
                      <a:gd name="connsiteX0" fmla="*/ 0 w 236220"/>
                      <a:gd name="connsiteY0" fmla="*/ 0 h 236220"/>
                      <a:gd name="connsiteX1" fmla="*/ 236220 w 236220"/>
                      <a:gd name="connsiteY1" fmla="*/ 0 h 236220"/>
                      <a:gd name="connsiteX2" fmla="*/ 236220 w 236220"/>
                      <a:gd name="connsiteY2" fmla="*/ 236220 h 236220"/>
                      <a:gd name="connsiteX3" fmla="*/ 0 w 236220"/>
                      <a:gd name="connsiteY3" fmla="*/ 236220 h 236220"/>
                      <a:gd name="connsiteX4" fmla="*/ 0 w 236220"/>
                      <a:gd name="connsiteY4" fmla="*/ 0 h 236220"/>
                      <a:gd name="connsiteX0" fmla="*/ 236220 w 327660"/>
                      <a:gd name="connsiteY0" fmla="*/ 236220 h 327660"/>
                      <a:gd name="connsiteX1" fmla="*/ 0 w 327660"/>
                      <a:gd name="connsiteY1" fmla="*/ 236220 h 327660"/>
                      <a:gd name="connsiteX2" fmla="*/ 0 w 327660"/>
                      <a:gd name="connsiteY2" fmla="*/ 0 h 327660"/>
                      <a:gd name="connsiteX3" fmla="*/ 236220 w 327660"/>
                      <a:gd name="connsiteY3" fmla="*/ 0 h 327660"/>
                      <a:gd name="connsiteX4" fmla="*/ 327660 w 327660"/>
                      <a:gd name="connsiteY4" fmla="*/ 327660 h 327660"/>
                      <a:gd name="connsiteX0" fmla="*/ 236220 w 236220"/>
                      <a:gd name="connsiteY0" fmla="*/ 236220 h 236220"/>
                      <a:gd name="connsiteX1" fmla="*/ 0 w 236220"/>
                      <a:gd name="connsiteY1" fmla="*/ 236220 h 236220"/>
                      <a:gd name="connsiteX2" fmla="*/ 0 w 236220"/>
                      <a:gd name="connsiteY2" fmla="*/ 0 h 236220"/>
                      <a:gd name="connsiteX3" fmla="*/ 236220 w 236220"/>
                      <a:gd name="connsiteY3" fmla="*/ 0 h 236220"/>
                      <a:gd name="connsiteX0" fmla="*/ 0 w 236220"/>
                      <a:gd name="connsiteY0" fmla="*/ 236220 h 236220"/>
                      <a:gd name="connsiteX1" fmla="*/ 0 w 236220"/>
                      <a:gd name="connsiteY1" fmla="*/ 0 h 236220"/>
                      <a:gd name="connsiteX2" fmla="*/ 236220 w 236220"/>
                      <a:gd name="connsiteY2" fmla="*/ 0 h 236220"/>
                    </a:gdLst>
                    <a:ahLst/>
                    <a:cxnLst>
                      <a:cxn ang="0">
                        <a:pos x="connsiteX0" y="connsiteY0"/>
                      </a:cxn>
                      <a:cxn ang="0">
                        <a:pos x="connsiteX1" y="connsiteY1"/>
                      </a:cxn>
                      <a:cxn ang="0">
                        <a:pos x="connsiteX2" y="connsiteY2"/>
                      </a:cxn>
                    </a:cxnLst>
                    <a:rect l="l" t="t" r="r" b="b"/>
                    <a:pathLst>
                      <a:path w="236220" h="236220">
                        <a:moveTo>
                          <a:pt x="0" y="236220"/>
                        </a:moveTo>
                        <a:lnTo>
                          <a:pt x="0" y="0"/>
                        </a:lnTo>
                        <a:lnTo>
                          <a:pt x="236220" y="0"/>
                        </a:ln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grpSp>
          </p:grpSp>
        </p:grpSp>
        <p:grpSp>
          <p:nvGrpSpPr>
            <p:cNvPr id="387" name="Group 386">
              <a:extLst>
                <a:ext uri="{FF2B5EF4-FFF2-40B4-BE49-F238E27FC236}">
                  <a16:creationId xmlns:a16="http://schemas.microsoft.com/office/drawing/2014/main" id="{2B3C39EA-1D18-4BFC-96FD-8F98E3F19AF4}"/>
                </a:ext>
              </a:extLst>
            </p:cNvPr>
            <p:cNvGrpSpPr/>
            <p:nvPr/>
          </p:nvGrpSpPr>
          <p:grpSpPr>
            <a:xfrm>
              <a:off x="7429110" y="1169874"/>
              <a:ext cx="502849" cy="502849"/>
              <a:chOff x="-963895" y="5018384"/>
              <a:chExt cx="502920" cy="502920"/>
            </a:xfrm>
          </p:grpSpPr>
          <p:sp useBgFill="1">
            <p:nvSpPr>
              <p:cNvPr id="388" name="Oval 387">
                <a:extLst>
                  <a:ext uri="{FF2B5EF4-FFF2-40B4-BE49-F238E27FC236}">
                    <a16:creationId xmlns:a16="http://schemas.microsoft.com/office/drawing/2014/main" id="{756D2CC2-A586-4E90-9EE5-17F3ABF4098F}"/>
                  </a:ext>
                </a:extLst>
              </p:cNvPr>
              <p:cNvSpPr/>
              <p:nvPr/>
            </p:nvSpPr>
            <p:spPr bwMode="auto">
              <a:xfrm>
                <a:off x="-963895" y="501838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9" name="people_3">
                <a:extLst>
                  <a:ext uri="{FF2B5EF4-FFF2-40B4-BE49-F238E27FC236}">
                    <a16:creationId xmlns:a16="http://schemas.microsoft.com/office/drawing/2014/main" id="{19A4E190-CAF6-4807-A056-76E7FD46A464}"/>
                  </a:ext>
                </a:extLst>
              </p:cNvPr>
              <p:cNvSpPr>
                <a:spLocks noChangeAspect="1" noEditPoints="1"/>
              </p:cNvSpPr>
              <p:nvPr/>
            </p:nvSpPr>
            <p:spPr bwMode="auto">
              <a:xfrm>
                <a:off x="-819747" y="5161674"/>
                <a:ext cx="214624" cy="216341"/>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90" name="Group 389">
              <a:extLst>
                <a:ext uri="{FF2B5EF4-FFF2-40B4-BE49-F238E27FC236}">
                  <a16:creationId xmlns:a16="http://schemas.microsoft.com/office/drawing/2014/main" id="{302870B6-E411-4FA1-9AE0-B01B72B4F2F4}"/>
                </a:ext>
              </a:extLst>
            </p:cNvPr>
            <p:cNvGrpSpPr/>
            <p:nvPr/>
          </p:nvGrpSpPr>
          <p:grpSpPr>
            <a:xfrm>
              <a:off x="7429110" y="5171221"/>
              <a:ext cx="502849" cy="502849"/>
              <a:chOff x="-963895" y="3928234"/>
              <a:chExt cx="502920" cy="502920"/>
            </a:xfrm>
          </p:grpSpPr>
          <p:sp useBgFill="1">
            <p:nvSpPr>
              <p:cNvPr id="391" name="Oval 390">
                <a:extLst>
                  <a:ext uri="{FF2B5EF4-FFF2-40B4-BE49-F238E27FC236}">
                    <a16:creationId xmlns:a16="http://schemas.microsoft.com/office/drawing/2014/main" id="{A733AC37-2681-4929-A58E-EC9E732AF019}"/>
                  </a:ext>
                </a:extLst>
              </p:cNvPr>
              <p:cNvSpPr/>
              <p:nvPr/>
            </p:nvSpPr>
            <p:spPr bwMode="auto">
              <a:xfrm>
                <a:off x="-963895" y="3928234"/>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2" name="graph_2">
                <a:extLst>
                  <a:ext uri="{FF2B5EF4-FFF2-40B4-BE49-F238E27FC236}">
                    <a16:creationId xmlns:a16="http://schemas.microsoft.com/office/drawing/2014/main" id="{D9CEC4DE-925E-4465-913C-1A836B27BD5B}"/>
                  </a:ext>
                </a:extLst>
              </p:cNvPr>
              <p:cNvSpPr>
                <a:spLocks noChangeAspect="1" noEditPoints="1"/>
              </p:cNvSpPr>
              <p:nvPr/>
            </p:nvSpPr>
            <p:spPr bwMode="auto">
              <a:xfrm>
                <a:off x="-813712" y="4120311"/>
                <a:ext cx="202554" cy="118766"/>
              </a:xfrm>
              <a:custGeom>
                <a:avLst/>
                <a:gdLst>
                  <a:gd name="T0" fmla="*/ 195 w 249"/>
                  <a:gd name="T1" fmla="*/ 0 h 146"/>
                  <a:gd name="T2" fmla="*/ 244 w 249"/>
                  <a:gd name="T3" fmla="*/ 0 h 146"/>
                  <a:gd name="T4" fmla="*/ 244 w 249"/>
                  <a:gd name="T5" fmla="*/ 50 h 146"/>
                  <a:gd name="T6" fmla="*/ 244 w 249"/>
                  <a:gd name="T7" fmla="*/ 0 h 146"/>
                  <a:gd name="T8" fmla="*/ 141 w 249"/>
                  <a:gd name="T9" fmla="*/ 106 h 146"/>
                  <a:gd name="T10" fmla="*/ 109 w 249"/>
                  <a:gd name="T11" fmla="*/ 106 h 146"/>
                  <a:gd name="T12" fmla="*/ 0 w 249"/>
                  <a:gd name="T13" fmla="*/ 146 h 146"/>
                  <a:gd name="T14" fmla="*/ 249 w 249"/>
                  <a:gd name="T15" fmla="*/ 146 h 146"/>
                  <a:gd name="T16" fmla="*/ 88 w 249"/>
                  <a:gd name="T17" fmla="*/ 106 h 146"/>
                  <a:gd name="T18" fmla="*/ 54 w 249"/>
                  <a:gd name="T19" fmla="*/ 106 h 146"/>
                  <a:gd name="T20" fmla="*/ 35 w 249"/>
                  <a:gd name="T21" fmla="*/ 106 h 146"/>
                  <a:gd name="T22" fmla="*/ 1 w 249"/>
                  <a:gd name="T2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46">
                    <a:moveTo>
                      <a:pt x="195" y="0"/>
                    </a:moveTo>
                    <a:lnTo>
                      <a:pt x="244" y="0"/>
                    </a:lnTo>
                    <a:lnTo>
                      <a:pt x="244" y="50"/>
                    </a:lnTo>
                    <a:moveTo>
                      <a:pt x="244" y="0"/>
                    </a:moveTo>
                    <a:lnTo>
                      <a:pt x="141" y="106"/>
                    </a:lnTo>
                    <a:lnTo>
                      <a:pt x="109" y="106"/>
                    </a:lnTo>
                    <a:moveTo>
                      <a:pt x="0" y="146"/>
                    </a:moveTo>
                    <a:lnTo>
                      <a:pt x="249" y="146"/>
                    </a:lnTo>
                    <a:moveTo>
                      <a:pt x="88" y="106"/>
                    </a:moveTo>
                    <a:lnTo>
                      <a:pt x="54" y="106"/>
                    </a:lnTo>
                    <a:moveTo>
                      <a:pt x="35" y="106"/>
                    </a:moveTo>
                    <a:lnTo>
                      <a:pt x="1" y="106"/>
                    </a:lnTo>
                  </a:path>
                </a:pathLst>
              </a:custGeom>
              <a:noFill/>
              <a:ln w="12700" cap="flat">
                <a:solidFill>
                  <a:schemeClr val="tx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393" name="Group 392">
              <a:extLst>
                <a:ext uri="{FF2B5EF4-FFF2-40B4-BE49-F238E27FC236}">
                  <a16:creationId xmlns:a16="http://schemas.microsoft.com/office/drawing/2014/main" id="{0383178F-25FF-44AB-9B44-3F48E8BF1B63}"/>
                </a:ext>
              </a:extLst>
            </p:cNvPr>
            <p:cNvGrpSpPr/>
            <p:nvPr/>
          </p:nvGrpSpPr>
          <p:grpSpPr>
            <a:xfrm>
              <a:off x="10833666" y="2653023"/>
              <a:ext cx="502849" cy="502849"/>
              <a:chOff x="7203912" y="783653"/>
              <a:chExt cx="502920" cy="502920"/>
            </a:xfrm>
          </p:grpSpPr>
          <p:sp useBgFill="1">
            <p:nvSpPr>
              <p:cNvPr id="394" name="Oval 393">
                <a:extLst>
                  <a:ext uri="{FF2B5EF4-FFF2-40B4-BE49-F238E27FC236}">
                    <a16:creationId xmlns:a16="http://schemas.microsoft.com/office/drawing/2014/main" id="{2DB89BB6-2334-4F0A-9D4F-891DEFF3E820}"/>
                  </a:ext>
                </a:extLst>
              </p:cNvPr>
              <p:cNvSpPr/>
              <p:nvPr/>
            </p:nvSpPr>
            <p:spPr bwMode="auto">
              <a:xfrm>
                <a:off x="7203912" y="783653"/>
                <a:ext cx="502920" cy="50292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95" name="Group 394">
                <a:extLst>
                  <a:ext uri="{FF2B5EF4-FFF2-40B4-BE49-F238E27FC236}">
                    <a16:creationId xmlns:a16="http://schemas.microsoft.com/office/drawing/2014/main" id="{09D00A2A-E228-40A2-80FD-EDA4512650B2}"/>
                  </a:ext>
                </a:extLst>
              </p:cNvPr>
              <p:cNvGrpSpPr/>
              <p:nvPr/>
            </p:nvGrpSpPr>
            <p:grpSpPr>
              <a:xfrm>
                <a:off x="7333905" y="859323"/>
                <a:ext cx="242934" cy="351581"/>
                <a:chOff x="4151913" y="2842749"/>
                <a:chExt cx="242934" cy="351581"/>
              </a:xfrm>
            </p:grpSpPr>
            <p:sp useBgFill="1">
              <p:nvSpPr>
                <p:cNvPr id="396" name="Oval 395">
                  <a:extLst>
                    <a:ext uri="{FF2B5EF4-FFF2-40B4-BE49-F238E27FC236}">
                      <a16:creationId xmlns:a16="http://schemas.microsoft.com/office/drawing/2014/main" id="{7AD42B8D-AC58-427E-AED1-6AB6381B2736}"/>
                    </a:ext>
                  </a:extLst>
                </p:cNvPr>
                <p:cNvSpPr/>
                <p:nvPr/>
              </p:nvSpPr>
              <p:spPr bwMode="auto">
                <a:xfrm>
                  <a:off x="4151913" y="2897072"/>
                  <a:ext cx="242934" cy="24293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97" name="Group 396">
                  <a:extLst>
                    <a:ext uri="{FF2B5EF4-FFF2-40B4-BE49-F238E27FC236}">
                      <a16:creationId xmlns:a16="http://schemas.microsoft.com/office/drawing/2014/main" id="{4D74D710-AE97-436B-ACCD-7FD9883310A1}"/>
                    </a:ext>
                  </a:extLst>
                </p:cNvPr>
                <p:cNvGrpSpPr/>
                <p:nvPr/>
              </p:nvGrpSpPr>
              <p:grpSpPr>
                <a:xfrm>
                  <a:off x="4211610" y="2842749"/>
                  <a:ext cx="123541" cy="351581"/>
                  <a:chOff x="4990745" y="2685821"/>
                  <a:chExt cx="144221" cy="410434"/>
                </a:xfrm>
              </p:grpSpPr>
              <p:sp>
                <p:nvSpPr>
                  <p:cNvPr id="398" name="Freeform 5">
                    <a:extLst>
                      <a:ext uri="{FF2B5EF4-FFF2-40B4-BE49-F238E27FC236}">
                        <a16:creationId xmlns:a16="http://schemas.microsoft.com/office/drawing/2014/main" id="{D18D95D2-1D4E-4A80-81BE-6A05BBD03FA1}"/>
                      </a:ext>
                    </a:extLst>
                  </p:cNvPr>
                  <p:cNvSpPr>
                    <a:spLocks noEditPoints="1"/>
                  </p:cNvSpPr>
                  <p:nvPr/>
                </p:nvSpPr>
                <p:spPr bwMode="auto">
                  <a:xfrm>
                    <a:off x="5001398" y="2802730"/>
                    <a:ext cx="122914" cy="293525"/>
                  </a:xfrm>
                  <a:custGeom>
                    <a:avLst/>
                    <a:gdLst>
                      <a:gd name="T0" fmla="*/ 470 w 540"/>
                      <a:gd name="T1" fmla="*/ 84 h 1296"/>
                      <a:gd name="T2" fmla="*/ 266 w 540"/>
                      <a:gd name="T3" fmla="*/ 154 h 1296"/>
                      <a:gd name="T4" fmla="*/ 62 w 540"/>
                      <a:gd name="T5" fmla="*/ 84 h 1296"/>
                      <a:gd name="T6" fmla="*/ 266 w 540"/>
                      <a:gd name="T7" fmla="*/ 14 h 1296"/>
                      <a:gd name="T8" fmla="*/ 470 w 540"/>
                      <a:gd name="T9" fmla="*/ 84 h 1296"/>
                      <a:gd name="T10" fmla="*/ 266 w 540"/>
                      <a:gd name="T11" fmla="*/ 0 h 1296"/>
                      <a:gd name="T12" fmla="*/ 36 w 540"/>
                      <a:gd name="T13" fmla="*/ 82 h 1296"/>
                      <a:gd name="T14" fmla="*/ 266 w 540"/>
                      <a:gd name="T15" fmla="*/ 164 h 1296"/>
                      <a:gd name="T16" fmla="*/ 496 w 540"/>
                      <a:gd name="T17" fmla="*/ 82 h 1296"/>
                      <a:gd name="T18" fmla="*/ 266 w 540"/>
                      <a:gd name="T19" fmla="*/ 0 h 1296"/>
                      <a:gd name="T20" fmla="*/ 36 w 540"/>
                      <a:gd name="T21" fmla="*/ 80 h 1296"/>
                      <a:gd name="T22" fmla="*/ 36 w 540"/>
                      <a:gd name="T23" fmla="*/ 708 h 1296"/>
                      <a:gd name="T24" fmla="*/ 0 w 540"/>
                      <a:gd name="T25" fmla="*/ 1170 h 1296"/>
                      <a:gd name="T26" fmla="*/ 270 w 540"/>
                      <a:gd name="T27" fmla="*/ 1296 h 1296"/>
                      <a:gd name="T28" fmla="*/ 540 w 540"/>
                      <a:gd name="T29" fmla="*/ 1170 h 1296"/>
                      <a:gd name="T30" fmla="*/ 504 w 540"/>
                      <a:gd name="T31" fmla="*/ 652 h 1296"/>
                      <a:gd name="T32" fmla="*/ 496 w 540"/>
                      <a:gd name="T33" fmla="*/ 80 h 1296"/>
                      <a:gd name="T34" fmla="*/ 10 w 540"/>
                      <a:gd name="T35" fmla="*/ 1040 h 1296"/>
                      <a:gd name="T36" fmla="*/ 267 w 540"/>
                      <a:gd name="T37" fmla="*/ 1164 h 1296"/>
                      <a:gd name="T38" fmla="*/ 524 w 540"/>
                      <a:gd name="T39" fmla="*/ 1040 h 1296"/>
                      <a:gd name="T40" fmla="*/ 38 w 540"/>
                      <a:gd name="T41" fmla="*/ 164 h 1296"/>
                      <a:gd name="T42" fmla="*/ 267 w 540"/>
                      <a:gd name="T43" fmla="*/ 250 h 1296"/>
                      <a:gd name="T44" fmla="*/ 496 w 540"/>
                      <a:gd name="T45" fmla="*/ 164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0" h="1296">
                        <a:moveTo>
                          <a:pt x="470" y="84"/>
                        </a:moveTo>
                        <a:cubicBezTo>
                          <a:pt x="470" y="123"/>
                          <a:pt x="379" y="154"/>
                          <a:pt x="266" y="154"/>
                        </a:cubicBezTo>
                        <a:cubicBezTo>
                          <a:pt x="153" y="154"/>
                          <a:pt x="62" y="123"/>
                          <a:pt x="62" y="84"/>
                        </a:cubicBezTo>
                        <a:cubicBezTo>
                          <a:pt x="62" y="45"/>
                          <a:pt x="153" y="14"/>
                          <a:pt x="266" y="14"/>
                        </a:cubicBezTo>
                        <a:cubicBezTo>
                          <a:pt x="379" y="14"/>
                          <a:pt x="470" y="45"/>
                          <a:pt x="470" y="84"/>
                        </a:cubicBezTo>
                        <a:close/>
                        <a:moveTo>
                          <a:pt x="266" y="0"/>
                        </a:moveTo>
                        <a:cubicBezTo>
                          <a:pt x="139" y="0"/>
                          <a:pt x="36" y="37"/>
                          <a:pt x="36" y="82"/>
                        </a:cubicBezTo>
                        <a:cubicBezTo>
                          <a:pt x="36" y="127"/>
                          <a:pt x="139" y="164"/>
                          <a:pt x="266" y="164"/>
                        </a:cubicBezTo>
                        <a:cubicBezTo>
                          <a:pt x="393" y="164"/>
                          <a:pt x="496" y="127"/>
                          <a:pt x="496" y="82"/>
                        </a:cubicBezTo>
                        <a:cubicBezTo>
                          <a:pt x="496" y="37"/>
                          <a:pt x="393" y="0"/>
                          <a:pt x="266" y="0"/>
                        </a:cubicBezTo>
                        <a:close/>
                        <a:moveTo>
                          <a:pt x="36" y="80"/>
                        </a:moveTo>
                        <a:cubicBezTo>
                          <a:pt x="36" y="80"/>
                          <a:pt x="40" y="640"/>
                          <a:pt x="36" y="708"/>
                        </a:cubicBezTo>
                        <a:cubicBezTo>
                          <a:pt x="32" y="776"/>
                          <a:pt x="0" y="1170"/>
                          <a:pt x="0" y="1170"/>
                        </a:cubicBezTo>
                        <a:cubicBezTo>
                          <a:pt x="0" y="1240"/>
                          <a:pt x="121" y="1296"/>
                          <a:pt x="270" y="1296"/>
                        </a:cubicBezTo>
                        <a:cubicBezTo>
                          <a:pt x="419" y="1296"/>
                          <a:pt x="540" y="1240"/>
                          <a:pt x="540" y="1170"/>
                        </a:cubicBezTo>
                        <a:cubicBezTo>
                          <a:pt x="540" y="1170"/>
                          <a:pt x="504" y="748"/>
                          <a:pt x="504" y="652"/>
                        </a:cubicBezTo>
                        <a:cubicBezTo>
                          <a:pt x="504" y="556"/>
                          <a:pt x="496" y="80"/>
                          <a:pt x="496" y="80"/>
                        </a:cubicBezTo>
                        <a:moveTo>
                          <a:pt x="10" y="1040"/>
                        </a:moveTo>
                        <a:cubicBezTo>
                          <a:pt x="10" y="1108"/>
                          <a:pt x="125" y="1164"/>
                          <a:pt x="267" y="1164"/>
                        </a:cubicBezTo>
                        <a:cubicBezTo>
                          <a:pt x="409" y="1164"/>
                          <a:pt x="524" y="1108"/>
                          <a:pt x="524" y="1040"/>
                        </a:cubicBezTo>
                        <a:moveTo>
                          <a:pt x="38" y="164"/>
                        </a:moveTo>
                        <a:cubicBezTo>
                          <a:pt x="38" y="211"/>
                          <a:pt x="141" y="250"/>
                          <a:pt x="267" y="250"/>
                        </a:cubicBezTo>
                        <a:cubicBezTo>
                          <a:pt x="393" y="250"/>
                          <a:pt x="496" y="211"/>
                          <a:pt x="496" y="164"/>
                        </a:cubicBezTo>
                      </a:path>
                    </a:pathLst>
                  </a:custGeom>
                  <a:noFill/>
                  <a:ln w="12700">
                    <a:solidFill>
                      <a:schemeClr val="tx1"/>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99" name="Group 398">
                    <a:extLst>
                      <a:ext uri="{FF2B5EF4-FFF2-40B4-BE49-F238E27FC236}">
                        <a16:creationId xmlns:a16="http://schemas.microsoft.com/office/drawing/2014/main" id="{CE03CBE4-A90E-41F5-B911-0962420A1A9F}"/>
                      </a:ext>
                    </a:extLst>
                  </p:cNvPr>
                  <p:cNvGrpSpPr/>
                  <p:nvPr/>
                </p:nvGrpSpPr>
                <p:grpSpPr>
                  <a:xfrm rot="16200000">
                    <a:off x="5024487" y="2652079"/>
                    <a:ext cx="76737" cy="144221"/>
                    <a:chOff x="2866921" y="3947319"/>
                    <a:chExt cx="103684" cy="194866"/>
                  </a:xfrm>
                </p:grpSpPr>
                <p:sp>
                  <p:nvSpPr>
                    <p:cNvPr id="400" name="Oval 5">
                      <a:extLst>
                        <a:ext uri="{FF2B5EF4-FFF2-40B4-BE49-F238E27FC236}">
                          <a16:creationId xmlns:a16="http://schemas.microsoft.com/office/drawing/2014/main" id="{0BC8AD95-134D-4E70-851A-6CE681EEB1CF}"/>
                        </a:ext>
                      </a:extLst>
                    </p:cNvPr>
                    <p:cNvSpPr/>
                    <p:nvPr/>
                  </p:nvSpPr>
                  <p:spPr bwMode="auto">
                    <a:xfrm>
                      <a:off x="2904207" y="3947319"/>
                      <a:ext cx="66398" cy="194866"/>
                    </a:xfrm>
                    <a:custGeom>
                      <a:avLst/>
                      <a:gdLst>
                        <a:gd name="connsiteX0" fmla="*/ 0 w 442913"/>
                        <a:gd name="connsiteY0" fmla="*/ 221457 h 442913"/>
                        <a:gd name="connsiteX1" fmla="*/ 221457 w 442913"/>
                        <a:gd name="connsiteY1" fmla="*/ 0 h 442913"/>
                        <a:gd name="connsiteX2" fmla="*/ 442914 w 442913"/>
                        <a:gd name="connsiteY2" fmla="*/ 221457 h 442913"/>
                        <a:gd name="connsiteX3" fmla="*/ 221457 w 442913"/>
                        <a:gd name="connsiteY3" fmla="*/ 442914 h 442913"/>
                        <a:gd name="connsiteX4" fmla="*/ 0 w 442913"/>
                        <a:gd name="connsiteY4" fmla="*/ 221457 h 442913"/>
                        <a:gd name="connsiteX0" fmla="*/ 0 w 442914"/>
                        <a:gd name="connsiteY0" fmla="*/ 221457 h 442914"/>
                        <a:gd name="connsiteX1" fmla="*/ 221457 w 442914"/>
                        <a:gd name="connsiteY1" fmla="*/ 0 h 442914"/>
                        <a:gd name="connsiteX2" fmla="*/ 442914 w 442914"/>
                        <a:gd name="connsiteY2" fmla="*/ 221457 h 442914"/>
                        <a:gd name="connsiteX3" fmla="*/ 221457 w 442914"/>
                        <a:gd name="connsiteY3" fmla="*/ 442914 h 442914"/>
                        <a:gd name="connsiteX4" fmla="*/ 91440 w 442914"/>
                        <a:gd name="connsiteY4" fmla="*/ 312897 h 442914"/>
                        <a:gd name="connsiteX0" fmla="*/ 165700 w 387157"/>
                        <a:gd name="connsiteY0" fmla="*/ 0 h 442914"/>
                        <a:gd name="connsiteX1" fmla="*/ 387157 w 387157"/>
                        <a:gd name="connsiteY1" fmla="*/ 221457 h 442914"/>
                        <a:gd name="connsiteX2" fmla="*/ 165700 w 387157"/>
                        <a:gd name="connsiteY2" fmla="*/ 442914 h 442914"/>
                        <a:gd name="connsiteX3" fmla="*/ 35683 w 387157"/>
                        <a:gd name="connsiteY3" fmla="*/ 312897 h 442914"/>
                        <a:gd name="connsiteX0" fmla="*/ 0 w 221457"/>
                        <a:gd name="connsiteY0" fmla="*/ 0 h 442914"/>
                        <a:gd name="connsiteX1" fmla="*/ 221457 w 221457"/>
                        <a:gd name="connsiteY1" fmla="*/ 221457 h 442914"/>
                        <a:gd name="connsiteX2" fmla="*/ 0 w 221457"/>
                        <a:gd name="connsiteY2" fmla="*/ 442914 h 442914"/>
                        <a:gd name="connsiteX0" fmla="*/ 0 w 221457"/>
                        <a:gd name="connsiteY0" fmla="*/ 0 h 221457"/>
                        <a:gd name="connsiteX1" fmla="*/ 221457 w 221457"/>
                        <a:gd name="connsiteY1" fmla="*/ 221457 h 221457"/>
                        <a:gd name="connsiteX0" fmla="*/ 0 w 73648"/>
                        <a:gd name="connsiteY0" fmla="*/ 0 h 482457"/>
                        <a:gd name="connsiteX1" fmla="*/ 55366 w 73648"/>
                        <a:gd name="connsiteY1" fmla="*/ 482457 h 482457"/>
                        <a:gd name="connsiteX0" fmla="*/ 0 w 122368"/>
                        <a:gd name="connsiteY0" fmla="*/ 0 h 482457"/>
                        <a:gd name="connsiteX1" fmla="*/ 55366 w 122368"/>
                        <a:gd name="connsiteY1" fmla="*/ 482457 h 482457"/>
                        <a:gd name="connsiteX0" fmla="*/ 0 w 102960"/>
                        <a:gd name="connsiteY0" fmla="*/ 0 h 482457"/>
                        <a:gd name="connsiteX1" fmla="*/ 23730 w 102960"/>
                        <a:gd name="connsiteY1" fmla="*/ 482457 h 482457"/>
                        <a:gd name="connsiteX0" fmla="*/ 0 w 133079"/>
                        <a:gd name="connsiteY0" fmla="*/ 0 h 500253"/>
                        <a:gd name="connsiteX1" fmla="*/ 71184 w 133079"/>
                        <a:gd name="connsiteY1" fmla="*/ 500253 h 500253"/>
                        <a:gd name="connsiteX0" fmla="*/ 0 w 162077"/>
                        <a:gd name="connsiteY0" fmla="*/ 0 h 500253"/>
                        <a:gd name="connsiteX1" fmla="*/ 71184 w 162077"/>
                        <a:gd name="connsiteY1" fmla="*/ 500253 h 500253"/>
                        <a:gd name="connsiteX0" fmla="*/ 0 w 141200"/>
                        <a:gd name="connsiteY0" fmla="*/ 0 h 485421"/>
                        <a:gd name="connsiteX1" fmla="*/ 29661 w 141200"/>
                        <a:gd name="connsiteY1" fmla="*/ 485421 h 485421"/>
                        <a:gd name="connsiteX0" fmla="*/ 0 w 165401"/>
                        <a:gd name="connsiteY0" fmla="*/ 0 h 485421"/>
                        <a:gd name="connsiteX1" fmla="*/ 29661 w 165401"/>
                        <a:gd name="connsiteY1" fmla="*/ 485421 h 485421"/>
                      </a:gdLst>
                      <a:ahLst/>
                      <a:cxnLst>
                        <a:cxn ang="0">
                          <a:pos x="connsiteX0" y="connsiteY0"/>
                        </a:cxn>
                        <a:cxn ang="0">
                          <a:pos x="connsiteX1" y="connsiteY1"/>
                        </a:cxn>
                      </a:cxnLst>
                      <a:rect l="l" t="t" r="r" b="b"/>
                      <a:pathLst>
                        <a:path w="165401" h="485421">
                          <a:moveTo>
                            <a:pt x="0" y="0"/>
                          </a:moveTo>
                          <a:cubicBezTo>
                            <a:pt x="217216" y="100840"/>
                            <a:pt x="213547" y="361138"/>
                            <a:pt x="29661" y="485421"/>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sp>
                  <p:nvSpPr>
                    <p:cNvPr id="401" name="Oval 5">
                      <a:extLst>
                        <a:ext uri="{FF2B5EF4-FFF2-40B4-BE49-F238E27FC236}">
                          <a16:creationId xmlns:a16="http://schemas.microsoft.com/office/drawing/2014/main" id="{9B24F1D9-2C33-42F0-8784-14159DA8688E}"/>
                        </a:ext>
                      </a:extLst>
                    </p:cNvPr>
                    <p:cNvSpPr/>
                    <p:nvPr/>
                  </p:nvSpPr>
                  <p:spPr bwMode="auto">
                    <a:xfrm>
                      <a:off x="2866921" y="3977662"/>
                      <a:ext cx="45720" cy="134180"/>
                    </a:xfrm>
                    <a:custGeom>
                      <a:avLst/>
                      <a:gdLst>
                        <a:gd name="connsiteX0" fmla="*/ 0 w 442913"/>
                        <a:gd name="connsiteY0" fmla="*/ 221457 h 442913"/>
                        <a:gd name="connsiteX1" fmla="*/ 221457 w 442913"/>
                        <a:gd name="connsiteY1" fmla="*/ 0 h 442913"/>
                        <a:gd name="connsiteX2" fmla="*/ 442914 w 442913"/>
                        <a:gd name="connsiteY2" fmla="*/ 221457 h 442913"/>
                        <a:gd name="connsiteX3" fmla="*/ 221457 w 442913"/>
                        <a:gd name="connsiteY3" fmla="*/ 442914 h 442913"/>
                        <a:gd name="connsiteX4" fmla="*/ 0 w 442913"/>
                        <a:gd name="connsiteY4" fmla="*/ 221457 h 442913"/>
                        <a:gd name="connsiteX0" fmla="*/ 0 w 442914"/>
                        <a:gd name="connsiteY0" fmla="*/ 221457 h 442914"/>
                        <a:gd name="connsiteX1" fmla="*/ 221457 w 442914"/>
                        <a:gd name="connsiteY1" fmla="*/ 0 h 442914"/>
                        <a:gd name="connsiteX2" fmla="*/ 442914 w 442914"/>
                        <a:gd name="connsiteY2" fmla="*/ 221457 h 442914"/>
                        <a:gd name="connsiteX3" fmla="*/ 221457 w 442914"/>
                        <a:gd name="connsiteY3" fmla="*/ 442914 h 442914"/>
                        <a:gd name="connsiteX4" fmla="*/ 91440 w 442914"/>
                        <a:gd name="connsiteY4" fmla="*/ 312897 h 442914"/>
                        <a:gd name="connsiteX0" fmla="*/ 165700 w 387157"/>
                        <a:gd name="connsiteY0" fmla="*/ 0 h 442914"/>
                        <a:gd name="connsiteX1" fmla="*/ 387157 w 387157"/>
                        <a:gd name="connsiteY1" fmla="*/ 221457 h 442914"/>
                        <a:gd name="connsiteX2" fmla="*/ 165700 w 387157"/>
                        <a:gd name="connsiteY2" fmla="*/ 442914 h 442914"/>
                        <a:gd name="connsiteX3" fmla="*/ 35683 w 387157"/>
                        <a:gd name="connsiteY3" fmla="*/ 312897 h 442914"/>
                        <a:gd name="connsiteX0" fmla="*/ 0 w 221457"/>
                        <a:gd name="connsiteY0" fmla="*/ 0 h 442914"/>
                        <a:gd name="connsiteX1" fmla="*/ 221457 w 221457"/>
                        <a:gd name="connsiteY1" fmla="*/ 221457 h 442914"/>
                        <a:gd name="connsiteX2" fmla="*/ 0 w 221457"/>
                        <a:gd name="connsiteY2" fmla="*/ 442914 h 442914"/>
                        <a:gd name="connsiteX0" fmla="*/ 0 w 221457"/>
                        <a:gd name="connsiteY0" fmla="*/ 0 h 221457"/>
                        <a:gd name="connsiteX1" fmla="*/ 221457 w 221457"/>
                        <a:gd name="connsiteY1" fmla="*/ 221457 h 221457"/>
                        <a:gd name="connsiteX0" fmla="*/ 0 w 73648"/>
                        <a:gd name="connsiteY0" fmla="*/ 0 h 482457"/>
                        <a:gd name="connsiteX1" fmla="*/ 55366 w 73648"/>
                        <a:gd name="connsiteY1" fmla="*/ 482457 h 482457"/>
                        <a:gd name="connsiteX0" fmla="*/ 0 w 122368"/>
                        <a:gd name="connsiteY0" fmla="*/ 0 h 482457"/>
                        <a:gd name="connsiteX1" fmla="*/ 55366 w 122368"/>
                        <a:gd name="connsiteY1" fmla="*/ 482457 h 482457"/>
                        <a:gd name="connsiteX0" fmla="*/ 0 w 102960"/>
                        <a:gd name="connsiteY0" fmla="*/ 0 h 482457"/>
                        <a:gd name="connsiteX1" fmla="*/ 23730 w 102960"/>
                        <a:gd name="connsiteY1" fmla="*/ 482457 h 482457"/>
                        <a:gd name="connsiteX0" fmla="*/ 0 w 133079"/>
                        <a:gd name="connsiteY0" fmla="*/ 0 h 500253"/>
                        <a:gd name="connsiteX1" fmla="*/ 71184 w 133079"/>
                        <a:gd name="connsiteY1" fmla="*/ 500253 h 500253"/>
                        <a:gd name="connsiteX0" fmla="*/ 0 w 162077"/>
                        <a:gd name="connsiteY0" fmla="*/ 0 h 500253"/>
                        <a:gd name="connsiteX1" fmla="*/ 71184 w 162077"/>
                        <a:gd name="connsiteY1" fmla="*/ 500253 h 500253"/>
                        <a:gd name="connsiteX0" fmla="*/ 0 w 141200"/>
                        <a:gd name="connsiteY0" fmla="*/ 0 h 485421"/>
                        <a:gd name="connsiteX1" fmla="*/ 29661 w 141200"/>
                        <a:gd name="connsiteY1" fmla="*/ 485421 h 485421"/>
                        <a:gd name="connsiteX0" fmla="*/ 0 w 165401"/>
                        <a:gd name="connsiteY0" fmla="*/ 0 h 485421"/>
                        <a:gd name="connsiteX1" fmla="*/ 29661 w 165401"/>
                        <a:gd name="connsiteY1" fmla="*/ 485421 h 485421"/>
                      </a:gdLst>
                      <a:ahLst/>
                      <a:cxnLst>
                        <a:cxn ang="0">
                          <a:pos x="connsiteX0" y="connsiteY0"/>
                        </a:cxn>
                        <a:cxn ang="0">
                          <a:pos x="connsiteX1" y="connsiteY1"/>
                        </a:cxn>
                      </a:cxnLst>
                      <a:rect l="l" t="t" r="r" b="b"/>
                      <a:pathLst>
                        <a:path w="165401" h="485421">
                          <a:moveTo>
                            <a:pt x="0" y="0"/>
                          </a:moveTo>
                          <a:cubicBezTo>
                            <a:pt x="217216" y="100840"/>
                            <a:pt x="213547" y="361138"/>
                            <a:pt x="29661" y="485421"/>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grpSp>
            </p:grpSp>
          </p:grpSp>
        </p:grpSp>
        <p:grpSp>
          <p:nvGrpSpPr>
            <p:cNvPr id="402" name="Group 401">
              <a:extLst>
                <a:ext uri="{FF2B5EF4-FFF2-40B4-BE49-F238E27FC236}">
                  <a16:creationId xmlns:a16="http://schemas.microsoft.com/office/drawing/2014/main" id="{384C4587-DBAC-482E-966E-1E3FEBE83D3D}"/>
                </a:ext>
              </a:extLst>
            </p:cNvPr>
            <p:cNvGrpSpPr/>
            <p:nvPr/>
          </p:nvGrpSpPr>
          <p:grpSpPr>
            <a:xfrm>
              <a:off x="10440792" y="4627993"/>
              <a:ext cx="502849" cy="502849"/>
              <a:chOff x="8030439" y="4638049"/>
              <a:chExt cx="502920" cy="502920"/>
            </a:xfrm>
          </p:grpSpPr>
          <p:sp>
            <p:nvSpPr>
              <p:cNvPr id="403" name="Oval 402">
                <a:extLst>
                  <a:ext uri="{FF2B5EF4-FFF2-40B4-BE49-F238E27FC236}">
                    <a16:creationId xmlns:a16="http://schemas.microsoft.com/office/drawing/2014/main" id="{86B0D70E-B2CA-4FDC-9B19-8CD95759EFAD}"/>
                  </a:ext>
                </a:extLst>
              </p:cNvPr>
              <p:cNvSpPr/>
              <p:nvPr/>
            </p:nvSpPr>
            <p:spPr bwMode="auto">
              <a:xfrm>
                <a:off x="8030439" y="4638049"/>
                <a:ext cx="502920" cy="50292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4" name="Group 4">
                <a:extLst>
                  <a:ext uri="{FF2B5EF4-FFF2-40B4-BE49-F238E27FC236}">
                    <a16:creationId xmlns:a16="http://schemas.microsoft.com/office/drawing/2014/main" id="{D477B26E-CCC9-4555-A7DF-F2F3D06C6AE7}"/>
                  </a:ext>
                </a:extLst>
              </p:cNvPr>
              <p:cNvGrpSpPr>
                <a:grpSpLocks noChangeAspect="1"/>
              </p:cNvGrpSpPr>
              <p:nvPr/>
            </p:nvGrpSpPr>
            <p:grpSpPr bwMode="auto">
              <a:xfrm>
                <a:off x="8129498" y="4795725"/>
                <a:ext cx="304799" cy="187569"/>
                <a:chOff x="5597" y="3096"/>
                <a:chExt cx="546" cy="336"/>
              </a:xfrm>
            </p:grpSpPr>
            <p:sp>
              <p:nvSpPr>
                <p:cNvPr id="405" name="Rectangle 5">
                  <a:extLst>
                    <a:ext uri="{FF2B5EF4-FFF2-40B4-BE49-F238E27FC236}">
                      <a16:creationId xmlns:a16="http://schemas.microsoft.com/office/drawing/2014/main" id="{3DA59B28-E53E-4A00-8831-3BE4B0F55688}"/>
                    </a:ext>
                  </a:extLst>
                </p:cNvPr>
                <p:cNvSpPr>
                  <a:spLocks noChangeArrowheads="1"/>
                </p:cNvSpPr>
                <p:nvPr/>
              </p:nvSpPr>
              <p:spPr bwMode="auto">
                <a:xfrm>
                  <a:off x="5597" y="3096"/>
                  <a:ext cx="169" cy="336"/>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06" name="Freeform 6">
                  <a:extLst>
                    <a:ext uri="{FF2B5EF4-FFF2-40B4-BE49-F238E27FC236}">
                      <a16:creationId xmlns:a16="http://schemas.microsoft.com/office/drawing/2014/main" id="{AB3132F9-DAE1-4363-9A87-EF4A9F55EFCB}"/>
                    </a:ext>
                  </a:extLst>
                </p:cNvPr>
                <p:cNvSpPr>
                  <a:spLocks/>
                </p:cNvSpPr>
                <p:nvPr/>
              </p:nvSpPr>
              <p:spPr bwMode="auto">
                <a:xfrm>
                  <a:off x="5766" y="3337"/>
                  <a:ext cx="80" cy="95"/>
                </a:xfrm>
                <a:custGeom>
                  <a:avLst/>
                  <a:gdLst>
                    <a:gd name="T0" fmla="*/ 80 w 80"/>
                    <a:gd name="T1" fmla="*/ 0 h 95"/>
                    <a:gd name="T2" fmla="*/ 80 w 80"/>
                    <a:gd name="T3" fmla="*/ 26 h 95"/>
                    <a:gd name="T4" fmla="*/ 0 w 80"/>
                    <a:gd name="T5" fmla="*/ 95 h 95"/>
                  </a:gdLst>
                  <a:ahLst/>
                  <a:cxnLst>
                    <a:cxn ang="0">
                      <a:pos x="T0" y="T1"/>
                    </a:cxn>
                    <a:cxn ang="0">
                      <a:pos x="T2" y="T3"/>
                    </a:cxn>
                    <a:cxn ang="0">
                      <a:pos x="T4" y="T5"/>
                    </a:cxn>
                  </a:cxnLst>
                  <a:rect l="0" t="0" r="r" b="b"/>
                  <a:pathLst>
                    <a:path w="80" h="95">
                      <a:moveTo>
                        <a:pt x="80" y="0"/>
                      </a:moveTo>
                      <a:lnTo>
                        <a:pt x="80" y="26"/>
                      </a:lnTo>
                      <a:lnTo>
                        <a:pt x="0" y="95"/>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07" name="Freeform 7">
                  <a:extLst>
                    <a:ext uri="{FF2B5EF4-FFF2-40B4-BE49-F238E27FC236}">
                      <a16:creationId xmlns:a16="http://schemas.microsoft.com/office/drawing/2014/main" id="{CE5FC93D-B3C2-4E04-AD9F-F021B4ED3CD8}"/>
                    </a:ext>
                  </a:extLst>
                </p:cNvPr>
                <p:cNvSpPr>
                  <a:spLocks/>
                </p:cNvSpPr>
                <p:nvPr/>
              </p:nvSpPr>
              <p:spPr bwMode="auto">
                <a:xfrm>
                  <a:off x="5766" y="3096"/>
                  <a:ext cx="80" cy="96"/>
                </a:xfrm>
                <a:custGeom>
                  <a:avLst/>
                  <a:gdLst>
                    <a:gd name="T0" fmla="*/ 0 w 80"/>
                    <a:gd name="T1" fmla="*/ 0 h 96"/>
                    <a:gd name="T2" fmla="*/ 80 w 80"/>
                    <a:gd name="T3" fmla="*/ 74 h 96"/>
                    <a:gd name="T4" fmla="*/ 80 w 80"/>
                    <a:gd name="T5" fmla="*/ 96 h 96"/>
                  </a:gdLst>
                  <a:ahLst/>
                  <a:cxnLst>
                    <a:cxn ang="0">
                      <a:pos x="T0" y="T1"/>
                    </a:cxn>
                    <a:cxn ang="0">
                      <a:pos x="T2" y="T3"/>
                    </a:cxn>
                    <a:cxn ang="0">
                      <a:pos x="T4" y="T5"/>
                    </a:cxn>
                  </a:cxnLst>
                  <a:rect l="0" t="0" r="r" b="b"/>
                  <a:pathLst>
                    <a:path w="80" h="96">
                      <a:moveTo>
                        <a:pt x="0" y="0"/>
                      </a:moveTo>
                      <a:lnTo>
                        <a:pt x="80" y="74"/>
                      </a:lnTo>
                      <a:lnTo>
                        <a:pt x="80" y="96"/>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08" name="Line 8">
                  <a:extLst>
                    <a:ext uri="{FF2B5EF4-FFF2-40B4-BE49-F238E27FC236}">
                      <a16:creationId xmlns:a16="http://schemas.microsoft.com/office/drawing/2014/main" id="{DA70DF78-10DE-4759-B184-7C018B1BCA12}"/>
                    </a:ext>
                  </a:extLst>
                </p:cNvPr>
                <p:cNvSpPr>
                  <a:spLocks noChangeShapeType="1"/>
                </p:cNvSpPr>
                <p:nvPr/>
              </p:nvSpPr>
              <p:spPr bwMode="auto">
                <a:xfrm>
                  <a:off x="5597" y="3205"/>
                  <a:ext cx="16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09" name="Line 9">
                  <a:extLst>
                    <a:ext uri="{FF2B5EF4-FFF2-40B4-BE49-F238E27FC236}">
                      <a16:creationId xmlns:a16="http://schemas.microsoft.com/office/drawing/2014/main" id="{751DA4BC-FBAB-4B5F-812A-631AAD919B5E}"/>
                    </a:ext>
                  </a:extLst>
                </p:cNvPr>
                <p:cNvSpPr>
                  <a:spLocks noChangeShapeType="1"/>
                </p:cNvSpPr>
                <p:nvPr/>
              </p:nvSpPr>
              <p:spPr bwMode="auto">
                <a:xfrm>
                  <a:off x="5597" y="3325"/>
                  <a:ext cx="16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0" name="Rectangle 10">
                  <a:extLst>
                    <a:ext uri="{FF2B5EF4-FFF2-40B4-BE49-F238E27FC236}">
                      <a16:creationId xmlns:a16="http://schemas.microsoft.com/office/drawing/2014/main" id="{DD2D5CDA-7DDE-4A7D-B119-7B7B7F08E6C8}"/>
                    </a:ext>
                  </a:extLst>
                </p:cNvPr>
                <p:cNvSpPr>
                  <a:spLocks noChangeArrowheads="1"/>
                </p:cNvSpPr>
                <p:nvPr/>
              </p:nvSpPr>
              <p:spPr bwMode="auto">
                <a:xfrm>
                  <a:off x="5974" y="3096"/>
                  <a:ext cx="169" cy="336"/>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1" name="Freeform 11">
                  <a:extLst>
                    <a:ext uri="{FF2B5EF4-FFF2-40B4-BE49-F238E27FC236}">
                      <a16:creationId xmlns:a16="http://schemas.microsoft.com/office/drawing/2014/main" id="{1225440F-34B5-4235-8348-97A0D63E216F}"/>
                    </a:ext>
                  </a:extLst>
                </p:cNvPr>
                <p:cNvSpPr>
                  <a:spLocks/>
                </p:cNvSpPr>
                <p:nvPr/>
              </p:nvSpPr>
              <p:spPr bwMode="auto">
                <a:xfrm>
                  <a:off x="5894" y="3336"/>
                  <a:ext cx="80" cy="96"/>
                </a:xfrm>
                <a:custGeom>
                  <a:avLst/>
                  <a:gdLst>
                    <a:gd name="T0" fmla="*/ 0 w 80"/>
                    <a:gd name="T1" fmla="*/ 0 h 96"/>
                    <a:gd name="T2" fmla="*/ 0 w 80"/>
                    <a:gd name="T3" fmla="*/ 27 h 96"/>
                    <a:gd name="T4" fmla="*/ 80 w 80"/>
                    <a:gd name="T5" fmla="*/ 96 h 96"/>
                  </a:gdLst>
                  <a:ahLst/>
                  <a:cxnLst>
                    <a:cxn ang="0">
                      <a:pos x="T0" y="T1"/>
                    </a:cxn>
                    <a:cxn ang="0">
                      <a:pos x="T2" y="T3"/>
                    </a:cxn>
                    <a:cxn ang="0">
                      <a:pos x="T4" y="T5"/>
                    </a:cxn>
                  </a:cxnLst>
                  <a:rect l="0" t="0" r="r" b="b"/>
                  <a:pathLst>
                    <a:path w="80" h="96">
                      <a:moveTo>
                        <a:pt x="0" y="0"/>
                      </a:moveTo>
                      <a:lnTo>
                        <a:pt x="0" y="27"/>
                      </a:lnTo>
                      <a:lnTo>
                        <a:pt x="80" y="96"/>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2" name="Freeform 12">
                  <a:extLst>
                    <a:ext uri="{FF2B5EF4-FFF2-40B4-BE49-F238E27FC236}">
                      <a16:creationId xmlns:a16="http://schemas.microsoft.com/office/drawing/2014/main" id="{41185FDA-0A1A-4E6A-B406-F7884128B343}"/>
                    </a:ext>
                  </a:extLst>
                </p:cNvPr>
                <p:cNvSpPr>
                  <a:spLocks/>
                </p:cNvSpPr>
                <p:nvPr/>
              </p:nvSpPr>
              <p:spPr bwMode="auto">
                <a:xfrm>
                  <a:off x="5894" y="3096"/>
                  <a:ext cx="80" cy="94"/>
                </a:xfrm>
                <a:custGeom>
                  <a:avLst/>
                  <a:gdLst>
                    <a:gd name="T0" fmla="*/ 80 w 80"/>
                    <a:gd name="T1" fmla="*/ 0 h 94"/>
                    <a:gd name="T2" fmla="*/ 0 w 80"/>
                    <a:gd name="T3" fmla="*/ 74 h 94"/>
                    <a:gd name="T4" fmla="*/ 0 w 80"/>
                    <a:gd name="T5" fmla="*/ 94 h 94"/>
                  </a:gdLst>
                  <a:ahLst/>
                  <a:cxnLst>
                    <a:cxn ang="0">
                      <a:pos x="T0" y="T1"/>
                    </a:cxn>
                    <a:cxn ang="0">
                      <a:pos x="T2" y="T3"/>
                    </a:cxn>
                    <a:cxn ang="0">
                      <a:pos x="T4" y="T5"/>
                    </a:cxn>
                  </a:cxnLst>
                  <a:rect l="0" t="0" r="r" b="b"/>
                  <a:pathLst>
                    <a:path w="80" h="94">
                      <a:moveTo>
                        <a:pt x="80" y="0"/>
                      </a:moveTo>
                      <a:lnTo>
                        <a:pt x="0" y="74"/>
                      </a:lnTo>
                      <a:lnTo>
                        <a:pt x="0" y="94"/>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3" name="Line 13">
                  <a:extLst>
                    <a:ext uri="{FF2B5EF4-FFF2-40B4-BE49-F238E27FC236}">
                      <a16:creationId xmlns:a16="http://schemas.microsoft.com/office/drawing/2014/main" id="{1572AFD9-3A81-4271-8B60-969E24330014}"/>
                    </a:ext>
                  </a:extLst>
                </p:cNvPr>
                <p:cNvSpPr>
                  <a:spLocks noChangeShapeType="1"/>
                </p:cNvSpPr>
                <p:nvPr/>
              </p:nvSpPr>
              <p:spPr bwMode="auto">
                <a:xfrm flipH="1">
                  <a:off x="5974" y="3205"/>
                  <a:ext cx="16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4" name="Line 14">
                  <a:extLst>
                    <a:ext uri="{FF2B5EF4-FFF2-40B4-BE49-F238E27FC236}">
                      <a16:creationId xmlns:a16="http://schemas.microsoft.com/office/drawing/2014/main" id="{6D986C95-F407-4045-9644-6E11CED6A1DF}"/>
                    </a:ext>
                  </a:extLst>
                </p:cNvPr>
                <p:cNvSpPr>
                  <a:spLocks noChangeShapeType="1"/>
                </p:cNvSpPr>
                <p:nvPr/>
              </p:nvSpPr>
              <p:spPr bwMode="auto">
                <a:xfrm flipH="1">
                  <a:off x="5974" y="3325"/>
                  <a:ext cx="16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5" name="Freeform 15">
                  <a:extLst>
                    <a:ext uri="{FF2B5EF4-FFF2-40B4-BE49-F238E27FC236}">
                      <a16:creationId xmlns:a16="http://schemas.microsoft.com/office/drawing/2014/main" id="{91415448-614A-41FF-BC42-60AE027FD5B8}"/>
                    </a:ext>
                  </a:extLst>
                </p:cNvPr>
                <p:cNvSpPr>
                  <a:spLocks noEditPoints="1"/>
                </p:cNvSpPr>
                <p:nvPr/>
              </p:nvSpPr>
              <p:spPr bwMode="auto">
                <a:xfrm>
                  <a:off x="5797" y="3207"/>
                  <a:ext cx="146" cy="47"/>
                </a:xfrm>
                <a:custGeom>
                  <a:avLst/>
                  <a:gdLst>
                    <a:gd name="T0" fmla="*/ 0 w 196"/>
                    <a:gd name="T1" fmla="*/ 0 h 63"/>
                    <a:gd name="T2" fmla="*/ 0 w 196"/>
                    <a:gd name="T3" fmla="*/ 63 h 63"/>
                    <a:gd name="T4" fmla="*/ 118 w 196"/>
                    <a:gd name="T5" fmla="*/ 0 h 63"/>
                    <a:gd name="T6" fmla="*/ 118 w 196"/>
                    <a:gd name="T7" fmla="*/ 63 h 63"/>
                    <a:gd name="T8" fmla="*/ 79 w 196"/>
                    <a:gd name="T9" fmla="*/ 42 h 63"/>
                    <a:gd name="T10" fmla="*/ 79 w 196"/>
                    <a:gd name="T11" fmla="*/ 20 h 63"/>
                    <a:gd name="T12" fmla="*/ 59 w 196"/>
                    <a:gd name="T13" fmla="*/ 0 h 63"/>
                    <a:gd name="T14" fmla="*/ 59 w 196"/>
                    <a:gd name="T15" fmla="*/ 0 h 63"/>
                    <a:gd name="T16" fmla="*/ 38 w 196"/>
                    <a:gd name="T17" fmla="*/ 20 h 63"/>
                    <a:gd name="T18" fmla="*/ 38 w 196"/>
                    <a:gd name="T19" fmla="*/ 42 h 63"/>
                    <a:gd name="T20" fmla="*/ 59 w 196"/>
                    <a:gd name="T21" fmla="*/ 63 h 63"/>
                    <a:gd name="T22" fmla="*/ 59 w 196"/>
                    <a:gd name="T23" fmla="*/ 63 h 63"/>
                    <a:gd name="T24" fmla="*/ 79 w 196"/>
                    <a:gd name="T25" fmla="*/ 42 h 63"/>
                    <a:gd name="T26" fmla="*/ 196 w 196"/>
                    <a:gd name="T27" fmla="*/ 42 h 63"/>
                    <a:gd name="T28" fmla="*/ 196 w 196"/>
                    <a:gd name="T29" fmla="*/ 20 h 63"/>
                    <a:gd name="T30" fmla="*/ 175 w 196"/>
                    <a:gd name="T31" fmla="*/ 0 h 63"/>
                    <a:gd name="T32" fmla="*/ 175 w 196"/>
                    <a:gd name="T33" fmla="*/ 0 h 63"/>
                    <a:gd name="T34" fmla="*/ 156 w 196"/>
                    <a:gd name="T35" fmla="*/ 20 h 63"/>
                    <a:gd name="T36" fmla="*/ 156 w 196"/>
                    <a:gd name="T37" fmla="*/ 42 h 63"/>
                    <a:gd name="T38" fmla="*/ 175 w 196"/>
                    <a:gd name="T39" fmla="*/ 63 h 63"/>
                    <a:gd name="T40" fmla="*/ 175 w 196"/>
                    <a:gd name="T41" fmla="*/ 63 h 63"/>
                    <a:gd name="T42" fmla="*/ 196 w 196"/>
                    <a:gd name="T43"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6" h="63">
                      <a:moveTo>
                        <a:pt x="0" y="0"/>
                      </a:moveTo>
                      <a:cubicBezTo>
                        <a:pt x="0" y="63"/>
                        <a:pt x="0" y="63"/>
                        <a:pt x="0" y="63"/>
                      </a:cubicBezTo>
                      <a:moveTo>
                        <a:pt x="118" y="0"/>
                      </a:moveTo>
                      <a:cubicBezTo>
                        <a:pt x="118" y="63"/>
                        <a:pt x="118" y="63"/>
                        <a:pt x="118" y="63"/>
                      </a:cubicBezTo>
                      <a:moveTo>
                        <a:pt x="79" y="42"/>
                      </a:moveTo>
                      <a:cubicBezTo>
                        <a:pt x="79" y="20"/>
                        <a:pt x="79" y="20"/>
                        <a:pt x="79" y="20"/>
                      </a:cubicBezTo>
                      <a:cubicBezTo>
                        <a:pt x="79" y="9"/>
                        <a:pt x="70" y="0"/>
                        <a:pt x="59" y="0"/>
                      </a:cubicBezTo>
                      <a:cubicBezTo>
                        <a:pt x="59" y="0"/>
                        <a:pt x="59" y="0"/>
                        <a:pt x="59" y="0"/>
                      </a:cubicBezTo>
                      <a:cubicBezTo>
                        <a:pt x="47" y="0"/>
                        <a:pt x="38" y="9"/>
                        <a:pt x="38" y="20"/>
                      </a:cubicBezTo>
                      <a:cubicBezTo>
                        <a:pt x="38" y="42"/>
                        <a:pt x="38" y="42"/>
                        <a:pt x="38" y="42"/>
                      </a:cubicBezTo>
                      <a:cubicBezTo>
                        <a:pt x="38" y="54"/>
                        <a:pt x="47" y="63"/>
                        <a:pt x="59" y="63"/>
                      </a:cubicBezTo>
                      <a:cubicBezTo>
                        <a:pt x="59" y="63"/>
                        <a:pt x="59" y="63"/>
                        <a:pt x="59" y="63"/>
                      </a:cubicBezTo>
                      <a:cubicBezTo>
                        <a:pt x="70" y="63"/>
                        <a:pt x="79" y="54"/>
                        <a:pt x="79" y="42"/>
                      </a:cubicBezTo>
                      <a:close/>
                      <a:moveTo>
                        <a:pt x="196" y="42"/>
                      </a:moveTo>
                      <a:cubicBezTo>
                        <a:pt x="196" y="20"/>
                        <a:pt x="196" y="20"/>
                        <a:pt x="196" y="20"/>
                      </a:cubicBezTo>
                      <a:cubicBezTo>
                        <a:pt x="196" y="9"/>
                        <a:pt x="187" y="0"/>
                        <a:pt x="175" y="0"/>
                      </a:cubicBezTo>
                      <a:cubicBezTo>
                        <a:pt x="175" y="0"/>
                        <a:pt x="175" y="0"/>
                        <a:pt x="175" y="0"/>
                      </a:cubicBezTo>
                      <a:cubicBezTo>
                        <a:pt x="165" y="0"/>
                        <a:pt x="156" y="9"/>
                        <a:pt x="156" y="20"/>
                      </a:cubicBezTo>
                      <a:cubicBezTo>
                        <a:pt x="156" y="42"/>
                        <a:pt x="156" y="42"/>
                        <a:pt x="156" y="42"/>
                      </a:cubicBezTo>
                      <a:cubicBezTo>
                        <a:pt x="156" y="54"/>
                        <a:pt x="165" y="63"/>
                        <a:pt x="175" y="63"/>
                      </a:cubicBezTo>
                      <a:cubicBezTo>
                        <a:pt x="175" y="63"/>
                        <a:pt x="175" y="63"/>
                        <a:pt x="175" y="63"/>
                      </a:cubicBezTo>
                      <a:cubicBezTo>
                        <a:pt x="187" y="63"/>
                        <a:pt x="196" y="54"/>
                        <a:pt x="196" y="42"/>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16" name="Freeform 16">
                  <a:extLst>
                    <a:ext uri="{FF2B5EF4-FFF2-40B4-BE49-F238E27FC236}">
                      <a16:creationId xmlns:a16="http://schemas.microsoft.com/office/drawing/2014/main" id="{48410F78-862D-4290-A762-BF07D0C7B975}"/>
                    </a:ext>
                  </a:extLst>
                </p:cNvPr>
                <p:cNvSpPr>
                  <a:spLocks noEditPoints="1"/>
                </p:cNvSpPr>
                <p:nvPr/>
              </p:nvSpPr>
              <p:spPr bwMode="auto">
                <a:xfrm>
                  <a:off x="5797" y="3278"/>
                  <a:ext cx="146" cy="48"/>
                </a:xfrm>
                <a:custGeom>
                  <a:avLst/>
                  <a:gdLst>
                    <a:gd name="T0" fmla="*/ 196 w 196"/>
                    <a:gd name="T1" fmla="*/ 64 h 64"/>
                    <a:gd name="T2" fmla="*/ 196 w 196"/>
                    <a:gd name="T3" fmla="*/ 0 h 64"/>
                    <a:gd name="T4" fmla="*/ 79 w 196"/>
                    <a:gd name="T5" fmla="*/ 64 h 64"/>
                    <a:gd name="T6" fmla="*/ 79 w 196"/>
                    <a:gd name="T7" fmla="*/ 0 h 64"/>
                    <a:gd name="T8" fmla="*/ 118 w 196"/>
                    <a:gd name="T9" fmla="*/ 43 h 64"/>
                    <a:gd name="T10" fmla="*/ 138 w 196"/>
                    <a:gd name="T11" fmla="*/ 64 h 64"/>
                    <a:gd name="T12" fmla="*/ 138 w 196"/>
                    <a:gd name="T13" fmla="*/ 64 h 64"/>
                    <a:gd name="T14" fmla="*/ 158 w 196"/>
                    <a:gd name="T15" fmla="*/ 43 h 64"/>
                    <a:gd name="T16" fmla="*/ 158 w 196"/>
                    <a:gd name="T17" fmla="*/ 21 h 64"/>
                    <a:gd name="T18" fmla="*/ 138 w 196"/>
                    <a:gd name="T19" fmla="*/ 0 h 64"/>
                    <a:gd name="T20" fmla="*/ 138 w 196"/>
                    <a:gd name="T21" fmla="*/ 0 h 64"/>
                    <a:gd name="T22" fmla="*/ 118 w 196"/>
                    <a:gd name="T23" fmla="*/ 21 h 64"/>
                    <a:gd name="T24" fmla="*/ 118 w 196"/>
                    <a:gd name="T25" fmla="*/ 43 h 64"/>
                    <a:gd name="T26" fmla="*/ 0 w 196"/>
                    <a:gd name="T27" fmla="*/ 43 h 64"/>
                    <a:gd name="T28" fmla="*/ 20 w 196"/>
                    <a:gd name="T29" fmla="*/ 64 h 64"/>
                    <a:gd name="T30" fmla="*/ 20 w 196"/>
                    <a:gd name="T31" fmla="*/ 64 h 64"/>
                    <a:gd name="T32" fmla="*/ 41 w 196"/>
                    <a:gd name="T33" fmla="*/ 43 h 64"/>
                    <a:gd name="T34" fmla="*/ 41 w 196"/>
                    <a:gd name="T35" fmla="*/ 21 h 64"/>
                    <a:gd name="T36" fmla="*/ 20 w 196"/>
                    <a:gd name="T37" fmla="*/ 0 h 64"/>
                    <a:gd name="T38" fmla="*/ 20 w 196"/>
                    <a:gd name="T39" fmla="*/ 0 h 64"/>
                    <a:gd name="T40" fmla="*/ 0 w 196"/>
                    <a:gd name="T41" fmla="*/ 21 h 64"/>
                    <a:gd name="T42" fmla="*/ 0 w 196"/>
                    <a:gd name="T43"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6" h="64">
                      <a:moveTo>
                        <a:pt x="196" y="64"/>
                      </a:moveTo>
                      <a:cubicBezTo>
                        <a:pt x="196" y="64"/>
                        <a:pt x="196" y="64"/>
                        <a:pt x="196" y="0"/>
                      </a:cubicBezTo>
                      <a:moveTo>
                        <a:pt x="79" y="64"/>
                      </a:moveTo>
                      <a:cubicBezTo>
                        <a:pt x="79" y="64"/>
                        <a:pt x="79" y="64"/>
                        <a:pt x="79" y="0"/>
                      </a:cubicBezTo>
                      <a:moveTo>
                        <a:pt x="118" y="43"/>
                      </a:moveTo>
                      <a:cubicBezTo>
                        <a:pt x="118" y="54"/>
                        <a:pt x="127" y="64"/>
                        <a:pt x="138" y="64"/>
                      </a:cubicBezTo>
                      <a:cubicBezTo>
                        <a:pt x="138" y="64"/>
                        <a:pt x="138" y="64"/>
                        <a:pt x="138" y="64"/>
                      </a:cubicBezTo>
                      <a:cubicBezTo>
                        <a:pt x="149" y="64"/>
                        <a:pt x="158" y="54"/>
                        <a:pt x="158" y="43"/>
                      </a:cubicBezTo>
                      <a:cubicBezTo>
                        <a:pt x="158" y="43"/>
                        <a:pt x="158" y="43"/>
                        <a:pt x="158" y="21"/>
                      </a:cubicBezTo>
                      <a:cubicBezTo>
                        <a:pt x="158" y="9"/>
                        <a:pt x="149" y="0"/>
                        <a:pt x="138" y="0"/>
                      </a:cubicBezTo>
                      <a:cubicBezTo>
                        <a:pt x="138" y="0"/>
                        <a:pt x="138" y="0"/>
                        <a:pt x="138" y="0"/>
                      </a:cubicBezTo>
                      <a:cubicBezTo>
                        <a:pt x="127" y="0"/>
                        <a:pt x="118" y="9"/>
                        <a:pt x="118" y="21"/>
                      </a:cubicBezTo>
                      <a:cubicBezTo>
                        <a:pt x="118" y="21"/>
                        <a:pt x="118" y="21"/>
                        <a:pt x="118" y="43"/>
                      </a:cubicBezTo>
                      <a:close/>
                      <a:moveTo>
                        <a:pt x="0" y="43"/>
                      </a:moveTo>
                      <a:cubicBezTo>
                        <a:pt x="0" y="54"/>
                        <a:pt x="10" y="64"/>
                        <a:pt x="20" y="64"/>
                      </a:cubicBezTo>
                      <a:cubicBezTo>
                        <a:pt x="20" y="64"/>
                        <a:pt x="20" y="64"/>
                        <a:pt x="20" y="64"/>
                      </a:cubicBezTo>
                      <a:cubicBezTo>
                        <a:pt x="32" y="64"/>
                        <a:pt x="41" y="54"/>
                        <a:pt x="41" y="43"/>
                      </a:cubicBezTo>
                      <a:cubicBezTo>
                        <a:pt x="41" y="43"/>
                        <a:pt x="41" y="43"/>
                        <a:pt x="41" y="21"/>
                      </a:cubicBezTo>
                      <a:cubicBezTo>
                        <a:pt x="41" y="9"/>
                        <a:pt x="32" y="0"/>
                        <a:pt x="20" y="0"/>
                      </a:cubicBezTo>
                      <a:cubicBezTo>
                        <a:pt x="20" y="0"/>
                        <a:pt x="20" y="0"/>
                        <a:pt x="20" y="0"/>
                      </a:cubicBezTo>
                      <a:cubicBezTo>
                        <a:pt x="10" y="0"/>
                        <a:pt x="0" y="9"/>
                        <a:pt x="0" y="21"/>
                      </a:cubicBezTo>
                      <a:cubicBezTo>
                        <a:pt x="0" y="21"/>
                        <a:pt x="0" y="21"/>
                        <a:pt x="0" y="43"/>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spTree>
    <p:extLst>
      <p:ext uri="{BB962C8B-B14F-4D97-AF65-F5344CB8AC3E}">
        <p14:creationId xmlns:p14="http://schemas.microsoft.com/office/powerpoint/2010/main" val="19767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WSLDemo">
            <a:hlinkClick r:id="" action="ppaction://media"/>
            <a:extLst>
              <a:ext uri="{FF2B5EF4-FFF2-40B4-BE49-F238E27FC236}">
                <a16:creationId xmlns:a16="http://schemas.microsoft.com/office/drawing/2014/main" id="{71F4A018-8EA6-4A1E-A9CD-5544FC7E15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850" y="0"/>
            <a:ext cx="10274300" cy="6858000"/>
          </a:xfrm>
          <a:prstGeom prst="rect">
            <a:avLst/>
          </a:prstGeom>
        </p:spPr>
      </p:pic>
    </p:spTree>
    <p:extLst>
      <p:ext uri="{BB962C8B-B14F-4D97-AF65-F5344CB8AC3E}">
        <p14:creationId xmlns:p14="http://schemas.microsoft.com/office/powerpoint/2010/main" val="3232949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6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0DECE9-5A2A-475C-A772-E616E64A1B6C}"/>
              </a:ext>
            </a:extLst>
          </p:cNvPr>
          <p:cNvSpPr txBox="1"/>
          <p:nvPr/>
        </p:nvSpPr>
        <p:spPr>
          <a:xfrm flipH="1">
            <a:off x="2114552" y="1803362"/>
            <a:ext cx="7962896" cy="1258806"/>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1250">
                      <a:schemeClr val="tx1"/>
                    </a:gs>
                    <a:gs pos="99000">
                      <a:schemeClr val="tx1"/>
                    </a:gs>
                  </a:gsLst>
                  <a:lin ang="5400000" scaled="0"/>
                </a:gradFill>
                <a:latin typeface="+mj-lt"/>
              </a:rPr>
              <a:t>Identity</a:t>
            </a:r>
            <a:endParaRPr lang="en-US" sz="2800" dirty="0">
              <a:gradFill>
                <a:gsLst>
                  <a:gs pos="1250">
                    <a:schemeClr val="tx1"/>
                  </a:gs>
                  <a:gs pos="99000">
                    <a:schemeClr val="tx1"/>
                  </a:gs>
                </a:gsLst>
                <a:lin ang="5400000" scaled="0"/>
              </a:gradFill>
              <a:latin typeface="+mj-lt"/>
              <a:ea typeface="MS PGothic" panose="020B0600070205080204" pitchFamily="34" charset="-128"/>
              <a:cs typeface="MS PGothic" charset="0"/>
            </a:endParaRPr>
          </a:p>
          <a:p>
            <a:pPr marL="0" lvl="1">
              <a:lnSpc>
                <a:spcPct val="90000"/>
              </a:lnSpc>
              <a:spcAft>
                <a:spcPts val="600"/>
              </a:spcAft>
            </a:pPr>
            <a:r>
              <a:rPr lang="en-US" sz="1800" dirty="0">
                <a:gradFill>
                  <a:gsLst>
                    <a:gs pos="1250">
                      <a:schemeClr val="tx2"/>
                    </a:gs>
                    <a:gs pos="99000">
                      <a:schemeClr val="tx2"/>
                    </a:gs>
                  </a:gsLst>
                  <a:lin ang="5400000" scaled="0"/>
                </a:gradFill>
              </a:rPr>
              <a:t>WSL uses a different identity for your Windows and Linux user.  Linux distros have </a:t>
            </a:r>
            <a:r>
              <a:rPr lang="en-US" sz="1800">
                <a:gradFill>
                  <a:gsLst>
                    <a:gs pos="1250">
                      <a:schemeClr val="tx2"/>
                    </a:gs>
                    <a:gs pos="99000">
                      <a:schemeClr val="tx2"/>
                    </a:gs>
                  </a:gsLst>
                  <a:lin ang="5400000" scaled="0"/>
                </a:gradFill>
              </a:rPr>
              <a:t>a separate </a:t>
            </a:r>
            <a:r>
              <a:rPr lang="en-US" sz="1800" dirty="0">
                <a:gradFill>
                  <a:gsLst>
                    <a:gs pos="1250">
                      <a:schemeClr val="tx2"/>
                    </a:gs>
                    <a:gs pos="99000">
                      <a:schemeClr val="tx2"/>
                    </a:gs>
                  </a:gsLst>
                  <a:lin ang="5400000" scaled="0"/>
                </a:gradFill>
              </a:rPr>
              <a:t>username and password.</a:t>
            </a:r>
          </a:p>
        </p:txBody>
      </p:sp>
      <p:sp>
        <p:nvSpPr>
          <p:cNvPr id="8" name="TextBox 7">
            <a:extLst>
              <a:ext uri="{FF2B5EF4-FFF2-40B4-BE49-F238E27FC236}">
                <a16:creationId xmlns:a16="http://schemas.microsoft.com/office/drawing/2014/main" id="{85FBD08E-AB3C-45E0-9AFD-E45311E90542}"/>
              </a:ext>
            </a:extLst>
          </p:cNvPr>
          <p:cNvSpPr txBox="1"/>
          <p:nvPr/>
        </p:nvSpPr>
        <p:spPr>
          <a:xfrm flipH="1">
            <a:off x="2114551" y="3147520"/>
            <a:ext cx="8779871" cy="1508105"/>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1250">
                      <a:schemeClr val="tx1"/>
                    </a:gs>
                    <a:gs pos="99000">
                      <a:schemeClr val="tx1"/>
                    </a:gs>
                  </a:gsLst>
                  <a:lin ang="5400000" scaled="0"/>
                </a:gradFill>
                <a:latin typeface="+mj-lt"/>
              </a:rPr>
              <a:t>Security</a:t>
            </a:r>
          </a:p>
          <a:p>
            <a:pPr marL="0" lvl="1" fontAlgn="base">
              <a:lnSpc>
                <a:spcPct val="90000"/>
              </a:lnSpc>
              <a:spcAft>
                <a:spcPts val="600"/>
              </a:spcAft>
            </a:pPr>
            <a:r>
              <a:rPr lang="en-US" sz="1800" dirty="0">
                <a:gradFill>
                  <a:gsLst>
                    <a:gs pos="1250">
                      <a:schemeClr val="tx2"/>
                    </a:gs>
                    <a:gs pos="99000">
                      <a:schemeClr val="tx2"/>
                    </a:gs>
                  </a:gsLst>
                  <a:lin ang="5400000" scaled="0"/>
                </a:gradFill>
              </a:rPr>
              <a:t>WSL respects both Windows and Linux security constructs.  Linux will ask for elevation where needed and WSL will run with the permissions from starting context.</a:t>
            </a:r>
          </a:p>
        </p:txBody>
      </p:sp>
      <p:grpSp>
        <p:nvGrpSpPr>
          <p:cNvPr id="15" name="Group 14">
            <a:extLst>
              <a:ext uri="{FF2B5EF4-FFF2-40B4-BE49-F238E27FC236}">
                <a16:creationId xmlns:a16="http://schemas.microsoft.com/office/drawing/2014/main" id="{1A2275C1-CF5F-4D94-81D7-74B2265BC35C}"/>
              </a:ext>
            </a:extLst>
          </p:cNvPr>
          <p:cNvGrpSpPr/>
          <p:nvPr/>
        </p:nvGrpSpPr>
        <p:grpSpPr>
          <a:xfrm>
            <a:off x="876275" y="1917158"/>
            <a:ext cx="1031215" cy="1031215"/>
            <a:chOff x="376952" y="1765738"/>
            <a:chExt cx="1031215" cy="1031215"/>
          </a:xfrm>
        </p:grpSpPr>
        <p:pic>
          <p:nvPicPr>
            <p:cNvPr id="5" name="Picture 4">
              <a:extLst>
                <a:ext uri="{FF2B5EF4-FFF2-40B4-BE49-F238E27FC236}">
                  <a16:creationId xmlns:a16="http://schemas.microsoft.com/office/drawing/2014/main" id="{4850BE2F-C1B6-C140-B99B-9A60F12D407C}"/>
                </a:ext>
              </a:extLst>
            </p:cNvPr>
            <p:cNvPicPr>
              <a:picLocks noChangeAspect="1"/>
            </p:cNvPicPr>
            <p:nvPr/>
          </p:nvPicPr>
          <p:blipFill>
            <a:blip r:embed="rId3"/>
            <a:stretch>
              <a:fillRect/>
            </a:stretch>
          </p:blipFill>
          <p:spPr>
            <a:xfrm>
              <a:off x="622697" y="2084303"/>
              <a:ext cx="539724" cy="394084"/>
            </a:xfrm>
            <a:prstGeom prst="rect">
              <a:avLst/>
            </a:prstGeom>
          </p:spPr>
        </p:pic>
        <p:sp>
          <p:nvSpPr>
            <p:cNvPr id="10" name="Oval 9">
              <a:extLst>
                <a:ext uri="{FF2B5EF4-FFF2-40B4-BE49-F238E27FC236}">
                  <a16:creationId xmlns:a16="http://schemas.microsoft.com/office/drawing/2014/main" id="{33CCD5C4-9CF2-4009-BDC5-734C88E22F1D}"/>
                </a:ext>
              </a:extLst>
            </p:cNvPr>
            <p:cNvSpPr/>
            <p:nvPr/>
          </p:nvSpPr>
          <p:spPr bwMode="auto">
            <a:xfrm>
              <a:off x="376952" y="1765738"/>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AC549428-081B-46C2-A783-D18C1BD9CB25}"/>
              </a:ext>
            </a:extLst>
          </p:cNvPr>
          <p:cNvGrpSpPr/>
          <p:nvPr/>
        </p:nvGrpSpPr>
        <p:grpSpPr>
          <a:xfrm>
            <a:off x="876275" y="3424437"/>
            <a:ext cx="1031215" cy="1031215"/>
            <a:chOff x="529352" y="2385354"/>
            <a:chExt cx="1031215" cy="1031215"/>
          </a:xfrm>
        </p:grpSpPr>
        <p:pic>
          <p:nvPicPr>
            <p:cNvPr id="7" name="Picture 6">
              <a:extLst>
                <a:ext uri="{FF2B5EF4-FFF2-40B4-BE49-F238E27FC236}">
                  <a16:creationId xmlns:a16="http://schemas.microsoft.com/office/drawing/2014/main" id="{32E96CB9-6190-7448-973E-9854678F44B6}"/>
                </a:ext>
              </a:extLst>
            </p:cNvPr>
            <p:cNvPicPr>
              <a:picLocks noChangeAspect="1"/>
            </p:cNvPicPr>
            <p:nvPr/>
          </p:nvPicPr>
          <p:blipFill>
            <a:blip r:embed="rId4"/>
            <a:stretch>
              <a:fillRect/>
            </a:stretch>
          </p:blipFill>
          <p:spPr>
            <a:xfrm>
              <a:off x="788336" y="2727120"/>
              <a:ext cx="513246" cy="347682"/>
            </a:xfrm>
            <a:prstGeom prst="rect">
              <a:avLst/>
            </a:prstGeom>
          </p:spPr>
        </p:pic>
        <p:sp>
          <p:nvSpPr>
            <p:cNvPr id="11" name="Oval 10">
              <a:extLst>
                <a:ext uri="{FF2B5EF4-FFF2-40B4-BE49-F238E27FC236}">
                  <a16:creationId xmlns:a16="http://schemas.microsoft.com/office/drawing/2014/main" id="{4C6EB31A-3403-468E-B64E-56F28177C33C}"/>
                </a:ext>
              </a:extLst>
            </p:cNvPr>
            <p:cNvSpPr/>
            <p:nvPr/>
          </p:nvSpPr>
          <p:spPr bwMode="auto">
            <a:xfrm>
              <a:off x="529352" y="2385354"/>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9" name="Title 18">
            <a:extLst>
              <a:ext uri="{FF2B5EF4-FFF2-40B4-BE49-F238E27FC236}">
                <a16:creationId xmlns:a16="http://schemas.microsoft.com/office/drawing/2014/main" id="{0C112DB6-EF84-4D00-83FE-65FB813BC37A}"/>
              </a:ext>
            </a:extLst>
          </p:cNvPr>
          <p:cNvSpPr>
            <a:spLocks noGrp="1"/>
          </p:cNvSpPr>
          <p:nvPr>
            <p:ph type="title"/>
          </p:nvPr>
        </p:nvSpPr>
        <p:spPr/>
        <p:txBody>
          <a:bodyPr/>
          <a:lstStyle/>
          <a:p>
            <a:r>
              <a:rPr lang="en-US" dirty="0"/>
              <a:t>What about…</a:t>
            </a:r>
          </a:p>
        </p:txBody>
      </p:sp>
    </p:spTree>
    <p:extLst>
      <p:ext uri="{BB962C8B-B14F-4D97-AF65-F5344CB8AC3E}">
        <p14:creationId xmlns:p14="http://schemas.microsoft.com/office/powerpoint/2010/main" val="2339788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5"/>
                                        </p:tgtEl>
                                      </p:cBhvr>
                                      <p:by x="0" y="0"/>
                                    </p:animScale>
                                  </p:childTnLst>
                                </p:cTn>
                              </p:par>
                              <p:par>
                                <p:cTn id="9" presetID="10" presetClass="entr" presetSubtype="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42" presetClass="path" presetSubtype="0" decel="100000" fill="hold" grpId="1" nodeType="withEffect">
                                  <p:stCondLst>
                                    <p:cond delay="250"/>
                                  </p:stCondLst>
                                  <p:childTnLst>
                                    <p:animMotion origin="layout" path="M -2.08333E-7 -4.44444E-6 L -0.04792 -0.00069 " pathEditMode="relative" rAng="0" ptsTypes="AA">
                                      <p:cBhvr>
                                        <p:cTn id="13" dur="1000" spd="-100000" fill="hold"/>
                                        <p:tgtEl>
                                          <p:spTgt spid="4"/>
                                        </p:tgtEl>
                                        <p:attrNameLst>
                                          <p:attrName>ppt_x</p:attrName>
                                          <p:attrName>ppt_y</p:attrName>
                                        </p:attrNameLst>
                                      </p:cBhvr>
                                      <p:rCtr x="-2396" y="-46"/>
                                    </p:animMotion>
                                  </p:childTnLst>
                                </p:cTn>
                              </p:par>
                              <p:par>
                                <p:cTn id="14" presetID="1" presetClass="entr" presetSubtype="0" fill="hold" nodeType="with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par>
                                <p:cTn id="16" presetID="6" presetClass="emph" presetSubtype="0" accel="100000" autoRev="1" fill="hold" nodeType="withEffect">
                                  <p:stCondLst>
                                    <p:cond delay="0"/>
                                  </p:stCondLst>
                                  <p:childTnLst>
                                    <p:animScale>
                                      <p:cBhvr>
                                        <p:cTn id="17" dur="500" fill="hold"/>
                                        <p:tgtEl>
                                          <p:spTgt spid="9"/>
                                        </p:tgtEl>
                                      </p:cBhvr>
                                      <p:by x="0" y="0"/>
                                    </p:animScale>
                                  </p:childTnLst>
                                </p:cTn>
                              </p:par>
                              <p:par>
                                <p:cTn id="18" presetID="10" presetClass="entr" presetSubtype="0"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42" presetClass="path" presetSubtype="0" decel="100000" fill="hold" grpId="1" nodeType="withEffect">
                                  <p:stCondLst>
                                    <p:cond delay="250"/>
                                  </p:stCondLst>
                                  <p:childTnLst>
                                    <p:animMotion origin="layout" path="M -3.54167E-6 2.96296E-6 L -0.04791 -0.0007 " pathEditMode="relative" rAng="0" ptsTypes="AA">
                                      <p:cBhvr>
                                        <p:cTn id="22" dur="1000" spd="-100000" fill="hold"/>
                                        <p:tgtEl>
                                          <p:spTgt spid="8"/>
                                        </p:tgtEl>
                                        <p:attrNameLst>
                                          <p:attrName>ppt_x</p:attrName>
                                          <p:attrName>ppt_y</p:attrName>
                                        </p:attrNameLst>
                                      </p:cBhvr>
                                      <p:rCtr x="-239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C112DB6-EF84-4D00-83FE-65FB813BC37A}"/>
              </a:ext>
            </a:extLst>
          </p:cNvPr>
          <p:cNvSpPr>
            <a:spLocks noGrp="1"/>
          </p:cNvSpPr>
          <p:nvPr>
            <p:ph type="title"/>
          </p:nvPr>
        </p:nvSpPr>
        <p:spPr/>
        <p:txBody>
          <a:bodyPr/>
          <a:lstStyle/>
          <a:p>
            <a:r>
              <a:rPr lang="en-US" dirty="0"/>
              <a:t>Popular Linux tools in Windows 2019</a:t>
            </a:r>
          </a:p>
        </p:txBody>
      </p:sp>
      <p:grpSp>
        <p:nvGrpSpPr>
          <p:cNvPr id="12" name="Group 11">
            <a:extLst>
              <a:ext uri="{FF2B5EF4-FFF2-40B4-BE49-F238E27FC236}">
                <a16:creationId xmlns:a16="http://schemas.microsoft.com/office/drawing/2014/main" id="{AE70E850-9C07-4AFA-BEAD-064B6DEF121D}"/>
              </a:ext>
            </a:extLst>
          </p:cNvPr>
          <p:cNvGrpSpPr/>
          <p:nvPr/>
        </p:nvGrpSpPr>
        <p:grpSpPr>
          <a:xfrm>
            <a:off x="1219206" y="1585418"/>
            <a:ext cx="1031215" cy="1031215"/>
            <a:chOff x="731421" y="3753434"/>
            <a:chExt cx="1031215" cy="1031215"/>
          </a:xfrm>
        </p:grpSpPr>
        <p:pic>
          <p:nvPicPr>
            <p:cNvPr id="13" name="Picture 12">
              <a:extLst>
                <a:ext uri="{FF2B5EF4-FFF2-40B4-BE49-F238E27FC236}">
                  <a16:creationId xmlns:a16="http://schemas.microsoft.com/office/drawing/2014/main" id="{F65D997A-0C70-476A-8DE6-A3A27F9B45E3}"/>
                </a:ext>
              </a:extLst>
            </p:cNvPr>
            <p:cNvPicPr>
              <a:picLocks noChangeAspect="1"/>
            </p:cNvPicPr>
            <p:nvPr/>
          </p:nvPicPr>
          <p:blipFill>
            <a:blip r:embed="rId3"/>
            <a:stretch>
              <a:fillRect/>
            </a:stretch>
          </p:blipFill>
          <p:spPr>
            <a:xfrm>
              <a:off x="981629" y="3942822"/>
              <a:ext cx="530798" cy="652438"/>
            </a:xfrm>
            <a:prstGeom prst="rect">
              <a:avLst/>
            </a:prstGeom>
          </p:spPr>
        </p:pic>
        <p:sp>
          <p:nvSpPr>
            <p:cNvPr id="14" name="Oval 13">
              <a:extLst>
                <a:ext uri="{FF2B5EF4-FFF2-40B4-BE49-F238E27FC236}">
                  <a16:creationId xmlns:a16="http://schemas.microsoft.com/office/drawing/2014/main" id="{6E095677-7528-4387-A0C7-4C7D447084B9}"/>
                </a:ext>
              </a:extLst>
            </p:cNvPr>
            <p:cNvSpPr/>
            <p:nvPr/>
          </p:nvSpPr>
          <p:spPr bwMode="auto">
            <a:xfrm>
              <a:off x="731421" y="3753434"/>
              <a:ext cx="1031215" cy="1031215"/>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8C2674A-E346-428E-B484-72244177F0A4}"/>
              </a:ext>
            </a:extLst>
          </p:cNvPr>
          <p:cNvGrpSpPr/>
          <p:nvPr/>
        </p:nvGrpSpPr>
        <p:grpSpPr>
          <a:xfrm>
            <a:off x="2432604" y="1585418"/>
            <a:ext cx="7078434" cy="1566583"/>
            <a:chOff x="2114552" y="4214197"/>
            <a:chExt cx="7078434" cy="1566583"/>
          </a:xfrm>
        </p:grpSpPr>
        <p:sp>
          <p:nvSpPr>
            <p:cNvPr id="17" name="TextBox 16">
              <a:extLst>
                <a:ext uri="{FF2B5EF4-FFF2-40B4-BE49-F238E27FC236}">
                  <a16:creationId xmlns:a16="http://schemas.microsoft.com/office/drawing/2014/main" id="{CBE9D8C5-8915-4945-A526-AF263ABAC278}"/>
                </a:ext>
              </a:extLst>
            </p:cNvPr>
            <p:cNvSpPr txBox="1"/>
            <p:nvPr/>
          </p:nvSpPr>
          <p:spPr>
            <a:xfrm flipH="1">
              <a:off x="2114552" y="4214197"/>
              <a:ext cx="7078434" cy="1566583"/>
            </a:xfrm>
            <a:prstGeom prst="rect">
              <a:avLst/>
            </a:prstGeom>
            <a:noFill/>
          </p:spPr>
          <p:txBody>
            <a:bodyPr wrap="square" lIns="182880" tIns="146304" rIns="182880" bIns="146304" rtlCol="0">
              <a:spAutoFit/>
            </a:bodyPr>
            <a:lstStyle/>
            <a:p>
              <a:pPr>
                <a:lnSpc>
                  <a:spcPct val="90000"/>
                </a:lnSpc>
                <a:spcAft>
                  <a:spcPts val="2400"/>
                </a:spcAft>
              </a:pPr>
              <a:r>
                <a:rPr lang="en-US" sz="2400" dirty="0">
                  <a:gradFill>
                    <a:gsLst>
                      <a:gs pos="1250">
                        <a:schemeClr val="tx2"/>
                      </a:gs>
                      <a:gs pos="99000">
                        <a:schemeClr val="tx2"/>
                      </a:gs>
                    </a:gsLst>
                    <a:lin ang="5400000" scaled="0"/>
                  </a:gradFill>
                </a:rPr>
                <a:t>Many Linux-native tools are already built in</a:t>
              </a:r>
            </a:p>
            <a:p>
              <a:pPr marL="0" lvl="1">
                <a:lnSpc>
                  <a:spcPct val="90000"/>
                </a:lnSpc>
                <a:spcAft>
                  <a:spcPts val="600"/>
                </a:spcAft>
              </a:pPr>
              <a:r>
                <a:rPr lang="en-US" sz="2000" dirty="0">
                  <a:gradFill>
                    <a:gsLst>
                      <a:gs pos="1250">
                        <a:schemeClr val="tx2"/>
                      </a:gs>
                      <a:gs pos="99000">
                        <a:schemeClr val="tx2"/>
                      </a:gs>
                    </a:gsLst>
                    <a:lin ang="5400000" scaled="0"/>
                  </a:gradFill>
                </a:rPr>
                <a:t>BSD tar, curl, </a:t>
              </a:r>
              <a:r>
                <a:rPr lang="en-US" sz="2000" dirty="0" err="1">
                  <a:gradFill>
                    <a:gsLst>
                      <a:gs pos="1250">
                        <a:schemeClr val="tx2"/>
                      </a:gs>
                      <a:gs pos="99000">
                        <a:schemeClr val="tx2"/>
                      </a:gs>
                    </a:gsLst>
                    <a:lin ang="5400000" scaled="0"/>
                  </a:gradFill>
                </a:rPr>
                <a:t>dtrace</a:t>
              </a:r>
              <a:endParaRPr lang="en-US" sz="2000" dirty="0">
                <a:gradFill>
                  <a:gsLst>
                    <a:gs pos="1250">
                      <a:schemeClr val="tx2"/>
                    </a:gs>
                    <a:gs pos="99000">
                      <a:schemeClr val="tx2"/>
                    </a:gs>
                  </a:gsLst>
                  <a:lin ang="5400000" scaled="0"/>
                </a:gradFill>
              </a:endParaRPr>
            </a:p>
            <a:p>
              <a:pPr marL="0" lvl="1">
                <a:lnSpc>
                  <a:spcPct val="90000"/>
                </a:lnSpc>
                <a:spcAft>
                  <a:spcPts val="600"/>
                </a:spcAft>
              </a:pPr>
              <a:r>
                <a:rPr lang="en-US" sz="2000" dirty="0">
                  <a:gradFill>
                    <a:gsLst>
                      <a:gs pos="1250">
                        <a:schemeClr val="tx2"/>
                      </a:gs>
                      <a:gs pos="99000">
                        <a:schemeClr val="tx2"/>
                      </a:gs>
                    </a:gsLst>
                    <a:lin ang="5400000" scaled="0"/>
                  </a:gradFill>
                </a:rPr>
                <a:t>Open SSH and SSH server</a:t>
              </a:r>
            </a:p>
          </p:txBody>
        </p:sp>
        <p:cxnSp>
          <p:nvCxnSpPr>
            <p:cNvPr id="18" name="Straight Connector 17">
              <a:extLst>
                <a:ext uri="{FF2B5EF4-FFF2-40B4-BE49-F238E27FC236}">
                  <a16:creationId xmlns:a16="http://schemas.microsoft.com/office/drawing/2014/main" id="{5DFB2C22-B42C-4039-835F-6AFD1CF0D15A}"/>
                </a:ext>
              </a:extLst>
            </p:cNvPr>
            <p:cNvCxnSpPr/>
            <p:nvPr/>
          </p:nvCxnSpPr>
          <p:spPr>
            <a:xfrm>
              <a:off x="2324390" y="4842797"/>
              <a:ext cx="8001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E8EB2DC6-5EE3-49CA-B94D-7DBC3800F451}"/>
              </a:ext>
            </a:extLst>
          </p:cNvPr>
          <p:cNvGrpSpPr/>
          <p:nvPr/>
        </p:nvGrpSpPr>
        <p:grpSpPr>
          <a:xfrm>
            <a:off x="2432604" y="3705999"/>
            <a:ext cx="7078434" cy="1920526"/>
            <a:chOff x="2114552" y="4214197"/>
            <a:chExt cx="7078434" cy="1920526"/>
          </a:xfrm>
        </p:grpSpPr>
        <p:sp>
          <p:nvSpPr>
            <p:cNvPr id="27" name="TextBox 26">
              <a:extLst>
                <a:ext uri="{FF2B5EF4-FFF2-40B4-BE49-F238E27FC236}">
                  <a16:creationId xmlns:a16="http://schemas.microsoft.com/office/drawing/2014/main" id="{5DF415B7-D600-4CCD-8036-86E11F4B9694}"/>
                </a:ext>
              </a:extLst>
            </p:cNvPr>
            <p:cNvSpPr txBox="1"/>
            <p:nvPr/>
          </p:nvSpPr>
          <p:spPr>
            <a:xfrm flipH="1">
              <a:off x="2114552" y="4214197"/>
              <a:ext cx="7078434" cy="1920526"/>
            </a:xfrm>
            <a:prstGeom prst="rect">
              <a:avLst/>
            </a:prstGeom>
            <a:noFill/>
          </p:spPr>
          <p:txBody>
            <a:bodyPr wrap="square" lIns="182880" tIns="146304" rIns="182880" bIns="146304" rtlCol="0">
              <a:spAutoFit/>
            </a:bodyPr>
            <a:lstStyle/>
            <a:p>
              <a:pPr>
                <a:lnSpc>
                  <a:spcPct val="90000"/>
                </a:lnSpc>
                <a:spcAft>
                  <a:spcPts val="2400"/>
                </a:spcAft>
              </a:pPr>
              <a:r>
                <a:rPr lang="en-US" sz="2400" dirty="0">
                  <a:gradFill>
                    <a:gsLst>
                      <a:gs pos="1250">
                        <a:schemeClr val="tx2"/>
                      </a:gs>
                      <a:gs pos="99000">
                        <a:schemeClr val="tx2"/>
                      </a:gs>
                    </a:gsLst>
                    <a:lin ang="5400000" scaled="0"/>
                  </a:gradFill>
                </a:rPr>
                <a:t>Better support for popular tools</a:t>
              </a:r>
            </a:p>
            <a:p>
              <a:pPr marL="0" lvl="1">
                <a:lnSpc>
                  <a:spcPct val="90000"/>
                </a:lnSpc>
                <a:spcAft>
                  <a:spcPts val="600"/>
                </a:spcAft>
              </a:pPr>
              <a:r>
                <a:rPr lang="en-US" sz="2000" dirty="0">
                  <a:gradFill>
                    <a:gsLst>
                      <a:gs pos="1250">
                        <a:schemeClr val="tx2"/>
                      </a:gs>
                      <a:gs pos="99000">
                        <a:schemeClr val="tx2"/>
                      </a:gs>
                    </a:gsLst>
                    <a:lin ang="5400000" scaled="0"/>
                  </a:gradFill>
                </a:rPr>
                <a:t>Git for Windows + Windows credential manager</a:t>
              </a:r>
            </a:p>
            <a:p>
              <a:pPr marL="0" lvl="1">
                <a:lnSpc>
                  <a:spcPct val="90000"/>
                </a:lnSpc>
                <a:spcAft>
                  <a:spcPts val="600"/>
                </a:spcAft>
              </a:pPr>
              <a:r>
                <a:rPr lang="en-US" sz="2000" dirty="0" err="1">
                  <a:gradFill>
                    <a:gsLst>
                      <a:gs pos="1250">
                        <a:schemeClr val="tx2"/>
                      </a:gs>
                      <a:gs pos="99000">
                        <a:schemeClr val="tx2"/>
                      </a:gs>
                    </a:gsLst>
                    <a:lin ang="5400000" scaled="0"/>
                  </a:gradFill>
                </a:rPr>
                <a:t>VSCode</a:t>
              </a:r>
              <a:r>
                <a:rPr lang="en-US" sz="2000" dirty="0">
                  <a:gradFill>
                    <a:gsLst>
                      <a:gs pos="1250">
                        <a:schemeClr val="tx2"/>
                      </a:gs>
                      <a:gs pos="99000">
                        <a:schemeClr val="tx2"/>
                      </a:gs>
                    </a:gsLst>
                    <a:lin ang="5400000" scaled="0"/>
                  </a:gradFill>
                </a:rPr>
                <a:t> + Azure and Azure CLI</a:t>
              </a:r>
            </a:p>
            <a:p>
              <a:pPr marL="0" lvl="1">
                <a:lnSpc>
                  <a:spcPct val="90000"/>
                </a:lnSpc>
                <a:spcAft>
                  <a:spcPts val="600"/>
                </a:spcAft>
              </a:pPr>
              <a:r>
                <a:rPr lang="en-US" sz="2000" dirty="0">
                  <a:gradFill>
                    <a:gsLst>
                      <a:gs pos="1250">
                        <a:schemeClr val="tx2"/>
                      </a:gs>
                      <a:gs pos="99000">
                        <a:schemeClr val="tx2"/>
                      </a:gs>
                    </a:gsLst>
                    <a:lin ang="5400000" scaled="0"/>
                  </a:gradFill>
                </a:rPr>
                <a:t>Azure CLI</a:t>
              </a:r>
            </a:p>
          </p:txBody>
        </p:sp>
        <p:cxnSp>
          <p:nvCxnSpPr>
            <p:cNvPr id="28" name="Straight Connector 27">
              <a:extLst>
                <a:ext uri="{FF2B5EF4-FFF2-40B4-BE49-F238E27FC236}">
                  <a16:creationId xmlns:a16="http://schemas.microsoft.com/office/drawing/2014/main" id="{1681C696-7413-4269-8E08-D8E86BD35A3D}"/>
                </a:ext>
              </a:extLst>
            </p:cNvPr>
            <p:cNvCxnSpPr/>
            <p:nvPr/>
          </p:nvCxnSpPr>
          <p:spPr>
            <a:xfrm>
              <a:off x="2324390" y="4842797"/>
              <a:ext cx="8001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868BD29-3C2C-4D17-B915-9C75EF28B72F}"/>
              </a:ext>
            </a:extLst>
          </p:cNvPr>
          <p:cNvGrpSpPr/>
          <p:nvPr/>
        </p:nvGrpSpPr>
        <p:grpSpPr>
          <a:xfrm>
            <a:off x="1219206" y="3705999"/>
            <a:ext cx="1031216" cy="1031210"/>
            <a:chOff x="8565051" y="2426743"/>
            <a:chExt cx="1724628" cy="1724628"/>
          </a:xfrm>
        </p:grpSpPr>
        <p:sp>
          <p:nvSpPr>
            <p:cNvPr id="30" name="Oval 29">
              <a:extLst>
                <a:ext uri="{FF2B5EF4-FFF2-40B4-BE49-F238E27FC236}">
                  <a16:creationId xmlns:a16="http://schemas.microsoft.com/office/drawing/2014/main" id="{2D2503EE-B69D-42C9-8954-601308FC4839}"/>
                </a:ext>
              </a:extLst>
            </p:cNvPr>
            <p:cNvSpPr/>
            <p:nvPr/>
          </p:nvSpPr>
          <p:spPr bwMode="auto">
            <a:xfrm>
              <a:off x="8565051" y="2426743"/>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31" name="Picture 30">
              <a:extLst>
                <a:ext uri="{FF2B5EF4-FFF2-40B4-BE49-F238E27FC236}">
                  <a16:creationId xmlns:a16="http://schemas.microsoft.com/office/drawing/2014/main" id="{D107B256-FDB4-427A-A476-4C59D0911F33}"/>
                </a:ext>
              </a:extLst>
            </p:cNvPr>
            <p:cNvPicPr>
              <a:picLocks noChangeAspect="1"/>
            </p:cNvPicPr>
            <p:nvPr/>
          </p:nvPicPr>
          <p:blipFill>
            <a:blip r:embed="rId4"/>
            <a:stretch>
              <a:fillRect/>
            </a:stretch>
          </p:blipFill>
          <p:spPr>
            <a:xfrm>
              <a:off x="9047281" y="2854675"/>
              <a:ext cx="760168" cy="868764"/>
            </a:xfrm>
            <a:prstGeom prst="rect">
              <a:avLst/>
            </a:prstGeom>
          </p:spPr>
        </p:pic>
      </p:grpSp>
    </p:spTree>
    <p:extLst>
      <p:ext uri="{BB962C8B-B14F-4D97-AF65-F5344CB8AC3E}">
        <p14:creationId xmlns:p14="http://schemas.microsoft.com/office/powerpoint/2010/main" val="1563457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2"/>
                                        </p:tgtEl>
                                      </p:cBhvr>
                                      <p:by x="0" y="0"/>
                                    </p:animScale>
                                  </p:childTnLst>
                                </p:cTn>
                              </p:par>
                              <p:par>
                                <p:cTn id="9" presetID="10" presetClass="entr" presetSubtype="0"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par>
                                <p:cTn id="12" presetID="42" presetClass="path" presetSubtype="0" decel="100000" fill="hold" nodeType="withEffect">
                                  <p:stCondLst>
                                    <p:cond delay="250"/>
                                  </p:stCondLst>
                                  <p:childTnLst>
                                    <p:animMotion origin="layout" path="M -2.29167E-6 -7.40741E-7 L -0.04791 -0.00069 " pathEditMode="relative" rAng="0" ptsTypes="AA">
                                      <p:cBhvr>
                                        <p:cTn id="13" dur="1000" spd="-100000" fill="hold"/>
                                        <p:tgtEl>
                                          <p:spTgt spid="16"/>
                                        </p:tgtEl>
                                        <p:attrNameLst>
                                          <p:attrName>ppt_x</p:attrName>
                                          <p:attrName>ppt_y</p:attrName>
                                        </p:attrNameLst>
                                      </p:cBhvr>
                                      <p:rCtr x="-2396" y="-46"/>
                                    </p:animMotion>
                                  </p:childTnLst>
                                </p:cTn>
                              </p:par>
                              <p:par>
                                <p:cTn id="14" presetID="10" presetClass="entr" presetSubtype="0" fill="hold" nodeType="withEffect">
                                  <p:stCondLst>
                                    <p:cond delay="2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42" presetClass="path" presetSubtype="0" decel="100000" fill="hold" nodeType="withEffect">
                                  <p:stCondLst>
                                    <p:cond delay="250"/>
                                  </p:stCondLst>
                                  <p:childTnLst>
                                    <p:animMotion origin="layout" path="M -2.29167E-6 -7.40741E-7 L -0.04791 -0.00069 " pathEditMode="relative" rAng="0" ptsTypes="AA">
                                      <p:cBhvr>
                                        <p:cTn id="18" dur="1000" spd="-100000" fill="hold"/>
                                        <p:tgtEl>
                                          <p:spTgt spid="26"/>
                                        </p:tgtEl>
                                        <p:attrNameLst>
                                          <p:attrName>ppt_x</p:attrName>
                                          <p:attrName>ppt_y</p:attrName>
                                        </p:attrNameLst>
                                      </p:cBhvr>
                                      <p:rCtr x="-2396" y="-46"/>
                                    </p:animMotion>
                                  </p:childTnLst>
                                </p:cTn>
                              </p:par>
                              <p:par>
                                <p:cTn id="19" presetID="1" presetClass="entr" presetSubtype="0" fill="hold" nodeType="withEffect">
                                  <p:stCondLst>
                                    <p:cond delay="0"/>
                                  </p:stCondLst>
                                  <p:childTnLst>
                                    <p:set>
                                      <p:cBhvr>
                                        <p:cTn id="20" dur="1" fill="hold">
                                          <p:stCondLst>
                                            <p:cond delay="499"/>
                                          </p:stCondLst>
                                        </p:cTn>
                                        <p:tgtEl>
                                          <p:spTgt spid="29"/>
                                        </p:tgtEl>
                                        <p:attrNameLst>
                                          <p:attrName>style.visibility</p:attrName>
                                        </p:attrNameLst>
                                      </p:cBhvr>
                                      <p:to>
                                        <p:strVal val="visible"/>
                                      </p:to>
                                    </p:set>
                                  </p:childTnLst>
                                </p:cTn>
                              </p:par>
                              <p:par>
                                <p:cTn id="21" presetID="6" presetClass="emph" presetSubtype="0" accel="100000" autoRev="1" fill="hold" nodeType="withEffect">
                                  <p:stCondLst>
                                    <p:cond delay="0"/>
                                  </p:stCondLst>
                                  <p:childTnLst>
                                    <p:animScale>
                                      <p:cBhvr>
                                        <p:cTn id="22" dur="500" fill="hold"/>
                                        <p:tgtEl>
                                          <p:spTgt spid="29"/>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2067-6D12-4F29-AE9B-EAA409D6056D}"/>
              </a:ext>
            </a:extLst>
          </p:cNvPr>
          <p:cNvSpPr>
            <a:spLocks noGrp="1"/>
          </p:cNvSpPr>
          <p:nvPr>
            <p:ph type="title"/>
          </p:nvPr>
        </p:nvSpPr>
        <p:spPr/>
        <p:txBody>
          <a:bodyPr/>
          <a:lstStyle/>
          <a:p>
            <a:r>
              <a:rPr lang="en-US" dirty="0"/>
              <a:t>Windows Server 2019</a:t>
            </a:r>
          </a:p>
        </p:txBody>
      </p:sp>
      <p:sp>
        <p:nvSpPr>
          <p:cNvPr id="15" name="Title 12">
            <a:extLst>
              <a:ext uri="{FF2B5EF4-FFF2-40B4-BE49-F238E27FC236}">
                <a16:creationId xmlns:a16="http://schemas.microsoft.com/office/drawing/2014/main" id="{EF4E03D5-D6E4-4175-921F-56FD94D272BC}"/>
              </a:ext>
            </a:extLst>
          </p:cNvPr>
          <p:cNvSpPr txBox="1">
            <a:spLocks/>
          </p:cNvSpPr>
          <p:nvPr/>
        </p:nvSpPr>
        <p:spPr>
          <a:xfrm>
            <a:off x="898103" y="4131533"/>
            <a:ext cx="2369532"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t>Unique hybrid capabilities with Azure</a:t>
            </a:r>
          </a:p>
        </p:txBody>
      </p:sp>
      <p:grpSp>
        <p:nvGrpSpPr>
          <p:cNvPr id="3" name="Group 2">
            <a:extLst>
              <a:ext uri="{FF2B5EF4-FFF2-40B4-BE49-F238E27FC236}">
                <a16:creationId xmlns:a16="http://schemas.microsoft.com/office/drawing/2014/main" id="{4305AEDD-16B9-4829-B3E6-7BEBA36642D7}"/>
              </a:ext>
            </a:extLst>
          </p:cNvPr>
          <p:cNvGrpSpPr/>
          <p:nvPr/>
        </p:nvGrpSpPr>
        <p:grpSpPr>
          <a:xfrm>
            <a:off x="1220555" y="2066848"/>
            <a:ext cx="1724628" cy="1724628"/>
            <a:chOff x="1070841" y="2243829"/>
            <a:chExt cx="1724628" cy="1724628"/>
          </a:xfrm>
        </p:grpSpPr>
        <p:pic>
          <p:nvPicPr>
            <p:cNvPr id="8" name="Picture 7">
              <a:extLst>
                <a:ext uri="{FF2B5EF4-FFF2-40B4-BE49-F238E27FC236}">
                  <a16:creationId xmlns:a16="http://schemas.microsoft.com/office/drawing/2014/main" id="{88B9B540-0743-844D-A5C7-D21B93F5657B}"/>
                </a:ext>
              </a:extLst>
            </p:cNvPr>
            <p:cNvPicPr>
              <a:picLocks noChangeAspect="1"/>
            </p:cNvPicPr>
            <p:nvPr/>
          </p:nvPicPr>
          <p:blipFill>
            <a:blip r:embed="rId3"/>
            <a:stretch>
              <a:fillRect/>
            </a:stretch>
          </p:blipFill>
          <p:spPr>
            <a:xfrm>
              <a:off x="1363810" y="2656661"/>
              <a:ext cx="1138690" cy="898964"/>
            </a:xfrm>
            <a:prstGeom prst="rect">
              <a:avLst/>
            </a:prstGeom>
            <a:solidFill>
              <a:schemeClr val="bg1"/>
            </a:solidFill>
            <a:ln w="0">
              <a:noFill/>
            </a:ln>
          </p:spPr>
        </p:pic>
        <p:sp>
          <p:nvSpPr>
            <p:cNvPr id="13" name="Oval 12">
              <a:extLst>
                <a:ext uri="{FF2B5EF4-FFF2-40B4-BE49-F238E27FC236}">
                  <a16:creationId xmlns:a16="http://schemas.microsoft.com/office/drawing/2014/main" id="{A798D497-1A12-4411-BCD2-60138B0081C1}"/>
                </a:ext>
              </a:extLst>
            </p:cNvPr>
            <p:cNvSpPr/>
            <p:nvPr/>
          </p:nvSpPr>
          <p:spPr bwMode="auto">
            <a:xfrm>
              <a:off x="1070841"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6" name="Title 12">
            <a:extLst>
              <a:ext uri="{FF2B5EF4-FFF2-40B4-BE49-F238E27FC236}">
                <a16:creationId xmlns:a16="http://schemas.microsoft.com/office/drawing/2014/main" id="{DB54C4E0-8775-4DD7-BF45-D57DCE92F562}"/>
              </a:ext>
            </a:extLst>
          </p:cNvPr>
          <p:cNvSpPr txBox="1">
            <a:spLocks/>
          </p:cNvSpPr>
          <p:nvPr/>
        </p:nvSpPr>
        <p:spPr>
          <a:xfrm>
            <a:off x="3583915" y="4131533"/>
            <a:ext cx="254656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t>Advanced multi-layer security</a:t>
            </a:r>
          </a:p>
        </p:txBody>
      </p:sp>
      <p:grpSp>
        <p:nvGrpSpPr>
          <p:cNvPr id="7" name="Group 6">
            <a:extLst>
              <a:ext uri="{FF2B5EF4-FFF2-40B4-BE49-F238E27FC236}">
                <a16:creationId xmlns:a16="http://schemas.microsoft.com/office/drawing/2014/main" id="{A69110A0-F5C6-47F6-B4EB-DABCDFB0B0C8}"/>
              </a:ext>
            </a:extLst>
          </p:cNvPr>
          <p:cNvGrpSpPr/>
          <p:nvPr/>
        </p:nvGrpSpPr>
        <p:grpSpPr>
          <a:xfrm>
            <a:off x="3994881" y="2066848"/>
            <a:ext cx="1724628" cy="1724628"/>
            <a:chOff x="3882866" y="2243829"/>
            <a:chExt cx="1724628" cy="1724628"/>
          </a:xfrm>
        </p:grpSpPr>
        <p:pic>
          <p:nvPicPr>
            <p:cNvPr id="5" name="Picture 4">
              <a:extLst>
                <a:ext uri="{FF2B5EF4-FFF2-40B4-BE49-F238E27FC236}">
                  <a16:creationId xmlns:a16="http://schemas.microsoft.com/office/drawing/2014/main" id="{164099FA-DE6D-6A4C-9D95-62F9FAA362BF}"/>
                </a:ext>
              </a:extLst>
            </p:cNvPr>
            <p:cNvPicPr>
              <a:picLocks noChangeAspect="1"/>
            </p:cNvPicPr>
            <p:nvPr/>
          </p:nvPicPr>
          <p:blipFill>
            <a:blip r:embed="rId4"/>
            <a:stretch>
              <a:fillRect/>
            </a:stretch>
          </p:blipFill>
          <p:spPr>
            <a:xfrm>
              <a:off x="4303465" y="2655594"/>
              <a:ext cx="883430" cy="901098"/>
            </a:xfrm>
            <a:prstGeom prst="rect">
              <a:avLst/>
            </a:prstGeom>
            <a:solidFill>
              <a:schemeClr val="bg1"/>
            </a:solidFill>
            <a:ln w="0">
              <a:noFill/>
            </a:ln>
          </p:spPr>
        </p:pic>
        <p:sp>
          <p:nvSpPr>
            <p:cNvPr id="12" name="Oval 11">
              <a:extLst>
                <a:ext uri="{FF2B5EF4-FFF2-40B4-BE49-F238E27FC236}">
                  <a16:creationId xmlns:a16="http://schemas.microsoft.com/office/drawing/2014/main" id="{DBD093CB-21D7-43E8-8E52-AFEE76DA01C1}"/>
                </a:ext>
              </a:extLst>
            </p:cNvPr>
            <p:cNvSpPr/>
            <p:nvPr/>
          </p:nvSpPr>
          <p:spPr bwMode="auto">
            <a:xfrm>
              <a:off x="3882866"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 name="Title 12">
            <a:extLst>
              <a:ext uri="{FF2B5EF4-FFF2-40B4-BE49-F238E27FC236}">
                <a16:creationId xmlns:a16="http://schemas.microsoft.com/office/drawing/2014/main" id="{72BB38B9-4CFF-411A-A87B-170813CDAE78}"/>
              </a:ext>
            </a:extLst>
          </p:cNvPr>
          <p:cNvSpPr txBox="1">
            <a:spLocks/>
          </p:cNvSpPr>
          <p:nvPr/>
        </p:nvSpPr>
        <p:spPr>
          <a:xfrm>
            <a:off x="6520409" y="4131533"/>
            <a:ext cx="2264924"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t>Faster innovation </a:t>
            </a:r>
            <a:b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br>
            <a: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t>for applications</a:t>
            </a:r>
          </a:p>
        </p:txBody>
      </p:sp>
      <p:grpSp>
        <p:nvGrpSpPr>
          <p:cNvPr id="9" name="Group 8">
            <a:extLst>
              <a:ext uri="{FF2B5EF4-FFF2-40B4-BE49-F238E27FC236}">
                <a16:creationId xmlns:a16="http://schemas.microsoft.com/office/drawing/2014/main" id="{F5470358-BAF8-4EF1-9766-29556A3EC859}"/>
              </a:ext>
            </a:extLst>
          </p:cNvPr>
          <p:cNvGrpSpPr/>
          <p:nvPr/>
        </p:nvGrpSpPr>
        <p:grpSpPr>
          <a:xfrm>
            <a:off x="6790557" y="2066848"/>
            <a:ext cx="1724628" cy="1724628"/>
            <a:chOff x="6508079" y="2243829"/>
            <a:chExt cx="1724628" cy="1724628"/>
          </a:xfrm>
        </p:grpSpPr>
        <p:pic>
          <p:nvPicPr>
            <p:cNvPr id="6" name="Picture 5">
              <a:extLst>
                <a:ext uri="{FF2B5EF4-FFF2-40B4-BE49-F238E27FC236}">
                  <a16:creationId xmlns:a16="http://schemas.microsoft.com/office/drawing/2014/main" id="{BD321029-1F4F-5742-B4A3-9BF2E2756720}"/>
                </a:ext>
              </a:extLst>
            </p:cNvPr>
            <p:cNvPicPr>
              <a:picLocks noChangeAspect="1"/>
            </p:cNvPicPr>
            <p:nvPr/>
          </p:nvPicPr>
          <p:blipFill>
            <a:blip r:embed="rId5"/>
            <a:stretch>
              <a:fillRect/>
            </a:stretch>
          </p:blipFill>
          <p:spPr>
            <a:xfrm>
              <a:off x="6801048" y="2723747"/>
              <a:ext cx="1138690" cy="764792"/>
            </a:xfrm>
            <a:prstGeom prst="rect">
              <a:avLst/>
            </a:prstGeom>
            <a:solidFill>
              <a:schemeClr val="bg1"/>
            </a:solidFill>
            <a:ln w="0">
              <a:noFill/>
            </a:ln>
          </p:spPr>
        </p:pic>
        <p:sp>
          <p:nvSpPr>
            <p:cNvPr id="14" name="Oval 13">
              <a:extLst>
                <a:ext uri="{FF2B5EF4-FFF2-40B4-BE49-F238E27FC236}">
                  <a16:creationId xmlns:a16="http://schemas.microsoft.com/office/drawing/2014/main" id="{ACE2FE15-9A64-45EF-94A1-A79DFF26836E}"/>
                </a:ext>
              </a:extLst>
            </p:cNvPr>
            <p:cNvSpPr/>
            <p:nvPr/>
          </p:nvSpPr>
          <p:spPr bwMode="auto">
            <a:xfrm>
              <a:off x="6508079"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8" name="Title 12">
            <a:extLst>
              <a:ext uri="{FF2B5EF4-FFF2-40B4-BE49-F238E27FC236}">
                <a16:creationId xmlns:a16="http://schemas.microsoft.com/office/drawing/2014/main" id="{1EDA960F-35B6-4930-8D1B-E7674C80C1BA}"/>
              </a:ext>
            </a:extLst>
          </p:cNvPr>
          <p:cNvSpPr txBox="1">
            <a:spLocks/>
          </p:cNvSpPr>
          <p:nvPr/>
        </p:nvSpPr>
        <p:spPr>
          <a:xfrm>
            <a:off x="9175267" y="4131533"/>
            <a:ext cx="2044976" cy="8309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t>Unprecedented</a:t>
            </a:r>
            <a:b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br>
            <a:r>
              <a:rPr kumimoji="0" lang="en-US" sz="2000" b="0" i="0" u="none" strike="noStrike" kern="1200" cap="none" spc="-50" normalizeH="0" baseline="0" noProof="0" dirty="0">
                <a:ln w="3175">
                  <a:noFill/>
                </a:ln>
                <a:gradFill>
                  <a:gsLst>
                    <a:gs pos="1250">
                      <a:srgbClr val="002050"/>
                    </a:gs>
                    <a:gs pos="100000">
                      <a:srgbClr val="002050"/>
                    </a:gs>
                  </a:gsLst>
                  <a:lin ang="5400000" scaled="0"/>
                </a:gradFill>
                <a:effectLst/>
                <a:uLnTx/>
                <a:uFillTx/>
                <a:latin typeface="Segoe UI"/>
                <a:ea typeface="+mn-ea"/>
                <a:cs typeface="Segoe UI" pitchFamily="34" charset="0"/>
              </a:rPr>
              <a:t>hyper-converged infrastructure</a:t>
            </a:r>
          </a:p>
        </p:txBody>
      </p:sp>
      <p:grpSp>
        <p:nvGrpSpPr>
          <p:cNvPr id="10" name="Group 9">
            <a:extLst>
              <a:ext uri="{FF2B5EF4-FFF2-40B4-BE49-F238E27FC236}">
                <a16:creationId xmlns:a16="http://schemas.microsoft.com/office/drawing/2014/main" id="{DCB5CA3D-6CDE-4334-97EB-3947E9411B29}"/>
              </a:ext>
            </a:extLst>
          </p:cNvPr>
          <p:cNvGrpSpPr/>
          <p:nvPr/>
        </p:nvGrpSpPr>
        <p:grpSpPr>
          <a:xfrm>
            <a:off x="9335441" y="2066848"/>
            <a:ext cx="1724628" cy="1724628"/>
            <a:chOff x="9241447" y="2243829"/>
            <a:chExt cx="1724628" cy="1724628"/>
          </a:xfrm>
        </p:grpSpPr>
        <p:pic>
          <p:nvPicPr>
            <p:cNvPr id="4" name="Picture 3">
              <a:extLst>
                <a:ext uri="{FF2B5EF4-FFF2-40B4-BE49-F238E27FC236}">
                  <a16:creationId xmlns:a16="http://schemas.microsoft.com/office/drawing/2014/main" id="{21804FE2-DD94-5C49-9B8A-E7840D3E6990}"/>
                </a:ext>
              </a:extLst>
            </p:cNvPr>
            <p:cNvPicPr>
              <a:picLocks noChangeAspect="1"/>
            </p:cNvPicPr>
            <p:nvPr/>
          </p:nvPicPr>
          <p:blipFill>
            <a:blip r:embed="rId6"/>
            <a:stretch>
              <a:fillRect/>
            </a:stretch>
          </p:blipFill>
          <p:spPr>
            <a:xfrm>
              <a:off x="9534416" y="2741968"/>
              <a:ext cx="1138690" cy="728350"/>
            </a:xfrm>
            <a:prstGeom prst="rect">
              <a:avLst/>
            </a:prstGeom>
            <a:solidFill>
              <a:schemeClr val="bg1"/>
            </a:solidFill>
            <a:ln w="0">
              <a:noFill/>
            </a:ln>
          </p:spPr>
        </p:pic>
        <p:sp>
          <p:nvSpPr>
            <p:cNvPr id="19" name="Oval 18">
              <a:extLst>
                <a:ext uri="{FF2B5EF4-FFF2-40B4-BE49-F238E27FC236}">
                  <a16:creationId xmlns:a16="http://schemas.microsoft.com/office/drawing/2014/main" id="{70042520-0914-468F-AF37-8167DB00BD5D}"/>
                </a:ext>
              </a:extLst>
            </p:cNvPr>
            <p:cNvSpPr/>
            <p:nvPr/>
          </p:nvSpPr>
          <p:spPr bwMode="auto">
            <a:xfrm>
              <a:off x="9241447"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93783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3"/>
                                        </p:tgtEl>
                                      </p:cBhvr>
                                      <p:by x="0" y="0"/>
                                    </p:animScale>
                                  </p:childTnLst>
                                </p:cTn>
                              </p:par>
                              <p:par>
                                <p:cTn id="9" presetID="10" presetClass="entr" presetSubtype="0" fill="hold" grpId="0"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path" presetSubtype="0" decel="100000" fill="hold" grpId="1" nodeType="withEffect">
                                  <p:stCondLst>
                                    <p:cond delay="1000"/>
                                  </p:stCondLst>
                                  <p:childTnLst>
                                    <p:animMotion origin="layout" path="M -2.29167E-6 -3.7037E-6 L -2.29167E-6 -0.03009 " pathEditMode="relative" rAng="0" ptsTypes="AA">
                                      <p:cBhvr>
                                        <p:cTn id="13" dur="500" spd="-100000" fill="hold"/>
                                        <p:tgtEl>
                                          <p:spTgt spid="15"/>
                                        </p:tgtEl>
                                        <p:attrNameLst>
                                          <p:attrName>ppt_x</p:attrName>
                                          <p:attrName>ppt_y</p:attrName>
                                        </p:attrNameLst>
                                      </p:cBhvr>
                                      <p:rCtr x="0" y="-1505"/>
                                    </p:animMotion>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42" presetClass="path" presetSubtype="0" decel="100000" fill="hold" grpId="1" nodeType="withEffect">
                                  <p:stCondLst>
                                    <p:cond delay="1000"/>
                                  </p:stCondLst>
                                  <p:childTnLst>
                                    <p:animMotion origin="layout" path="M 2.5E-6 -4.07407E-6 L 2.5E-6 -0.03009 " pathEditMode="relative" rAng="0" ptsTypes="AA">
                                      <p:cBhvr>
                                        <p:cTn id="18" dur="500" spd="-100000" fill="hold"/>
                                        <p:tgtEl>
                                          <p:spTgt spid="16"/>
                                        </p:tgtEl>
                                        <p:attrNameLst>
                                          <p:attrName>ppt_x</p:attrName>
                                          <p:attrName>ppt_y</p:attrName>
                                        </p:attrNameLst>
                                      </p:cBhvr>
                                      <p:rCtr x="0" y="-1505"/>
                                    </p:animMotion>
                                  </p:childTnLst>
                                </p:cTn>
                              </p:par>
                              <p:par>
                                <p:cTn id="19" presetID="10" presetClass="entr" presetSubtype="0" fill="hold" grpId="0"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42" presetClass="path" presetSubtype="0" decel="100000" fill="hold" grpId="1" nodeType="withEffect">
                                  <p:stCondLst>
                                    <p:cond delay="1000"/>
                                  </p:stCondLst>
                                  <p:childTnLst>
                                    <p:animMotion origin="layout" path="M -2.29167E-6 -3.7037E-6 L -2.29167E-6 -0.03009 " pathEditMode="relative" rAng="0" ptsTypes="AA">
                                      <p:cBhvr>
                                        <p:cTn id="23" dur="500" spd="-100000" fill="hold"/>
                                        <p:tgtEl>
                                          <p:spTgt spid="17"/>
                                        </p:tgtEl>
                                        <p:attrNameLst>
                                          <p:attrName>ppt_x</p:attrName>
                                          <p:attrName>ppt_y</p:attrName>
                                        </p:attrNameLst>
                                      </p:cBhvr>
                                      <p:rCtr x="0" y="-1505"/>
                                    </p:animMotion>
                                  </p:childTnLst>
                                </p:cTn>
                              </p:par>
                              <p:par>
                                <p:cTn id="24" presetID="10" presetClass="entr" presetSubtype="0" fill="hold" grpId="0"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42" presetClass="path" presetSubtype="0" decel="100000" fill="hold" grpId="1" nodeType="withEffect">
                                  <p:stCondLst>
                                    <p:cond delay="1000"/>
                                  </p:stCondLst>
                                  <p:childTnLst>
                                    <p:animMotion origin="layout" path="M -2.29167E-6 -3.7037E-6 L -2.29167E-6 -0.03009 " pathEditMode="relative" rAng="0" ptsTypes="AA">
                                      <p:cBhvr>
                                        <p:cTn id="28" dur="500" spd="-100000" fill="hold"/>
                                        <p:tgtEl>
                                          <p:spTgt spid="18"/>
                                        </p:tgtEl>
                                        <p:attrNameLst>
                                          <p:attrName>ppt_x</p:attrName>
                                          <p:attrName>ppt_y</p:attrName>
                                        </p:attrNameLst>
                                      </p:cBhvr>
                                      <p:rCtr x="0" y="-1505"/>
                                    </p:animMotion>
                                  </p:childTnLst>
                                </p:cTn>
                              </p:par>
                              <p:par>
                                <p:cTn id="29" presetID="1" presetClass="entr" presetSubtype="0" fill="hold" nodeType="with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par>
                                <p:cTn id="31" presetID="6" presetClass="emph" presetSubtype="0" accel="100000" autoRev="1" fill="hold" nodeType="withEffect">
                                  <p:stCondLst>
                                    <p:cond delay="0"/>
                                  </p:stCondLst>
                                  <p:childTnLst>
                                    <p:animScale>
                                      <p:cBhvr>
                                        <p:cTn id="32" dur="500" fill="hold"/>
                                        <p:tgtEl>
                                          <p:spTgt spid="7"/>
                                        </p:tgtEl>
                                      </p:cBhvr>
                                      <p:by x="0" y="0"/>
                                    </p:animScale>
                                  </p:childTnLst>
                                </p:cTn>
                              </p:par>
                              <p:par>
                                <p:cTn id="33" presetID="1" presetClass="entr" presetSubtype="0" fill="hold" nodeType="withEffect">
                                  <p:stCondLst>
                                    <p:cond delay="0"/>
                                  </p:stCondLst>
                                  <p:childTnLst>
                                    <p:set>
                                      <p:cBhvr>
                                        <p:cTn id="34" dur="1" fill="hold">
                                          <p:stCondLst>
                                            <p:cond delay="499"/>
                                          </p:stCondLst>
                                        </p:cTn>
                                        <p:tgtEl>
                                          <p:spTgt spid="9"/>
                                        </p:tgtEl>
                                        <p:attrNameLst>
                                          <p:attrName>style.visibility</p:attrName>
                                        </p:attrNameLst>
                                      </p:cBhvr>
                                      <p:to>
                                        <p:strVal val="visible"/>
                                      </p:to>
                                    </p:set>
                                  </p:childTnLst>
                                </p:cTn>
                              </p:par>
                              <p:par>
                                <p:cTn id="35" presetID="6" presetClass="emph" presetSubtype="0" accel="100000" autoRev="1" fill="hold" nodeType="withEffect">
                                  <p:stCondLst>
                                    <p:cond delay="0"/>
                                  </p:stCondLst>
                                  <p:childTnLst>
                                    <p:animScale>
                                      <p:cBhvr>
                                        <p:cTn id="36" dur="500" fill="hold"/>
                                        <p:tgtEl>
                                          <p:spTgt spid="9"/>
                                        </p:tgtEl>
                                      </p:cBhvr>
                                      <p:by x="0" y="0"/>
                                    </p:animScale>
                                  </p:childTnLst>
                                </p:cTn>
                              </p:par>
                              <p:par>
                                <p:cTn id="37" presetID="1" presetClass="entr" presetSubtype="0" fill="hold" nodeType="withEffect">
                                  <p:stCondLst>
                                    <p:cond delay="0"/>
                                  </p:stCondLst>
                                  <p:childTnLst>
                                    <p:set>
                                      <p:cBhvr>
                                        <p:cTn id="38" dur="1" fill="hold">
                                          <p:stCondLst>
                                            <p:cond delay="499"/>
                                          </p:stCondLst>
                                        </p:cTn>
                                        <p:tgtEl>
                                          <p:spTgt spid="10"/>
                                        </p:tgtEl>
                                        <p:attrNameLst>
                                          <p:attrName>style.visibility</p:attrName>
                                        </p:attrNameLst>
                                      </p:cBhvr>
                                      <p:to>
                                        <p:strVal val="visible"/>
                                      </p:to>
                                    </p:set>
                                  </p:childTnLst>
                                </p:cTn>
                              </p:par>
                              <p:par>
                                <p:cTn id="39" presetID="6" presetClass="emph" presetSubtype="0" accel="100000" autoRev="1" fill="hold" nodeType="withEffect">
                                  <p:stCondLst>
                                    <p:cond delay="0"/>
                                  </p:stCondLst>
                                  <p:childTnLst>
                                    <p:animScale>
                                      <p:cBhvr>
                                        <p:cTn id="40" dur="500" fill="hold"/>
                                        <p:tgtEl>
                                          <p:spTgt spid="10"/>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9C8941-3546-456A-8EE3-61A766031AAC}"/>
              </a:ext>
            </a:extLst>
          </p:cNvPr>
          <p:cNvSpPr/>
          <p:nvPr/>
        </p:nvSpPr>
        <p:spPr bwMode="auto">
          <a:xfrm>
            <a:off x="4371843" y="1924401"/>
            <a:ext cx="3448316" cy="544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2459">
                      <a:srgbClr val="002050"/>
                    </a:gs>
                    <a:gs pos="64000">
                      <a:srgbClr val="002050"/>
                    </a:gs>
                  </a:gsLst>
                  <a:lin ang="5400000" scaled="0"/>
                </a:gradFill>
                <a:effectLst/>
                <a:uLnTx/>
                <a:uFillTx/>
                <a:latin typeface="Segoe UI Semibold"/>
                <a:ea typeface="+mn-ea"/>
                <a:cs typeface="Segoe UI Semibold" panose="020B0702040204020203" pitchFamily="34" charset="0"/>
              </a:rPr>
              <a:t>Long-term servicing channel</a:t>
            </a:r>
          </a:p>
        </p:txBody>
      </p:sp>
      <p:sp>
        <p:nvSpPr>
          <p:cNvPr id="10" name="Rectangle 9">
            <a:extLst>
              <a:ext uri="{FF2B5EF4-FFF2-40B4-BE49-F238E27FC236}">
                <a16:creationId xmlns:a16="http://schemas.microsoft.com/office/drawing/2014/main" id="{74F95017-9CB5-4530-B99D-3C3FAA700D99}"/>
              </a:ext>
            </a:extLst>
          </p:cNvPr>
          <p:cNvSpPr/>
          <p:nvPr/>
        </p:nvSpPr>
        <p:spPr bwMode="auto">
          <a:xfrm>
            <a:off x="4779615" y="4985012"/>
            <a:ext cx="2632772" cy="544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00BCF2"/>
                    </a:gs>
                    <a:gs pos="100000">
                      <a:srgbClr val="00BCF2"/>
                    </a:gs>
                  </a:gsLst>
                  <a:lin ang="5400000" scaled="0"/>
                </a:gradFill>
                <a:effectLst/>
                <a:uLnTx/>
                <a:uFillTx/>
                <a:latin typeface="Segoe UI Semibold"/>
                <a:ea typeface="+mn-ea"/>
                <a:cs typeface="Segoe UI" pitchFamily="34" charset="0"/>
              </a:rPr>
              <a:t>Semi-annual channel</a:t>
            </a:r>
          </a:p>
        </p:txBody>
      </p:sp>
      <p:cxnSp>
        <p:nvCxnSpPr>
          <p:cNvPr id="33" name="Straight Arrow Connector 32">
            <a:extLst>
              <a:ext uri="{FF2B5EF4-FFF2-40B4-BE49-F238E27FC236}">
                <a16:creationId xmlns:a16="http://schemas.microsoft.com/office/drawing/2014/main" id="{2198FD6D-2150-4DBC-B133-32E0BF7697EF}"/>
              </a:ext>
            </a:extLst>
          </p:cNvPr>
          <p:cNvCxnSpPr>
            <a:cxnSpLocks/>
          </p:cNvCxnSpPr>
          <p:nvPr/>
        </p:nvCxnSpPr>
        <p:spPr>
          <a:xfrm>
            <a:off x="-25400" y="3539232"/>
            <a:ext cx="11671300" cy="0"/>
          </a:xfrm>
          <a:prstGeom prst="straightConnector1">
            <a:avLst/>
          </a:prstGeom>
          <a:ln w="19050">
            <a:solidFill>
              <a:schemeClr val="tx1"/>
            </a:soli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FF8440D3-19B7-4429-B6AA-7A8E44FA5222}"/>
              </a:ext>
            </a:extLst>
          </p:cNvPr>
          <p:cNvSpPr/>
          <p:nvPr/>
        </p:nvSpPr>
        <p:spPr bwMode="auto">
          <a:xfrm>
            <a:off x="5211130" y="3451946"/>
            <a:ext cx="174572" cy="174572"/>
          </a:xfrm>
          <a:prstGeom prst="ellipse">
            <a:avLst/>
          </a:prstGeom>
          <a:solidFill>
            <a:schemeClr val="accent2"/>
          </a:solidFill>
          <a:ln w="15875" cmpd="sng">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7F1506EA-F8EB-4B56-8737-E3535A2D77AD}"/>
              </a:ext>
            </a:extLst>
          </p:cNvPr>
          <p:cNvSpPr/>
          <p:nvPr/>
        </p:nvSpPr>
        <p:spPr bwMode="auto">
          <a:xfrm>
            <a:off x="7268530" y="3451946"/>
            <a:ext cx="174572" cy="174572"/>
          </a:xfrm>
          <a:prstGeom prst="ellipse">
            <a:avLst/>
          </a:prstGeom>
          <a:solidFill>
            <a:schemeClr val="accent2"/>
          </a:solidFill>
          <a:ln w="15875" cmpd="sng">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90444FA7-9E6B-4BCB-BD86-B338543A3285}"/>
              </a:ext>
            </a:extLst>
          </p:cNvPr>
          <p:cNvGrpSpPr/>
          <p:nvPr/>
        </p:nvGrpSpPr>
        <p:grpSpPr>
          <a:xfrm>
            <a:off x="4062100" y="3740886"/>
            <a:ext cx="2472633" cy="879027"/>
            <a:chOff x="4062100" y="3740886"/>
            <a:chExt cx="2472633" cy="879027"/>
          </a:xfrm>
        </p:grpSpPr>
        <p:sp>
          <p:nvSpPr>
            <p:cNvPr id="12" name="Rectangle 11">
              <a:extLst>
                <a:ext uri="{FF2B5EF4-FFF2-40B4-BE49-F238E27FC236}">
                  <a16:creationId xmlns:a16="http://schemas.microsoft.com/office/drawing/2014/main" id="{4E4086F0-D659-4E1D-9AFB-2EAF71730C47}"/>
                </a:ext>
              </a:extLst>
            </p:cNvPr>
            <p:cNvSpPr/>
            <p:nvPr/>
          </p:nvSpPr>
          <p:spPr bwMode="auto">
            <a:xfrm>
              <a:off x="4062100" y="4176715"/>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1709</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47" name="TextBox 46">
              <a:extLst>
                <a:ext uri="{FF2B5EF4-FFF2-40B4-BE49-F238E27FC236}">
                  <a16:creationId xmlns:a16="http://schemas.microsoft.com/office/drawing/2014/main" id="{23B73D99-E816-4086-89B9-AE10D87BCB81}"/>
                </a:ext>
              </a:extLst>
            </p:cNvPr>
            <p:cNvSpPr txBox="1"/>
            <p:nvPr/>
          </p:nvSpPr>
          <p:spPr>
            <a:xfrm>
              <a:off x="4424294" y="3740886"/>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October 2017</a:t>
              </a:r>
            </a:p>
          </p:txBody>
        </p:sp>
      </p:grpSp>
      <p:grpSp>
        <p:nvGrpSpPr>
          <p:cNvPr id="8" name="Group 7">
            <a:extLst>
              <a:ext uri="{FF2B5EF4-FFF2-40B4-BE49-F238E27FC236}">
                <a16:creationId xmlns:a16="http://schemas.microsoft.com/office/drawing/2014/main" id="{9D500555-FBA4-4135-8BC4-7B17E797B618}"/>
              </a:ext>
            </a:extLst>
          </p:cNvPr>
          <p:cNvGrpSpPr/>
          <p:nvPr/>
        </p:nvGrpSpPr>
        <p:grpSpPr>
          <a:xfrm>
            <a:off x="6113928" y="3740886"/>
            <a:ext cx="2472633" cy="879027"/>
            <a:chOff x="6113928" y="3740886"/>
            <a:chExt cx="2472633" cy="879027"/>
          </a:xfrm>
        </p:grpSpPr>
        <p:sp>
          <p:nvSpPr>
            <p:cNvPr id="18" name="Rectangle 17">
              <a:extLst>
                <a:ext uri="{FF2B5EF4-FFF2-40B4-BE49-F238E27FC236}">
                  <a16:creationId xmlns:a16="http://schemas.microsoft.com/office/drawing/2014/main" id="{8E5FECA8-D8A4-4BE2-8A5B-CA689B4E98DD}"/>
                </a:ext>
              </a:extLst>
            </p:cNvPr>
            <p:cNvSpPr/>
            <p:nvPr/>
          </p:nvSpPr>
          <p:spPr bwMode="auto">
            <a:xfrm>
              <a:off x="6113928" y="4176715"/>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1803</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48" name="TextBox 47">
              <a:extLst>
                <a:ext uri="{FF2B5EF4-FFF2-40B4-BE49-F238E27FC236}">
                  <a16:creationId xmlns:a16="http://schemas.microsoft.com/office/drawing/2014/main" id="{EC0551C7-5ED0-434A-9E21-B57BE3C2EFDF}"/>
                </a:ext>
              </a:extLst>
            </p:cNvPr>
            <p:cNvSpPr txBox="1"/>
            <p:nvPr/>
          </p:nvSpPr>
          <p:spPr>
            <a:xfrm>
              <a:off x="6449037" y="3740886"/>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April 2018</a:t>
              </a:r>
            </a:p>
          </p:txBody>
        </p:sp>
      </p:grpSp>
      <p:grpSp>
        <p:nvGrpSpPr>
          <p:cNvPr id="13" name="Group 12">
            <a:extLst>
              <a:ext uri="{FF2B5EF4-FFF2-40B4-BE49-F238E27FC236}">
                <a16:creationId xmlns:a16="http://schemas.microsoft.com/office/drawing/2014/main" id="{F7482FD3-728D-4A76-951F-07B6564F0BBE}"/>
              </a:ext>
            </a:extLst>
          </p:cNvPr>
          <p:cNvGrpSpPr/>
          <p:nvPr/>
        </p:nvGrpSpPr>
        <p:grpSpPr>
          <a:xfrm>
            <a:off x="8165756" y="3740886"/>
            <a:ext cx="2472633" cy="879027"/>
            <a:chOff x="8165756" y="3740886"/>
            <a:chExt cx="2472633" cy="879027"/>
          </a:xfrm>
        </p:grpSpPr>
        <p:sp>
          <p:nvSpPr>
            <p:cNvPr id="21" name="Rectangle 20">
              <a:extLst>
                <a:ext uri="{FF2B5EF4-FFF2-40B4-BE49-F238E27FC236}">
                  <a16:creationId xmlns:a16="http://schemas.microsoft.com/office/drawing/2014/main" id="{E2D179F0-FB64-44FB-93B8-F2E5ED6E92DA}"/>
                </a:ext>
              </a:extLst>
            </p:cNvPr>
            <p:cNvSpPr/>
            <p:nvPr/>
          </p:nvSpPr>
          <p:spPr bwMode="auto">
            <a:xfrm>
              <a:off x="8165756" y="4176715"/>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18XX</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49" name="TextBox 48">
              <a:extLst>
                <a:ext uri="{FF2B5EF4-FFF2-40B4-BE49-F238E27FC236}">
                  <a16:creationId xmlns:a16="http://schemas.microsoft.com/office/drawing/2014/main" id="{9F8FA951-2E60-4FC8-8721-54E5865B3154}"/>
                </a:ext>
              </a:extLst>
            </p:cNvPr>
            <p:cNvSpPr txBox="1"/>
            <p:nvPr/>
          </p:nvSpPr>
          <p:spPr>
            <a:xfrm>
              <a:off x="8527950" y="3740886"/>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H2 2018</a:t>
              </a:r>
            </a:p>
          </p:txBody>
        </p:sp>
      </p:grpSp>
      <p:sp>
        <p:nvSpPr>
          <p:cNvPr id="50" name="Oval 49">
            <a:extLst>
              <a:ext uri="{FF2B5EF4-FFF2-40B4-BE49-F238E27FC236}">
                <a16:creationId xmlns:a16="http://schemas.microsoft.com/office/drawing/2014/main" id="{9B22D61C-E961-4E3B-BA30-C22C0AD3E21F}"/>
              </a:ext>
            </a:extLst>
          </p:cNvPr>
          <p:cNvSpPr/>
          <p:nvPr/>
        </p:nvSpPr>
        <p:spPr bwMode="auto">
          <a:xfrm>
            <a:off x="2141358" y="3451946"/>
            <a:ext cx="174572" cy="174572"/>
          </a:xfrm>
          <a:prstGeom prst="ellipse">
            <a:avLst/>
          </a:prstGeom>
          <a:solidFill>
            <a:schemeClr val="accent1"/>
          </a:solidFill>
          <a:ln w="15875" cmpd="sng">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00F63266-797D-4210-B846-369D7FEE1722}"/>
              </a:ext>
            </a:extLst>
          </p:cNvPr>
          <p:cNvGrpSpPr/>
          <p:nvPr/>
        </p:nvGrpSpPr>
        <p:grpSpPr>
          <a:xfrm>
            <a:off x="992327" y="2483284"/>
            <a:ext cx="2472633" cy="807787"/>
            <a:chOff x="992327" y="2483284"/>
            <a:chExt cx="2472633" cy="807787"/>
          </a:xfrm>
        </p:grpSpPr>
        <p:sp>
          <p:nvSpPr>
            <p:cNvPr id="7" name="Rectangle 6">
              <a:extLst>
                <a:ext uri="{FF2B5EF4-FFF2-40B4-BE49-F238E27FC236}">
                  <a16:creationId xmlns:a16="http://schemas.microsoft.com/office/drawing/2014/main" id="{D2FF8927-6A37-4F54-B9BF-F9BDBA7AE80E}"/>
                </a:ext>
              </a:extLst>
            </p:cNvPr>
            <p:cNvSpPr/>
            <p:nvPr/>
          </p:nvSpPr>
          <p:spPr bwMode="auto">
            <a:xfrm>
              <a:off x="992327" y="2483284"/>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Windows </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server 2016</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51" name="TextBox 50">
              <a:extLst>
                <a:ext uri="{FF2B5EF4-FFF2-40B4-BE49-F238E27FC236}">
                  <a16:creationId xmlns:a16="http://schemas.microsoft.com/office/drawing/2014/main" id="{08C3282B-051A-405E-A87A-C9B4FCA2B228}"/>
                </a:ext>
              </a:extLst>
            </p:cNvPr>
            <p:cNvSpPr txBox="1"/>
            <p:nvPr/>
          </p:nvSpPr>
          <p:spPr>
            <a:xfrm>
              <a:off x="1354522" y="3106405"/>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October 2016</a:t>
              </a:r>
            </a:p>
          </p:txBody>
        </p:sp>
      </p:grpSp>
      <p:grpSp>
        <p:nvGrpSpPr>
          <p:cNvPr id="11" name="Group 10">
            <a:extLst>
              <a:ext uri="{FF2B5EF4-FFF2-40B4-BE49-F238E27FC236}">
                <a16:creationId xmlns:a16="http://schemas.microsoft.com/office/drawing/2014/main" id="{B0FE311A-49AF-4486-97AD-468C1253F0E8}"/>
              </a:ext>
            </a:extLst>
          </p:cNvPr>
          <p:cNvGrpSpPr/>
          <p:nvPr/>
        </p:nvGrpSpPr>
        <p:grpSpPr>
          <a:xfrm>
            <a:off x="8176899" y="2483284"/>
            <a:ext cx="2472633" cy="807787"/>
            <a:chOff x="8176899" y="2483284"/>
            <a:chExt cx="2472633" cy="807787"/>
          </a:xfrm>
        </p:grpSpPr>
        <p:sp>
          <p:nvSpPr>
            <p:cNvPr id="14" name="Rectangle 13">
              <a:extLst>
                <a:ext uri="{FF2B5EF4-FFF2-40B4-BE49-F238E27FC236}">
                  <a16:creationId xmlns:a16="http://schemas.microsoft.com/office/drawing/2014/main" id="{BEEA4AD7-6C92-451A-AF28-36E585FD50F7}"/>
                </a:ext>
              </a:extLst>
            </p:cNvPr>
            <p:cNvSpPr/>
            <p:nvPr/>
          </p:nvSpPr>
          <p:spPr bwMode="auto">
            <a:xfrm>
              <a:off x="8176899" y="2483284"/>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Windows </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server 2019</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52" name="TextBox 51">
              <a:extLst>
                <a:ext uri="{FF2B5EF4-FFF2-40B4-BE49-F238E27FC236}">
                  <a16:creationId xmlns:a16="http://schemas.microsoft.com/office/drawing/2014/main" id="{49696ED4-ACFC-46E6-A438-78174BACA376}"/>
                </a:ext>
              </a:extLst>
            </p:cNvPr>
            <p:cNvSpPr txBox="1"/>
            <p:nvPr/>
          </p:nvSpPr>
          <p:spPr>
            <a:xfrm>
              <a:off x="8527950" y="3106405"/>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H2 2018</a:t>
              </a:r>
            </a:p>
          </p:txBody>
        </p:sp>
      </p:grpSp>
      <p:grpSp>
        <p:nvGrpSpPr>
          <p:cNvPr id="15" name="Group 14">
            <a:extLst>
              <a:ext uri="{FF2B5EF4-FFF2-40B4-BE49-F238E27FC236}">
                <a16:creationId xmlns:a16="http://schemas.microsoft.com/office/drawing/2014/main" id="{F5EBE78A-0433-4ACD-A37C-47D3BBFE7E7A}"/>
              </a:ext>
            </a:extLst>
          </p:cNvPr>
          <p:cNvGrpSpPr/>
          <p:nvPr/>
        </p:nvGrpSpPr>
        <p:grpSpPr>
          <a:xfrm>
            <a:off x="9325930" y="3451946"/>
            <a:ext cx="174572" cy="174572"/>
            <a:chOff x="9325930" y="3451946"/>
            <a:chExt cx="174572" cy="174572"/>
          </a:xfrm>
        </p:grpSpPr>
        <p:sp>
          <p:nvSpPr>
            <p:cNvPr id="46" name="Oval 45">
              <a:extLst>
                <a:ext uri="{FF2B5EF4-FFF2-40B4-BE49-F238E27FC236}">
                  <a16:creationId xmlns:a16="http://schemas.microsoft.com/office/drawing/2014/main" id="{DD5F5D48-491E-4EAD-89DA-E2707C305D83}"/>
                </a:ext>
              </a:extLst>
            </p:cNvPr>
            <p:cNvSpPr/>
            <p:nvPr/>
          </p:nvSpPr>
          <p:spPr bwMode="auto">
            <a:xfrm>
              <a:off x="9325930" y="3451946"/>
              <a:ext cx="174572" cy="174572"/>
            </a:xfrm>
            <a:prstGeom prst="ellipse">
              <a:avLst/>
            </a:prstGeom>
            <a:solidFill>
              <a:srgbClr val="002050"/>
            </a:solidFill>
            <a:ln w="15875" cmpd="sng">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Chord 1">
              <a:extLst>
                <a:ext uri="{FF2B5EF4-FFF2-40B4-BE49-F238E27FC236}">
                  <a16:creationId xmlns:a16="http://schemas.microsoft.com/office/drawing/2014/main" id="{2636BD9E-48D7-4DF8-BF00-9FFE8D20F240}"/>
                </a:ext>
              </a:extLst>
            </p:cNvPr>
            <p:cNvSpPr/>
            <p:nvPr/>
          </p:nvSpPr>
          <p:spPr bwMode="auto">
            <a:xfrm>
              <a:off x="9334773" y="3470994"/>
              <a:ext cx="156884" cy="155524"/>
            </a:xfrm>
            <a:prstGeom prst="chord">
              <a:avLst>
                <a:gd name="adj1" fmla="val 21516764"/>
                <a:gd name="adj2" fmla="val 10984335"/>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 name="Title 4">
            <a:extLst>
              <a:ext uri="{FF2B5EF4-FFF2-40B4-BE49-F238E27FC236}">
                <a16:creationId xmlns:a16="http://schemas.microsoft.com/office/drawing/2014/main" id="{6C88A96A-1EB5-2244-95BF-D1238C5EBC4E}"/>
              </a:ext>
            </a:extLst>
          </p:cNvPr>
          <p:cNvSpPr>
            <a:spLocks noGrp="1"/>
          </p:cNvSpPr>
          <p:nvPr>
            <p:ph type="title"/>
          </p:nvPr>
        </p:nvSpPr>
        <p:spPr/>
        <p:txBody>
          <a:bodyPr/>
          <a:lstStyle/>
          <a:p>
            <a:r>
              <a:rPr lang="en-US" dirty="0"/>
              <a:t>This is how you get the fast innovation</a:t>
            </a:r>
          </a:p>
        </p:txBody>
      </p:sp>
    </p:spTree>
    <p:extLst>
      <p:ext uri="{BB962C8B-B14F-4D97-AF65-F5344CB8AC3E}">
        <p14:creationId xmlns:p14="http://schemas.microsoft.com/office/powerpoint/2010/main" val="136765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1" presetClass="entr" presetSubtype="0" fill="hold" grpId="0" nodeType="withEffect">
                                  <p:stCondLst>
                                    <p:cond delay="250"/>
                                  </p:stCondLst>
                                  <p:childTnLst>
                                    <p:set>
                                      <p:cBhvr>
                                        <p:cTn id="9" dur="1" fill="hold">
                                          <p:stCondLst>
                                            <p:cond delay="499"/>
                                          </p:stCondLst>
                                        </p:cTn>
                                        <p:tgtEl>
                                          <p:spTgt spid="50"/>
                                        </p:tgtEl>
                                        <p:attrNameLst>
                                          <p:attrName>style.visibility</p:attrName>
                                        </p:attrNameLst>
                                      </p:cBhvr>
                                      <p:to>
                                        <p:strVal val="visible"/>
                                      </p:to>
                                    </p:set>
                                  </p:childTnLst>
                                </p:cTn>
                              </p:par>
                              <p:par>
                                <p:cTn id="10" presetID="6" presetClass="emph" presetSubtype="0" accel="100000" autoRev="1" fill="hold" grpId="1" nodeType="withEffect">
                                  <p:stCondLst>
                                    <p:cond delay="250"/>
                                  </p:stCondLst>
                                  <p:childTnLst>
                                    <p:animScale>
                                      <p:cBhvr>
                                        <p:cTn id="11" dur="500" fill="hold"/>
                                        <p:tgtEl>
                                          <p:spTgt spid="50"/>
                                        </p:tgtEl>
                                      </p:cBhvr>
                                      <p:by x="0" y="0"/>
                                    </p:animScale>
                                  </p:childTnLst>
                                </p:cTn>
                              </p:par>
                              <p:par>
                                <p:cTn id="12" presetID="10" presetClass="entr" presetSubtype="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42" presetClass="path" presetSubtype="0" decel="100000" fill="hold" nodeType="withEffect">
                                  <p:stCondLst>
                                    <p:cond delay="750"/>
                                  </p:stCondLst>
                                  <p:childTnLst>
                                    <p:animMotion origin="layout" path="M -1.04167E-6 -4.07407E-6 L -1.04167E-6 0.05903 " pathEditMode="relative" rAng="0" ptsTypes="AA">
                                      <p:cBhvr>
                                        <p:cTn id="16" dur="500" spd="-100000" fill="hold"/>
                                        <p:tgtEl>
                                          <p:spTgt spid="4"/>
                                        </p:tgtEl>
                                        <p:attrNameLst>
                                          <p:attrName>ppt_x</p:attrName>
                                          <p:attrName>ppt_y</p:attrName>
                                        </p:attrNameLst>
                                      </p:cBhvr>
                                      <p:rCtr x="0" y="2940"/>
                                    </p:animMotion>
                                  </p:childTnLst>
                                </p:cTn>
                              </p:par>
                              <p:par>
                                <p:cTn id="17" presetID="1" presetClass="entr" presetSubtype="0" fill="hold" grpId="0" nodeType="withEffect">
                                  <p:stCondLst>
                                    <p:cond delay="750"/>
                                  </p:stCondLst>
                                  <p:childTnLst>
                                    <p:set>
                                      <p:cBhvr>
                                        <p:cTn id="18" dur="1" fill="hold">
                                          <p:stCondLst>
                                            <p:cond delay="499"/>
                                          </p:stCondLst>
                                        </p:cTn>
                                        <p:tgtEl>
                                          <p:spTgt spid="44"/>
                                        </p:tgtEl>
                                        <p:attrNameLst>
                                          <p:attrName>style.visibility</p:attrName>
                                        </p:attrNameLst>
                                      </p:cBhvr>
                                      <p:to>
                                        <p:strVal val="visible"/>
                                      </p:to>
                                    </p:set>
                                  </p:childTnLst>
                                </p:cTn>
                              </p:par>
                              <p:par>
                                <p:cTn id="19" presetID="6" presetClass="emph" presetSubtype="0" accel="100000" autoRev="1" fill="hold" grpId="1" nodeType="withEffect">
                                  <p:stCondLst>
                                    <p:cond delay="750"/>
                                  </p:stCondLst>
                                  <p:childTnLst>
                                    <p:animScale>
                                      <p:cBhvr>
                                        <p:cTn id="20" dur="500" fill="hold"/>
                                        <p:tgtEl>
                                          <p:spTgt spid="44"/>
                                        </p:tgtEl>
                                      </p:cBhvr>
                                      <p:by x="0" y="0"/>
                                    </p:animScale>
                                  </p:childTnLst>
                                </p:cTn>
                              </p:par>
                              <p:par>
                                <p:cTn id="21" presetID="10" presetClass="entr" presetSubtype="0" fill="hold" nodeType="withEffect">
                                  <p:stCondLst>
                                    <p:cond delay="1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42" presetClass="path" presetSubtype="0" decel="100000" fill="hold" nodeType="withEffect">
                                  <p:stCondLst>
                                    <p:cond delay="1250"/>
                                  </p:stCondLst>
                                  <p:childTnLst>
                                    <p:animMotion origin="layout" path="M -2.29167E-6 -3.7037E-6 L -2.29167E-6 -0.03009 " pathEditMode="relative" rAng="0" ptsTypes="AA">
                                      <p:cBhvr>
                                        <p:cTn id="25" dur="500" spd="-100000" fill="hold"/>
                                        <p:tgtEl>
                                          <p:spTgt spid="6"/>
                                        </p:tgtEl>
                                        <p:attrNameLst>
                                          <p:attrName>ppt_x</p:attrName>
                                          <p:attrName>ppt_y</p:attrName>
                                        </p:attrNameLst>
                                      </p:cBhvr>
                                      <p:rCtr x="0" y="-1505"/>
                                    </p:animMotion>
                                  </p:childTnLst>
                                </p:cTn>
                              </p:par>
                              <p:par>
                                <p:cTn id="26" presetID="1" presetClass="entr" presetSubtype="0" fill="hold" grpId="0" nodeType="withEffect">
                                  <p:stCondLst>
                                    <p:cond delay="1250"/>
                                  </p:stCondLst>
                                  <p:childTnLst>
                                    <p:set>
                                      <p:cBhvr>
                                        <p:cTn id="27" dur="1" fill="hold">
                                          <p:stCondLst>
                                            <p:cond delay="499"/>
                                          </p:stCondLst>
                                        </p:cTn>
                                        <p:tgtEl>
                                          <p:spTgt spid="45"/>
                                        </p:tgtEl>
                                        <p:attrNameLst>
                                          <p:attrName>style.visibility</p:attrName>
                                        </p:attrNameLst>
                                      </p:cBhvr>
                                      <p:to>
                                        <p:strVal val="visible"/>
                                      </p:to>
                                    </p:set>
                                  </p:childTnLst>
                                </p:cTn>
                              </p:par>
                              <p:par>
                                <p:cTn id="28" presetID="6" presetClass="emph" presetSubtype="0" accel="100000" autoRev="1" fill="hold" grpId="1" nodeType="withEffect">
                                  <p:stCondLst>
                                    <p:cond delay="1250"/>
                                  </p:stCondLst>
                                  <p:childTnLst>
                                    <p:animScale>
                                      <p:cBhvr>
                                        <p:cTn id="29" dur="500" fill="hold"/>
                                        <p:tgtEl>
                                          <p:spTgt spid="45"/>
                                        </p:tgtEl>
                                      </p:cBhvr>
                                      <p:by x="0" y="0"/>
                                    </p:animScale>
                                  </p:childTnLst>
                                </p:cTn>
                              </p:par>
                              <p:par>
                                <p:cTn id="30" presetID="10" presetClass="entr" presetSubtype="0" fill="hold" nodeType="withEffect">
                                  <p:stCondLst>
                                    <p:cond delay="17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nodeType="withEffect">
                                  <p:stCondLst>
                                    <p:cond delay="1750"/>
                                  </p:stCondLst>
                                  <p:childTnLst>
                                    <p:animMotion origin="layout" path="M -2.29167E-6 -3.7037E-6 L -2.29167E-6 -0.03009 " pathEditMode="relative" rAng="0" ptsTypes="AA">
                                      <p:cBhvr>
                                        <p:cTn id="34" dur="500" spd="-100000" fill="hold"/>
                                        <p:tgtEl>
                                          <p:spTgt spid="8"/>
                                        </p:tgtEl>
                                        <p:attrNameLst>
                                          <p:attrName>ppt_x</p:attrName>
                                          <p:attrName>ppt_y</p:attrName>
                                        </p:attrNameLst>
                                      </p:cBhvr>
                                      <p:rCtr x="0" y="-1505"/>
                                    </p:animMotion>
                                  </p:childTnLst>
                                </p:cTn>
                              </p:par>
                              <p:par>
                                <p:cTn id="35" presetID="1" presetClass="entr" presetSubtype="0" fill="hold" nodeType="withEffect">
                                  <p:stCondLst>
                                    <p:cond delay="1750"/>
                                  </p:stCondLst>
                                  <p:childTnLst>
                                    <p:set>
                                      <p:cBhvr>
                                        <p:cTn id="36" dur="1" fill="hold">
                                          <p:stCondLst>
                                            <p:cond delay="499"/>
                                          </p:stCondLst>
                                        </p:cTn>
                                        <p:tgtEl>
                                          <p:spTgt spid="15"/>
                                        </p:tgtEl>
                                        <p:attrNameLst>
                                          <p:attrName>style.visibility</p:attrName>
                                        </p:attrNameLst>
                                      </p:cBhvr>
                                      <p:to>
                                        <p:strVal val="visible"/>
                                      </p:to>
                                    </p:set>
                                  </p:childTnLst>
                                </p:cTn>
                              </p:par>
                              <p:par>
                                <p:cTn id="37" presetID="6" presetClass="emph" presetSubtype="0" accel="100000" autoRev="1" fill="hold" nodeType="withEffect">
                                  <p:stCondLst>
                                    <p:cond delay="1750"/>
                                  </p:stCondLst>
                                  <p:childTnLst>
                                    <p:animScale>
                                      <p:cBhvr>
                                        <p:cTn id="38" dur="500" fill="hold"/>
                                        <p:tgtEl>
                                          <p:spTgt spid="15"/>
                                        </p:tgtEl>
                                      </p:cBhvr>
                                      <p:by x="0" y="0"/>
                                    </p:animScale>
                                  </p:childTnLst>
                                </p:cTn>
                              </p:par>
                              <p:par>
                                <p:cTn id="39" presetID="10" presetClass="entr" presetSubtype="0" fill="hold" nodeType="withEffect">
                                  <p:stCondLst>
                                    <p:cond delay="225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42" presetClass="path" presetSubtype="0" decel="100000" fill="hold" nodeType="withEffect">
                                  <p:stCondLst>
                                    <p:cond delay="2250"/>
                                  </p:stCondLst>
                                  <p:childTnLst>
                                    <p:animMotion origin="layout" path="M -2.29167E-6 -3.7037E-6 L -2.29167E-6 -0.03009 " pathEditMode="relative" rAng="0" ptsTypes="AA">
                                      <p:cBhvr>
                                        <p:cTn id="43" dur="500" spd="-100000" fill="hold"/>
                                        <p:tgtEl>
                                          <p:spTgt spid="13"/>
                                        </p:tgtEl>
                                        <p:attrNameLst>
                                          <p:attrName>ppt_x</p:attrName>
                                          <p:attrName>ppt_y</p:attrName>
                                        </p:attrNameLst>
                                      </p:cBhvr>
                                      <p:rCtr x="0" y="-1505"/>
                                    </p:animMotion>
                                  </p:childTnLst>
                                </p:cTn>
                              </p:par>
                              <p:par>
                                <p:cTn id="44" presetID="10" presetClass="entr" presetSubtype="0" fill="hold" nodeType="withEffect">
                                  <p:stCondLst>
                                    <p:cond delay="225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42" presetClass="path" presetSubtype="0" decel="100000" fill="hold" nodeType="withEffect">
                                  <p:stCondLst>
                                    <p:cond delay="2250"/>
                                  </p:stCondLst>
                                  <p:childTnLst>
                                    <p:animMotion origin="layout" path="M -1.04167E-6 -4.07407E-6 L -1.04167E-6 0.05903 " pathEditMode="relative" rAng="0" ptsTypes="AA">
                                      <p:cBhvr>
                                        <p:cTn id="48" dur="500" spd="-100000" fill="hold"/>
                                        <p:tgtEl>
                                          <p:spTgt spid="11"/>
                                        </p:tgtEl>
                                        <p:attrNameLst>
                                          <p:attrName>ppt_x</p:attrName>
                                          <p:attrName>ppt_y</p:attrName>
                                        </p:attrNameLst>
                                      </p:cBhvr>
                                      <p:rCtr x="0" y="2940"/>
                                    </p:animMotion>
                                  </p:childTnLst>
                                </p:cTn>
                              </p:par>
                              <p:par>
                                <p:cTn id="49" presetID="10" presetClass="entr" presetSubtype="0" fill="hold" grpId="0" nodeType="withEffect">
                                  <p:stCondLst>
                                    <p:cond delay="275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42" presetClass="path" presetSubtype="0" decel="100000" fill="hold" grpId="1" nodeType="withEffect">
                                  <p:stCondLst>
                                    <p:cond delay="2750"/>
                                  </p:stCondLst>
                                  <p:childTnLst>
                                    <p:animMotion origin="layout" path="M -1.04167E-6 -4.07407E-6 L -1.04167E-6 0.05903 " pathEditMode="relative" rAng="0" ptsTypes="AA">
                                      <p:cBhvr>
                                        <p:cTn id="53" dur="500" spd="-100000" fill="hold"/>
                                        <p:tgtEl>
                                          <p:spTgt spid="9"/>
                                        </p:tgtEl>
                                        <p:attrNameLst>
                                          <p:attrName>ppt_x</p:attrName>
                                          <p:attrName>ppt_y</p:attrName>
                                        </p:attrNameLst>
                                      </p:cBhvr>
                                      <p:rCtr x="0" y="2940"/>
                                    </p:animMotion>
                                  </p:childTnLst>
                                </p:cTn>
                              </p:par>
                              <p:par>
                                <p:cTn id="54" presetID="10" presetClass="entr" presetSubtype="0" fill="hold" grpId="0" nodeType="withEffect">
                                  <p:stCondLst>
                                    <p:cond delay="275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42" presetClass="path" presetSubtype="0" decel="100000" fill="hold" grpId="1" nodeType="withEffect">
                                  <p:stCondLst>
                                    <p:cond delay="2750"/>
                                  </p:stCondLst>
                                  <p:childTnLst>
                                    <p:animMotion origin="layout" path="M -2.29167E-6 -3.7037E-6 L -2.29167E-6 -0.03009 " pathEditMode="relative" rAng="0" ptsTypes="AA">
                                      <p:cBhvr>
                                        <p:cTn id="58" dur="500" spd="-100000" fill="hold"/>
                                        <p:tgtEl>
                                          <p:spTgt spid="10"/>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44" grpId="0" animBg="1"/>
      <p:bldP spid="44" grpId="1" animBg="1"/>
      <p:bldP spid="45" grpId="0" animBg="1"/>
      <p:bldP spid="45" grpId="1" animBg="1"/>
      <p:bldP spid="50" grpId="0" animBg="1"/>
      <p:bldP spid="5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C68E82AF-1CFF-4F18-B9F5-149E7BB76D05}"/>
              </a:ext>
            </a:extLst>
          </p:cNvPr>
          <p:cNvSpPr txBox="1"/>
          <p:nvPr/>
        </p:nvSpPr>
        <p:spPr>
          <a:xfrm>
            <a:off x="8403467" y="3866918"/>
            <a:ext cx="3386460" cy="1405000"/>
          </a:xfrm>
          <a:prstGeom prst="rect">
            <a:avLst/>
          </a:prstGeom>
          <a:noFill/>
        </p:spPr>
        <p:txBody>
          <a:bodyPr wrap="square" lIns="0" tIns="0" rIns="0" bIns="0">
            <a:spAutoFit/>
          </a:bodyPr>
          <a:lstStyle/>
          <a:p>
            <a:pPr algn="ctr">
              <a:lnSpc>
                <a:spcPct val="90000"/>
              </a:lnSpc>
              <a:spcBef>
                <a:spcPts val="900"/>
              </a:spcBef>
              <a:spcAft>
                <a:spcPts val="1200"/>
              </a:spcAft>
              <a:defRPr/>
            </a:pPr>
            <a:r>
              <a:rPr lang="en-US" altLang="en-US" sz="2800" spc="-100" dirty="0">
                <a:ln w="3175">
                  <a:noFill/>
                </a:ln>
                <a:gradFill>
                  <a:gsLst>
                    <a:gs pos="1250">
                      <a:schemeClr val="bg2"/>
                    </a:gs>
                    <a:gs pos="99000">
                      <a:schemeClr val="bg2"/>
                    </a:gs>
                  </a:gsLst>
                  <a:lin ang="5400000" scaled="0"/>
                </a:gradFill>
                <a:latin typeface="Segoe UI Light"/>
                <a:cs typeface="Segoe UI" pitchFamily="34" charset="0"/>
              </a:rPr>
              <a:t>Upgrade</a:t>
            </a:r>
            <a:endParaRPr lang="en-US" sz="2800" spc="-100" dirty="0">
              <a:ln w="3175">
                <a:noFill/>
              </a:ln>
              <a:gradFill>
                <a:gsLst>
                  <a:gs pos="1250">
                    <a:schemeClr val="bg2"/>
                  </a:gs>
                  <a:gs pos="99000">
                    <a:schemeClr val="bg2"/>
                  </a:gs>
                </a:gsLst>
                <a:lin ang="5400000" scaled="0"/>
              </a:gradFill>
              <a:latin typeface="Segoe UI Light"/>
              <a:cs typeface="Segoe UI" pitchFamily="34" charset="0"/>
            </a:endParaRPr>
          </a:p>
          <a:p>
            <a:pPr algn="ctr">
              <a:lnSpc>
                <a:spcPct val="90000"/>
              </a:lnSpc>
              <a:spcBef>
                <a:spcPts val="900"/>
              </a:spcBef>
              <a:defRPr/>
            </a:pPr>
            <a:r>
              <a:rPr lang="en-US" sz="1800" dirty="0">
                <a:gradFill>
                  <a:gsLst>
                    <a:gs pos="1250">
                      <a:schemeClr val="tx2"/>
                    </a:gs>
                    <a:gs pos="100000">
                      <a:schemeClr val="tx2"/>
                    </a:gs>
                  </a:gsLst>
                  <a:lin ang="5400000" scaled="0"/>
                </a:gradFill>
                <a:latin typeface="Segoe UI Semilight"/>
                <a:cs typeface="Segoe UI Semilight"/>
              </a:rPr>
              <a:t>Upgrade to Windows</a:t>
            </a:r>
            <a:br>
              <a:rPr lang="en-US" sz="1800" dirty="0">
                <a:gradFill>
                  <a:gsLst>
                    <a:gs pos="1250">
                      <a:schemeClr val="tx2"/>
                    </a:gs>
                    <a:gs pos="100000">
                      <a:schemeClr val="tx2"/>
                    </a:gs>
                  </a:gsLst>
                  <a:lin ang="5400000" scaled="0"/>
                </a:gradFill>
                <a:latin typeface="Segoe UI Semilight"/>
                <a:cs typeface="Segoe UI Semilight"/>
              </a:rPr>
            </a:br>
            <a:r>
              <a:rPr lang="en-US" sz="1800" dirty="0">
                <a:gradFill>
                  <a:gsLst>
                    <a:gs pos="1250">
                      <a:schemeClr val="tx2"/>
                    </a:gs>
                    <a:gs pos="100000">
                      <a:schemeClr val="tx2"/>
                    </a:gs>
                  </a:gsLst>
                  <a:lin ang="5400000" scaled="0"/>
                </a:gradFill>
                <a:latin typeface="Segoe UI Semilight"/>
                <a:cs typeface="Segoe UI Semilight"/>
              </a:rPr>
              <a:t>server 2019 and get</a:t>
            </a:r>
            <a:br>
              <a:rPr lang="en-US" sz="1800" dirty="0">
                <a:gradFill>
                  <a:gsLst>
                    <a:gs pos="1250">
                      <a:schemeClr val="tx2"/>
                    </a:gs>
                    <a:gs pos="100000">
                      <a:schemeClr val="tx2"/>
                    </a:gs>
                  </a:gsLst>
                  <a:lin ang="5400000" scaled="0"/>
                </a:gradFill>
                <a:latin typeface="Segoe UI Semilight"/>
                <a:cs typeface="Segoe UI Semilight"/>
              </a:rPr>
            </a:br>
            <a:r>
              <a:rPr lang="en-US" sz="1800" dirty="0">
                <a:gradFill>
                  <a:gsLst>
                    <a:gs pos="1250">
                      <a:schemeClr val="tx2"/>
                    </a:gs>
                    <a:gs pos="100000">
                      <a:schemeClr val="tx2"/>
                    </a:gs>
                  </a:gsLst>
                  <a:lin ang="5400000" scaled="0"/>
                </a:gradFill>
                <a:latin typeface="Segoe UI Semilight"/>
                <a:cs typeface="Segoe UI Semilight"/>
              </a:rPr>
              <a:t>cloud and DevOps ready</a:t>
            </a:r>
          </a:p>
        </p:txBody>
      </p:sp>
      <p:sp>
        <p:nvSpPr>
          <p:cNvPr id="30" name="Right Bracket 29"/>
          <p:cNvSpPr/>
          <p:nvPr/>
        </p:nvSpPr>
        <p:spPr>
          <a:xfrm rot="16200000">
            <a:off x="3980539" y="-20529"/>
            <a:ext cx="101726" cy="7258658"/>
          </a:xfrm>
          <a:prstGeom prst="rightBracket">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a:ea typeface="+mn-ea"/>
              <a:cs typeface="+mn-cs"/>
            </a:endParaRPr>
          </a:p>
        </p:txBody>
      </p:sp>
      <p:sp>
        <p:nvSpPr>
          <p:cNvPr id="33" name="Right Bracket 32"/>
          <p:cNvSpPr/>
          <p:nvPr/>
        </p:nvSpPr>
        <p:spPr>
          <a:xfrm rot="16200000">
            <a:off x="10046144" y="1914739"/>
            <a:ext cx="100584" cy="3386981"/>
          </a:xfrm>
          <a:prstGeom prst="rightBracket">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a:ea typeface="+mn-ea"/>
              <a:cs typeface="+mn-cs"/>
            </a:endParaRPr>
          </a:p>
        </p:txBody>
      </p:sp>
      <p:grpSp>
        <p:nvGrpSpPr>
          <p:cNvPr id="4" name="Group 3"/>
          <p:cNvGrpSpPr/>
          <p:nvPr/>
        </p:nvGrpSpPr>
        <p:grpSpPr>
          <a:xfrm>
            <a:off x="455103" y="3744838"/>
            <a:ext cx="7165265" cy="1888858"/>
            <a:chOff x="419823" y="3549416"/>
            <a:chExt cx="7507762" cy="1888858"/>
          </a:xfrm>
        </p:grpSpPr>
        <p:sp>
          <p:nvSpPr>
            <p:cNvPr id="60" name="TextBox 59">
              <a:extLst>
                <a:ext uri="{FF2B5EF4-FFF2-40B4-BE49-F238E27FC236}">
                  <a16:creationId xmlns:a16="http://schemas.microsoft.com/office/drawing/2014/main" id="{C68E82AF-1CFF-4F18-B9F5-149E7BB76D05}"/>
                </a:ext>
              </a:extLst>
            </p:cNvPr>
            <p:cNvSpPr txBox="1"/>
            <p:nvPr/>
          </p:nvSpPr>
          <p:spPr>
            <a:xfrm>
              <a:off x="419823" y="3671496"/>
              <a:ext cx="3620997" cy="1332673"/>
            </a:xfrm>
            <a:prstGeom prst="rect">
              <a:avLst/>
            </a:prstGeom>
            <a:noFill/>
          </p:spPr>
          <p:txBody>
            <a:bodyPr wrap="square" lIns="0" tIns="0" rIns="0" bIns="0">
              <a:spAutoFit/>
            </a:bodyPr>
            <a:lstStyle/>
            <a:p>
              <a:pPr algn="ctr" eaLnBrk="1" hangingPunct="1">
                <a:spcAft>
                  <a:spcPts val="1200"/>
                </a:spcAft>
                <a:defRPr/>
              </a:pPr>
              <a:r>
                <a:rPr lang="en-US" altLang="en-US" sz="2800" spc="-100" dirty="0">
                  <a:ln w="3175">
                    <a:noFill/>
                  </a:ln>
                  <a:gradFill>
                    <a:gsLst>
                      <a:gs pos="1250">
                        <a:schemeClr val="bg2"/>
                      </a:gs>
                      <a:gs pos="99000">
                        <a:schemeClr val="bg2"/>
                      </a:gs>
                    </a:gsLst>
                    <a:lin ang="5400000" scaled="0"/>
                  </a:gradFill>
                  <a:latin typeface="Segoe UI Light"/>
                  <a:cs typeface="Segoe UI" pitchFamily="34" charset="0"/>
                </a:rPr>
                <a:t>Rehost</a:t>
              </a:r>
              <a:endParaRPr lang="en-US" sz="2800" spc="-100" dirty="0">
                <a:ln w="3175">
                  <a:noFill/>
                </a:ln>
                <a:gradFill>
                  <a:gsLst>
                    <a:gs pos="1250">
                      <a:schemeClr val="bg2"/>
                    </a:gs>
                    <a:gs pos="99000">
                      <a:schemeClr val="bg2"/>
                    </a:gs>
                  </a:gsLst>
                  <a:lin ang="5400000" scaled="0"/>
                </a:gradFill>
                <a:latin typeface="Segoe UI Light"/>
                <a:cs typeface="Segoe UI" pitchFamily="34" charset="0"/>
              </a:endParaRPr>
            </a:p>
            <a:p>
              <a:pPr algn="ctr" eaLnBrk="1" hangingPunct="1">
                <a:lnSpc>
                  <a:spcPct val="90000"/>
                </a:lnSpc>
                <a:defRPr/>
              </a:pPr>
              <a:r>
                <a:rPr lang="en-US" sz="1800" dirty="0">
                  <a:gradFill>
                    <a:gsLst>
                      <a:gs pos="1250">
                        <a:schemeClr val="tx2"/>
                      </a:gs>
                      <a:gs pos="99000">
                        <a:schemeClr val="tx2"/>
                      </a:gs>
                    </a:gsLst>
                    <a:lin ang="5400000" scaled="0"/>
                  </a:gradFill>
                  <a:latin typeface="Segoe UI Semilight"/>
                  <a:cs typeface="Segoe UI Semilight"/>
                </a:rPr>
                <a:t>Migrate Windows server</a:t>
              </a:r>
              <a:br>
                <a:rPr lang="en-US" sz="1800" dirty="0">
                  <a:gradFill>
                    <a:gsLst>
                      <a:gs pos="1250">
                        <a:schemeClr val="tx2"/>
                      </a:gs>
                      <a:gs pos="99000">
                        <a:schemeClr val="tx2"/>
                      </a:gs>
                    </a:gsLst>
                    <a:lin ang="5400000" scaled="0"/>
                  </a:gradFill>
                  <a:latin typeface="Segoe UI Semilight"/>
                  <a:cs typeface="Segoe UI Semilight"/>
                </a:rPr>
              </a:br>
              <a:r>
                <a:rPr lang="en-US" sz="1800" dirty="0">
                  <a:gradFill>
                    <a:gsLst>
                      <a:gs pos="1250">
                        <a:schemeClr val="tx2"/>
                      </a:gs>
                      <a:gs pos="99000">
                        <a:schemeClr val="tx2"/>
                      </a:gs>
                    </a:gsLst>
                    <a:lin ang="5400000" scaled="0"/>
                  </a:gradFill>
                  <a:latin typeface="Segoe UI Semilight"/>
                  <a:cs typeface="Segoe UI Semilight"/>
                </a:rPr>
                <a:t>2008 and 2008 R2</a:t>
              </a:r>
              <a:br>
                <a:rPr lang="en-US" sz="1800" dirty="0">
                  <a:gradFill>
                    <a:gsLst>
                      <a:gs pos="1250">
                        <a:schemeClr val="tx2"/>
                      </a:gs>
                      <a:gs pos="99000">
                        <a:schemeClr val="tx2"/>
                      </a:gs>
                    </a:gsLst>
                    <a:lin ang="5400000" scaled="0"/>
                  </a:gradFill>
                  <a:latin typeface="Segoe UI Semilight"/>
                  <a:cs typeface="Segoe UI Semilight"/>
                </a:rPr>
              </a:br>
              <a:r>
                <a:rPr lang="en-US" sz="1800" dirty="0">
                  <a:gradFill>
                    <a:gsLst>
                      <a:gs pos="1250">
                        <a:schemeClr val="tx2"/>
                      </a:gs>
                      <a:gs pos="99000">
                        <a:schemeClr val="tx2"/>
                      </a:gs>
                    </a:gsLst>
                    <a:lin ang="5400000" scaled="0"/>
                  </a:gradFill>
                  <a:latin typeface="Segoe UI Semilight"/>
                  <a:cs typeface="Segoe UI Semilight"/>
                </a:rPr>
                <a:t>workloads to Azure VM</a:t>
              </a:r>
            </a:p>
          </p:txBody>
        </p:sp>
        <p:sp>
          <p:nvSpPr>
            <p:cNvPr id="67" name="TextBox 66">
              <a:extLst>
                <a:ext uri="{FF2B5EF4-FFF2-40B4-BE49-F238E27FC236}">
                  <a16:creationId xmlns:a16="http://schemas.microsoft.com/office/drawing/2014/main" id="{C68E82AF-1CFF-4F18-B9F5-149E7BB76D05}"/>
                </a:ext>
              </a:extLst>
            </p:cNvPr>
            <p:cNvSpPr txBox="1"/>
            <p:nvPr/>
          </p:nvSpPr>
          <p:spPr>
            <a:xfrm>
              <a:off x="4296093" y="3671496"/>
              <a:ext cx="3631492" cy="1677382"/>
            </a:xfrm>
            <a:prstGeom prst="rect">
              <a:avLst/>
            </a:prstGeom>
            <a:noFill/>
          </p:spPr>
          <p:txBody>
            <a:bodyPr wrap="square" lIns="0" tIns="0" rIns="0" bIns="0">
              <a:spAutoFit/>
            </a:bodyPr>
            <a:lstStyle/>
            <a:p>
              <a:pPr algn="ctr" eaLnBrk="1" hangingPunct="1">
                <a:lnSpc>
                  <a:spcPct val="90000"/>
                </a:lnSpc>
                <a:spcAft>
                  <a:spcPts val="1200"/>
                </a:spcAft>
                <a:defRPr/>
              </a:pPr>
              <a:r>
                <a:rPr lang="en-US" altLang="en-US" sz="2800" spc="-100" dirty="0">
                  <a:ln w="3175">
                    <a:noFill/>
                  </a:ln>
                  <a:gradFill>
                    <a:gsLst>
                      <a:gs pos="1250">
                        <a:schemeClr val="bg2"/>
                      </a:gs>
                      <a:gs pos="99000">
                        <a:schemeClr val="bg2"/>
                      </a:gs>
                    </a:gsLst>
                    <a:lin ang="5400000" scaled="0"/>
                  </a:gradFill>
                  <a:latin typeface="Segoe UI Light"/>
                  <a:cs typeface="Segoe UI" pitchFamily="34" charset="0"/>
                </a:rPr>
                <a:t>Refactor, rearchitect,</a:t>
              </a:r>
              <a:br>
                <a:rPr lang="en-US" altLang="en-US" sz="2800" spc="-100" dirty="0">
                  <a:ln w="3175">
                    <a:noFill/>
                  </a:ln>
                  <a:gradFill>
                    <a:gsLst>
                      <a:gs pos="1250">
                        <a:schemeClr val="bg2"/>
                      </a:gs>
                      <a:gs pos="99000">
                        <a:schemeClr val="bg2"/>
                      </a:gs>
                    </a:gsLst>
                    <a:lin ang="5400000" scaled="0"/>
                  </a:gradFill>
                  <a:latin typeface="Segoe UI Light"/>
                  <a:cs typeface="Segoe UI" pitchFamily="34" charset="0"/>
                </a:rPr>
              </a:br>
              <a:r>
                <a:rPr lang="en-US" altLang="en-US" sz="2800" spc="-100" dirty="0">
                  <a:ln w="3175">
                    <a:noFill/>
                  </a:ln>
                  <a:gradFill>
                    <a:gsLst>
                      <a:gs pos="1250">
                        <a:schemeClr val="bg2"/>
                      </a:gs>
                      <a:gs pos="99000">
                        <a:schemeClr val="bg2"/>
                      </a:gs>
                    </a:gsLst>
                    <a:lin ang="5400000" scaled="0"/>
                  </a:gradFill>
                  <a:latin typeface="Segoe UI Light"/>
                  <a:cs typeface="Segoe UI" pitchFamily="34" charset="0"/>
                </a:rPr>
                <a:t>or rebuild</a:t>
              </a:r>
            </a:p>
            <a:p>
              <a:pPr algn="ctr" eaLnBrk="1" hangingPunct="1">
                <a:lnSpc>
                  <a:spcPct val="90000"/>
                </a:lnSpc>
                <a:defRPr/>
              </a:pPr>
              <a:r>
                <a:rPr lang="en-US" sz="1800" dirty="0">
                  <a:gradFill>
                    <a:gsLst>
                      <a:gs pos="1250">
                        <a:schemeClr val="tx2"/>
                      </a:gs>
                      <a:gs pos="100000">
                        <a:schemeClr val="tx2"/>
                      </a:gs>
                    </a:gsLst>
                    <a:lin ang="5400000" scaled="0"/>
                  </a:gradFill>
                  <a:latin typeface="Segoe UI Semilight"/>
                  <a:cs typeface="Segoe UI Semilight"/>
                </a:rPr>
                <a:t>Innovate with Windows</a:t>
              </a:r>
              <a:br>
                <a:rPr lang="en-US" sz="1800" dirty="0">
                  <a:gradFill>
                    <a:gsLst>
                      <a:gs pos="1250">
                        <a:schemeClr val="tx2"/>
                      </a:gs>
                      <a:gs pos="100000">
                        <a:schemeClr val="tx2"/>
                      </a:gs>
                    </a:gsLst>
                    <a:lin ang="5400000" scaled="0"/>
                  </a:gradFill>
                  <a:latin typeface="Segoe UI Semilight"/>
                  <a:cs typeface="Segoe UI Semilight"/>
                </a:rPr>
              </a:br>
              <a:r>
                <a:rPr lang="en-US" sz="1800" dirty="0">
                  <a:gradFill>
                    <a:gsLst>
                      <a:gs pos="1250">
                        <a:schemeClr val="tx2"/>
                      </a:gs>
                      <a:gs pos="100000">
                        <a:schemeClr val="tx2"/>
                      </a:gs>
                    </a:gsLst>
                    <a:lin ang="5400000" scaled="0"/>
                  </a:gradFill>
                  <a:latin typeface="Segoe UI Semilight"/>
                  <a:cs typeface="Segoe UI Semilight"/>
                </a:rPr>
                <a:t>server containers</a:t>
              </a:r>
              <a:br>
                <a:rPr lang="en-US" sz="1800" dirty="0">
                  <a:gradFill>
                    <a:gsLst>
                      <a:gs pos="1250">
                        <a:schemeClr val="tx2"/>
                      </a:gs>
                      <a:gs pos="100000">
                        <a:schemeClr val="tx2"/>
                      </a:gs>
                    </a:gsLst>
                    <a:lin ang="5400000" scaled="0"/>
                  </a:gradFill>
                  <a:latin typeface="Segoe UI Semilight"/>
                  <a:cs typeface="Segoe UI Semilight"/>
                </a:rPr>
              </a:br>
              <a:r>
                <a:rPr lang="en-US" sz="1800" dirty="0">
                  <a:gradFill>
                    <a:gsLst>
                      <a:gs pos="1250">
                        <a:schemeClr val="tx2"/>
                      </a:gs>
                      <a:gs pos="100000">
                        <a:schemeClr val="tx2"/>
                      </a:gs>
                    </a:gsLst>
                    <a:lin ang="5400000" scaled="0"/>
                  </a:gradFill>
                  <a:latin typeface="Segoe UI Semilight"/>
                  <a:cs typeface="Segoe UI Semilight"/>
                </a:rPr>
                <a:t>and Azure services</a:t>
              </a:r>
            </a:p>
          </p:txBody>
        </p:sp>
        <p:cxnSp>
          <p:nvCxnSpPr>
            <p:cNvPr id="16" name="Straight Connector 15"/>
            <p:cNvCxnSpPr>
              <a:cxnSpLocks/>
            </p:cNvCxnSpPr>
            <p:nvPr/>
          </p:nvCxnSpPr>
          <p:spPr>
            <a:xfrm>
              <a:off x="4128280" y="3549416"/>
              <a:ext cx="0" cy="1888858"/>
            </a:xfrm>
            <a:prstGeom prst="line">
              <a:avLst/>
            </a:prstGeom>
            <a:ln w="19050" cap="rnd">
              <a:solidFill>
                <a:srgbClr val="BFBFB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DF5A57C8-BF66-5C40-9188-278B974D585D}"/>
              </a:ext>
            </a:extLst>
          </p:cNvPr>
          <p:cNvSpPr>
            <a:spLocks noGrp="1"/>
          </p:cNvSpPr>
          <p:nvPr>
            <p:ph type="title"/>
          </p:nvPr>
        </p:nvSpPr>
        <p:spPr/>
        <p:txBody>
          <a:bodyPr/>
          <a:lstStyle/>
          <a:p>
            <a:r>
              <a:rPr lang="en-US" dirty="0">
                <a:gradFill>
                  <a:gsLst>
                    <a:gs pos="1250">
                      <a:schemeClr val="tx1"/>
                    </a:gs>
                    <a:gs pos="99000">
                      <a:schemeClr val="tx1"/>
                    </a:gs>
                  </a:gsLst>
                  <a:lin ang="5400000" scaled="0"/>
                </a:gradFill>
              </a:rPr>
              <a:t>Options to get cloud ready</a:t>
            </a:r>
          </a:p>
        </p:txBody>
      </p:sp>
      <p:grpSp>
        <p:nvGrpSpPr>
          <p:cNvPr id="6" name="Group 5">
            <a:extLst>
              <a:ext uri="{FF2B5EF4-FFF2-40B4-BE49-F238E27FC236}">
                <a16:creationId xmlns:a16="http://schemas.microsoft.com/office/drawing/2014/main" id="{AE998B24-1C43-408A-A307-FAD5FA82EED3}"/>
              </a:ext>
            </a:extLst>
          </p:cNvPr>
          <p:cNvGrpSpPr/>
          <p:nvPr/>
        </p:nvGrpSpPr>
        <p:grpSpPr>
          <a:xfrm>
            <a:off x="399834" y="1951546"/>
            <a:ext cx="7255813" cy="1363888"/>
            <a:chOff x="399834" y="1951546"/>
            <a:chExt cx="7255813" cy="1363888"/>
          </a:xfrm>
        </p:grpSpPr>
        <p:sp>
          <p:nvSpPr>
            <p:cNvPr id="58" name="TextBox 24">
              <a:extLst>
                <a:ext uri="{FF2B5EF4-FFF2-40B4-BE49-F238E27FC236}">
                  <a16:creationId xmlns:a16="http://schemas.microsoft.com/office/drawing/2014/main" id="{A8580CFA-674A-4219-A164-0DCF72B72452}"/>
                </a:ext>
              </a:extLst>
            </p:cNvPr>
            <p:cNvSpPr txBox="1">
              <a:spLocks noChangeArrowheads="1"/>
            </p:cNvSpPr>
            <p:nvPr/>
          </p:nvSpPr>
          <p:spPr bwMode="auto">
            <a:xfrm>
              <a:off x="399834" y="2864028"/>
              <a:ext cx="7255813"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tIns="0" bIns="0">
              <a:spAutoFit/>
            </a:bodyPr>
            <a:lstStyle>
              <a:lvl1pPr defTabSz="912813">
                <a:defRPr sz="1700">
                  <a:solidFill>
                    <a:schemeClr val="tx1"/>
                  </a:solidFill>
                  <a:latin typeface="Segoe UI" panose="020B0502040204020203" pitchFamily="34" charset="0"/>
                  <a:ea typeface="MS PGothic" panose="020B0600070205080204" pitchFamily="34" charset="-128"/>
                </a:defRPr>
              </a:lvl1pPr>
              <a:lvl2pPr marL="742950" indent="-285750" defTabSz="912813">
                <a:defRPr sz="1700">
                  <a:solidFill>
                    <a:schemeClr val="tx1"/>
                  </a:solidFill>
                  <a:latin typeface="Segoe UI" panose="020B0502040204020203" pitchFamily="34" charset="0"/>
                  <a:ea typeface="MS PGothic" panose="020B0600070205080204" pitchFamily="34" charset="-128"/>
                </a:defRPr>
              </a:lvl2pPr>
              <a:lvl3pPr marL="1143000" indent="-228600" defTabSz="912813">
                <a:defRPr sz="1700">
                  <a:solidFill>
                    <a:schemeClr val="tx1"/>
                  </a:solidFill>
                  <a:latin typeface="Segoe UI" panose="020B0502040204020203" pitchFamily="34" charset="0"/>
                  <a:ea typeface="MS PGothic" panose="020B0600070205080204" pitchFamily="34" charset="-128"/>
                </a:defRPr>
              </a:lvl3pPr>
              <a:lvl4pPr marL="1600200" indent="-228600" defTabSz="912813">
                <a:defRPr sz="1700">
                  <a:solidFill>
                    <a:schemeClr val="tx1"/>
                  </a:solidFill>
                  <a:latin typeface="Segoe UI" panose="020B0502040204020203" pitchFamily="34" charset="0"/>
                  <a:ea typeface="MS PGothic" panose="020B0600070205080204" pitchFamily="34" charset="-128"/>
                </a:defRPr>
              </a:lvl4pPr>
              <a:lvl5pPr marL="2057400" indent="-228600" defTabSz="912813">
                <a:defRPr sz="1700">
                  <a:solidFill>
                    <a:schemeClr val="tx1"/>
                  </a:solidFill>
                  <a:latin typeface="Segoe UI" panose="020B0502040204020203" pitchFamily="34" charset="0"/>
                  <a:ea typeface="MS PGothic" panose="020B0600070205080204" pitchFamily="34" charset="-128"/>
                </a:defRPr>
              </a:lvl5pPr>
              <a:lvl6pPr marL="25146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algn="ctr" eaLnBrk="1" hangingPunct="1">
                <a:lnSpc>
                  <a:spcPct val="90000"/>
                </a:lnSpc>
                <a:spcAft>
                  <a:spcPts val="588"/>
                </a:spcAft>
              </a:pPr>
              <a:r>
                <a:rPr lang="en-US" altLang="en-US" sz="3200" b="1" dirty="0">
                  <a:gradFill>
                    <a:gsLst>
                      <a:gs pos="1250">
                        <a:schemeClr val="tx1"/>
                      </a:gs>
                      <a:gs pos="99000">
                        <a:schemeClr val="tx1"/>
                      </a:gs>
                    </a:gsLst>
                    <a:lin ang="5400000" scaled="0"/>
                  </a:gradFill>
                  <a:latin typeface="Segoe UI Light" panose="020B0502040204020203" pitchFamily="34" charset="0"/>
                  <a:cs typeface="Segoe UI" panose="020B0502040204020203" pitchFamily="34" charset="0"/>
                </a:rPr>
                <a:t>Transform with Azure</a:t>
              </a:r>
            </a:p>
          </p:txBody>
        </p:sp>
        <p:pic>
          <p:nvPicPr>
            <p:cNvPr id="2" name="Picture 1">
              <a:extLst>
                <a:ext uri="{FF2B5EF4-FFF2-40B4-BE49-F238E27FC236}">
                  <a16:creationId xmlns:a16="http://schemas.microsoft.com/office/drawing/2014/main" id="{688608D3-69C3-FA4C-815E-18BFC3E0DB76}"/>
                </a:ext>
              </a:extLst>
            </p:cNvPr>
            <p:cNvPicPr>
              <a:picLocks noChangeAspect="1"/>
            </p:cNvPicPr>
            <p:nvPr/>
          </p:nvPicPr>
          <p:blipFill>
            <a:blip r:embed="rId3"/>
            <a:stretch>
              <a:fillRect/>
            </a:stretch>
          </p:blipFill>
          <p:spPr>
            <a:xfrm>
              <a:off x="3335590" y="1951546"/>
              <a:ext cx="1384300" cy="787400"/>
            </a:xfrm>
            <a:prstGeom prst="rect">
              <a:avLst/>
            </a:prstGeom>
          </p:spPr>
        </p:pic>
      </p:grpSp>
      <p:grpSp>
        <p:nvGrpSpPr>
          <p:cNvPr id="8" name="Group 7">
            <a:extLst>
              <a:ext uri="{FF2B5EF4-FFF2-40B4-BE49-F238E27FC236}">
                <a16:creationId xmlns:a16="http://schemas.microsoft.com/office/drawing/2014/main" id="{8FEFCAC3-635F-4AB6-BDBD-F06F2EE128F8}"/>
              </a:ext>
            </a:extLst>
          </p:cNvPr>
          <p:cNvGrpSpPr/>
          <p:nvPr/>
        </p:nvGrpSpPr>
        <p:grpSpPr>
          <a:xfrm>
            <a:off x="8391597" y="1802189"/>
            <a:ext cx="3321538" cy="1513245"/>
            <a:chOff x="8391597" y="1802189"/>
            <a:chExt cx="3321538" cy="1513245"/>
          </a:xfrm>
        </p:grpSpPr>
        <p:sp>
          <p:nvSpPr>
            <p:cNvPr id="32" name="TextBox 24">
              <a:extLst>
                <a:ext uri="{FF2B5EF4-FFF2-40B4-BE49-F238E27FC236}">
                  <a16:creationId xmlns:a16="http://schemas.microsoft.com/office/drawing/2014/main" id="{A8580CFA-674A-4219-A164-0DCF72B72452}"/>
                </a:ext>
              </a:extLst>
            </p:cNvPr>
            <p:cNvSpPr txBox="1">
              <a:spLocks noChangeArrowheads="1"/>
            </p:cNvSpPr>
            <p:nvPr/>
          </p:nvSpPr>
          <p:spPr bwMode="auto">
            <a:xfrm>
              <a:off x="8391597" y="2864028"/>
              <a:ext cx="3321538"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tIns="0" bIns="0">
              <a:spAutoFit/>
            </a:bodyPr>
            <a:lstStyle>
              <a:lvl1pPr defTabSz="912813">
                <a:defRPr sz="1700">
                  <a:solidFill>
                    <a:schemeClr val="tx1"/>
                  </a:solidFill>
                  <a:latin typeface="Segoe UI" panose="020B0502040204020203" pitchFamily="34" charset="0"/>
                  <a:ea typeface="MS PGothic" panose="020B0600070205080204" pitchFamily="34" charset="-128"/>
                </a:defRPr>
              </a:lvl1pPr>
              <a:lvl2pPr marL="742950" indent="-285750" defTabSz="912813">
                <a:defRPr sz="1700">
                  <a:solidFill>
                    <a:schemeClr val="tx1"/>
                  </a:solidFill>
                  <a:latin typeface="Segoe UI" panose="020B0502040204020203" pitchFamily="34" charset="0"/>
                  <a:ea typeface="MS PGothic" panose="020B0600070205080204" pitchFamily="34" charset="-128"/>
                </a:defRPr>
              </a:lvl2pPr>
              <a:lvl3pPr marL="1143000" indent="-228600" defTabSz="912813">
                <a:defRPr sz="1700">
                  <a:solidFill>
                    <a:schemeClr val="tx1"/>
                  </a:solidFill>
                  <a:latin typeface="Segoe UI" panose="020B0502040204020203" pitchFamily="34" charset="0"/>
                  <a:ea typeface="MS PGothic" panose="020B0600070205080204" pitchFamily="34" charset="-128"/>
                </a:defRPr>
              </a:lvl3pPr>
              <a:lvl4pPr marL="1600200" indent="-228600" defTabSz="912813">
                <a:defRPr sz="1700">
                  <a:solidFill>
                    <a:schemeClr val="tx1"/>
                  </a:solidFill>
                  <a:latin typeface="Segoe UI" panose="020B0502040204020203" pitchFamily="34" charset="0"/>
                  <a:ea typeface="MS PGothic" panose="020B0600070205080204" pitchFamily="34" charset="-128"/>
                </a:defRPr>
              </a:lvl4pPr>
              <a:lvl5pPr marL="2057400" indent="-228600" defTabSz="912813">
                <a:defRPr sz="1700">
                  <a:solidFill>
                    <a:schemeClr val="tx1"/>
                  </a:solidFill>
                  <a:latin typeface="Segoe UI" panose="020B0502040204020203" pitchFamily="34" charset="0"/>
                  <a:ea typeface="MS PGothic" panose="020B0600070205080204" pitchFamily="34" charset="-128"/>
                </a:defRPr>
              </a:lvl5pPr>
              <a:lvl6pPr marL="25146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defTabSz="912813"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algn="ctr" eaLnBrk="1" hangingPunct="1">
                <a:lnSpc>
                  <a:spcPct val="90000"/>
                </a:lnSpc>
                <a:spcAft>
                  <a:spcPts val="588"/>
                </a:spcAft>
              </a:pPr>
              <a:r>
                <a:rPr lang="en-US" altLang="en-US" sz="3200" b="1" dirty="0">
                  <a:gradFill>
                    <a:gsLst>
                      <a:gs pos="1250">
                        <a:schemeClr val="tx1"/>
                      </a:gs>
                      <a:gs pos="99000">
                        <a:schemeClr val="tx1"/>
                      </a:gs>
                    </a:gsLst>
                    <a:lin ang="5400000" scaled="0"/>
                  </a:gradFill>
                  <a:latin typeface="Segoe UI Light" panose="020B0502040204020203" pitchFamily="34" charset="0"/>
                  <a:cs typeface="Segoe UI" panose="020B0502040204020203" pitchFamily="34" charset="0"/>
                </a:rPr>
                <a:t>On-premises</a:t>
              </a:r>
            </a:p>
          </p:txBody>
        </p:sp>
        <p:pic>
          <p:nvPicPr>
            <p:cNvPr id="7" name="Picture 6">
              <a:extLst>
                <a:ext uri="{FF2B5EF4-FFF2-40B4-BE49-F238E27FC236}">
                  <a16:creationId xmlns:a16="http://schemas.microsoft.com/office/drawing/2014/main" id="{94E6F8C2-6ECE-BE42-B669-ED2B2CFC47C2}"/>
                </a:ext>
              </a:extLst>
            </p:cNvPr>
            <p:cNvPicPr>
              <a:picLocks noChangeAspect="1"/>
            </p:cNvPicPr>
            <p:nvPr/>
          </p:nvPicPr>
          <p:blipFill>
            <a:blip r:embed="rId4"/>
            <a:stretch>
              <a:fillRect/>
            </a:stretch>
          </p:blipFill>
          <p:spPr>
            <a:xfrm>
              <a:off x="9664636" y="1802189"/>
              <a:ext cx="863600" cy="927100"/>
            </a:xfrm>
            <a:prstGeom prst="rect">
              <a:avLst/>
            </a:prstGeom>
          </p:spPr>
        </p:pic>
      </p:grpSp>
    </p:spTree>
    <p:extLst>
      <p:ext uri="{BB962C8B-B14F-4D97-AF65-F5344CB8AC3E}">
        <p14:creationId xmlns:p14="http://schemas.microsoft.com/office/powerpoint/2010/main" val="1985575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0"/>
                                  </p:stCondLst>
                                  <p:childTnLst>
                                    <p:animMotion origin="layout" path="M -1.04167E-6 -4.07407E-6 L -1.04167E-6 0.05903 " pathEditMode="relative" rAng="0" ptsTypes="AA">
                                      <p:cBhvr>
                                        <p:cTn id="9" dur="500" spd="-100000" fill="hold"/>
                                        <p:tgtEl>
                                          <p:spTgt spid="6"/>
                                        </p:tgtEl>
                                        <p:attrNameLst>
                                          <p:attrName>ppt_x</p:attrName>
                                          <p:attrName>ppt_y</p:attrName>
                                        </p:attrNameLst>
                                      </p:cBhvr>
                                      <p:rCtr x="0" y="2940"/>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0"/>
                                  </p:stCondLst>
                                  <p:childTnLst>
                                    <p:animMotion origin="layout" path="M -1.04167E-6 -4.07407E-6 L -1.04167E-6 0.05903 " pathEditMode="relative" rAng="0" ptsTypes="AA">
                                      <p:cBhvr>
                                        <p:cTn id="14" dur="500" spd="-100000" fill="hold"/>
                                        <p:tgtEl>
                                          <p:spTgt spid="8"/>
                                        </p:tgtEl>
                                        <p:attrNameLst>
                                          <p:attrName>ppt_x</p:attrName>
                                          <p:attrName>ppt_y</p:attrName>
                                        </p:attrNameLst>
                                      </p:cBhvr>
                                      <p:rCtr x="0" y="2940"/>
                                    </p:animMotion>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0"/>
                                  </p:stCondLst>
                                  <p:childTnLst>
                                    <p:animMotion origin="layout" path="M -2.29167E-6 -3.7037E-6 L -2.29167E-6 -0.03009 " pathEditMode="relative" rAng="0" ptsTypes="AA">
                                      <p:cBhvr>
                                        <p:cTn id="19" dur="500" spd="-100000" fill="hold"/>
                                        <p:tgtEl>
                                          <p:spTgt spid="4"/>
                                        </p:tgtEl>
                                        <p:attrNameLst>
                                          <p:attrName>ppt_x</p:attrName>
                                          <p:attrName>ppt_y</p:attrName>
                                        </p:attrNameLst>
                                      </p:cBhvr>
                                      <p:rCtr x="0" y="-1505"/>
                                    </p:animMotion>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42" presetClass="path" presetSubtype="0" decel="100000" fill="hold" grpId="1" nodeType="withEffect">
                                  <p:stCondLst>
                                    <p:cond delay="0"/>
                                  </p:stCondLst>
                                  <p:childTnLst>
                                    <p:animMotion origin="layout" path="M -2.29167E-6 -3.7037E-6 L -2.29167E-6 -0.03009 " pathEditMode="relative" rAng="0" ptsTypes="AA">
                                      <p:cBhvr>
                                        <p:cTn id="24" dur="500" spd="-100000" fill="hold"/>
                                        <p:tgtEl>
                                          <p:spTgt spid="68"/>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ADD5D-A38A-4D58-BE72-9957DA049B91}"/>
              </a:ext>
            </a:extLst>
          </p:cNvPr>
          <p:cNvSpPr>
            <a:spLocks noGrp="1"/>
          </p:cNvSpPr>
          <p:nvPr>
            <p:ph type="title"/>
          </p:nvPr>
        </p:nvSpPr>
        <p:spPr>
          <a:xfrm>
            <a:off x="269240" y="289512"/>
            <a:ext cx="11655840" cy="1469003"/>
          </a:xfrm>
        </p:spPr>
        <p:txBody>
          <a:bodyPr/>
          <a:lstStyle/>
          <a:p>
            <a:r>
              <a:rPr lang="en-US" dirty="0"/>
              <a:t>Options to manage end of support</a:t>
            </a:r>
            <a:br>
              <a:rPr lang="en-US" dirty="0"/>
            </a:br>
            <a:r>
              <a:rPr lang="en-US" dirty="0"/>
              <a:t>for 2008 and 2008 R2 workloads</a:t>
            </a:r>
          </a:p>
        </p:txBody>
      </p:sp>
      <p:cxnSp>
        <p:nvCxnSpPr>
          <p:cNvPr id="25" name="Straight Connector 24">
            <a:extLst>
              <a:ext uri="{FF2B5EF4-FFF2-40B4-BE49-F238E27FC236}">
                <a16:creationId xmlns:a16="http://schemas.microsoft.com/office/drawing/2014/main" id="{2ABFFEFB-3E9C-4FF4-BE35-DA52EAF4A746}"/>
              </a:ext>
            </a:extLst>
          </p:cNvPr>
          <p:cNvCxnSpPr>
            <a:cxnSpLocks/>
          </p:cNvCxnSpPr>
          <p:nvPr/>
        </p:nvCxnSpPr>
        <p:spPr>
          <a:xfrm>
            <a:off x="6096000" y="2763464"/>
            <a:ext cx="0" cy="2949451"/>
          </a:xfrm>
          <a:prstGeom prst="line">
            <a:avLst/>
          </a:prstGeom>
          <a:ln w="15875"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A510EC3-485B-4310-83DB-AC1682D2FBC8}"/>
              </a:ext>
            </a:extLst>
          </p:cNvPr>
          <p:cNvGrpSpPr/>
          <p:nvPr/>
        </p:nvGrpSpPr>
        <p:grpSpPr>
          <a:xfrm>
            <a:off x="5724808" y="3866997"/>
            <a:ext cx="742384" cy="742384"/>
            <a:chOff x="5230024" y="7237567"/>
            <a:chExt cx="742384" cy="742384"/>
          </a:xfrm>
        </p:grpSpPr>
        <p:sp>
          <p:nvSpPr>
            <p:cNvPr id="22" name="Oval 21"/>
            <p:cNvSpPr/>
            <p:nvPr/>
          </p:nvSpPr>
          <p:spPr bwMode="auto">
            <a:xfrm>
              <a:off x="5230024" y="7237567"/>
              <a:ext cx="742384" cy="742384"/>
            </a:xfrm>
            <a:prstGeom prst="ellipse">
              <a:avLst/>
            </a:prstGeom>
            <a:solidFill>
              <a:srgbClr val="0078D7"/>
            </a:solidFill>
            <a:ln w="57150" cmpd="sng">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a:xfrm>
              <a:off x="5392665" y="7424093"/>
              <a:ext cx="417102" cy="369332"/>
            </a:xfrm>
            <a:prstGeom prst="rect">
              <a:avLst/>
            </a:prstGeom>
          </p:spPr>
          <p:txBody>
            <a:bodyPr wrap="none">
              <a:spAutoFit/>
            </a:bodyPr>
            <a:lstStyle/>
            <a:p>
              <a:r>
                <a:rPr lang="en-US" sz="1800" b="1" dirty="0">
                  <a:gradFill>
                    <a:gsLst>
                      <a:gs pos="0">
                        <a:schemeClr val="bg1"/>
                      </a:gs>
                      <a:gs pos="100000">
                        <a:schemeClr val="bg1"/>
                      </a:gs>
                    </a:gsLst>
                    <a:lin ang="0" scaled="0"/>
                  </a:gradFill>
                  <a:ea typeface="Segoe UI" panose="020B0502040204020203" pitchFamily="34" charset="0"/>
                  <a:cs typeface="Segoe UI" panose="020B0502040204020203" pitchFamily="34" charset="0"/>
                </a:rPr>
                <a:t>or</a:t>
              </a:r>
              <a:endParaRPr lang="en-US" sz="1200" b="1" dirty="0">
                <a:gradFill>
                  <a:gsLst>
                    <a:gs pos="0">
                      <a:schemeClr val="bg1"/>
                    </a:gs>
                    <a:gs pos="100000">
                      <a:schemeClr val="bg1"/>
                    </a:gs>
                  </a:gsLst>
                  <a:lin ang="0" scaled="0"/>
                </a:gradFill>
                <a:cs typeface="Segoe UI" panose="020B0502040204020203" pitchFamily="34" charset="0"/>
              </a:endParaRPr>
            </a:p>
          </p:txBody>
        </p:sp>
      </p:grpSp>
      <p:grpSp>
        <p:nvGrpSpPr>
          <p:cNvPr id="15" name="Group 14">
            <a:extLst>
              <a:ext uri="{FF2B5EF4-FFF2-40B4-BE49-F238E27FC236}">
                <a16:creationId xmlns:a16="http://schemas.microsoft.com/office/drawing/2014/main" id="{5D89ABF0-C889-4DD9-98E6-62DB090F404C}"/>
              </a:ext>
            </a:extLst>
          </p:cNvPr>
          <p:cNvGrpSpPr/>
          <p:nvPr/>
        </p:nvGrpSpPr>
        <p:grpSpPr>
          <a:xfrm>
            <a:off x="7001849" y="2072383"/>
            <a:ext cx="4884022" cy="3435983"/>
            <a:chOff x="6964960" y="2072383"/>
            <a:chExt cx="4884022" cy="3435983"/>
          </a:xfrm>
        </p:grpSpPr>
        <p:sp>
          <p:nvSpPr>
            <p:cNvPr id="36" name="Rectangle 35">
              <a:extLst>
                <a:ext uri="{FF2B5EF4-FFF2-40B4-BE49-F238E27FC236}">
                  <a16:creationId xmlns:a16="http://schemas.microsoft.com/office/drawing/2014/main" id="{315BFEAB-E4A6-4AE8-B10B-A4724E37E016}"/>
                </a:ext>
              </a:extLst>
            </p:cNvPr>
            <p:cNvSpPr/>
            <p:nvPr/>
          </p:nvSpPr>
          <p:spPr>
            <a:xfrm>
              <a:off x="6964960" y="3249286"/>
              <a:ext cx="4884022" cy="2259080"/>
            </a:xfrm>
            <a:prstGeom prst="rect">
              <a:avLst/>
            </a:prstGeom>
          </p:spPr>
          <p:txBody>
            <a:bodyPr wrap="square" anchor="t">
              <a:spAutoFit/>
            </a:bodyPr>
            <a:lstStyle/>
            <a:p>
              <a:pPr>
                <a:lnSpc>
                  <a:spcPct val="90000"/>
                </a:lnSpc>
                <a:spcAft>
                  <a:spcPts val="600"/>
                </a:spcAft>
              </a:pPr>
              <a:r>
                <a:rPr lang="en-US" sz="1600" dirty="0">
                  <a:gradFill>
                    <a:gsLst>
                      <a:gs pos="0">
                        <a:schemeClr val="tx2"/>
                      </a:gs>
                      <a:gs pos="100000">
                        <a:schemeClr val="tx2"/>
                      </a:gs>
                    </a:gsLst>
                    <a:lin ang="5400000" scaled="1"/>
                  </a:gradFill>
                  <a:latin typeface="Segoe UI Semibold"/>
                  <a:cs typeface="Segoe UI" panose="020B0502040204020203" pitchFamily="34" charset="0"/>
                </a:rPr>
                <a:t>Upgrade to latest version </a:t>
              </a:r>
            </a:p>
            <a:p>
              <a:pPr>
                <a:lnSpc>
                  <a:spcPct val="90000"/>
                </a:lnSpc>
                <a:spcAft>
                  <a:spcPts val="6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Windows Server 2016 or 2019</a:t>
              </a:r>
            </a:p>
            <a:p>
              <a:pPr>
                <a:lnSpc>
                  <a:spcPct val="90000"/>
                </a:lnSpc>
                <a:spcAft>
                  <a:spcPts val="18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SQL Server 2016 or 2017</a:t>
              </a:r>
            </a:p>
            <a:p>
              <a:pPr>
                <a:lnSpc>
                  <a:spcPct val="90000"/>
                </a:lnSpc>
                <a:spcAft>
                  <a:spcPts val="600"/>
                </a:spcAft>
              </a:pPr>
              <a:r>
                <a:rPr lang="en-US" sz="1600" dirty="0">
                  <a:gradFill>
                    <a:gsLst>
                      <a:gs pos="0">
                        <a:schemeClr val="tx2"/>
                      </a:gs>
                      <a:gs pos="100000">
                        <a:schemeClr val="tx2"/>
                      </a:gs>
                    </a:gsLst>
                    <a:lin ang="5400000" scaled="1"/>
                  </a:gradFill>
                  <a:latin typeface="Segoe UI Semibold"/>
                  <a:cs typeface="Segoe UI" panose="020B0502040204020203" pitchFamily="34" charset="0"/>
                </a:rPr>
                <a:t>Can’t meet the deadline?</a:t>
              </a:r>
            </a:p>
            <a:p>
              <a:pPr>
                <a:lnSpc>
                  <a:spcPct val="90000"/>
                </a:lnSpc>
                <a:spcAft>
                  <a:spcPts val="6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Buy extended security updates to get 3 more years of security updates for Windows Server and SQL server 2008 or 2008 R2</a:t>
              </a:r>
            </a:p>
            <a:p>
              <a:pPr>
                <a:lnSpc>
                  <a:spcPct val="90000"/>
                </a:lnSpc>
                <a:spcAft>
                  <a:spcPts val="6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Upgrade when ready</a:t>
              </a:r>
            </a:p>
          </p:txBody>
        </p:sp>
        <p:sp>
          <p:nvSpPr>
            <p:cNvPr id="21" name="Rectangle 20">
              <a:extLst>
                <a:ext uri="{FF2B5EF4-FFF2-40B4-BE49-F238E27FC236}">
                  <a16:creationId xmlns:a16="http://schemas.microsoft.com/office/drawing/2014/main" id="{E8B6A52F-9108-4F8D-967D-BA68BC339A0B}"/>
                </a:ext>
              </a:extLst>
            </p:cNvPr>
            <p:cNvSpPr/>
            <p:nvPr/>
          </p:nvSpPr>
          <p:spPr>
            <a:xfrm>
              <a:off x="6964960" y="2776157"/>
              <a:ext cx="4249500" cy="424732"/>
            </a:xfrm>
            <a:prstGeom prst="rect">
              <a:avLst/>
            </a:prstGeom>
          </p:spPr>
          <p:txBody>
            <a:bodyPr wrap="square" anchor="t">
              <a:spAutoFit/>
            </a:bodyPr>
            <a:lstStyle/>
            <a:p>
              <a:pPr marL="0" lvl="1">
                <a:lnSpc>
                  <a:spcPct val="90000"/>
                </a:lnSpc>
                <a:spcBef>
                  <a:spcPts val="600"/>
                </a:spcBef>
              </a:pPr>
              <a:r>
                <a:rPr lang="en-US" sz="2400" dirty="0">
                  <a:gradFill>
                    <a:gsLst>
                      <a:gs pos="0">
                        <a:schemeClr val="tx1"/>
                      </a:gs>
                      <a:gs pos="100000">
                        <a:schemeClr val="tx1"/>
                      </a:gs>
                    </a:gsLst>
                    <a:lin ang="0" scaled="0"/>
                  </a:gradFill>
                  <a:latin typeface="Segoe UI Semibold" panose="020B0702040204020203" pitchFamily="34" charset="0"/>
                  <a:cs typeface="Segoe UI Semibold" panose="020B0702040204020203" pitchFamily="34" charset="0"/>
                </a:rPr>
                <a:t>Upgrade on-premises</a:t>
              </a:r>
            </a:p>
          </p:txBody>
        </p:sp>
        <p:sp>
          <p:nvSpPr>
            <p:cNvPr id="24" name="browser_3" title="Icon of a browser window with an arrow pointing from the outside to the center">
              <a:extLst>
                <a:ext uri="{FF2B5EF4-FFF2-40B4-BE49-F238E27FC236}">
                  <a16:creationId xmlns:a16="http://schemas.microsoft.com/office/drawing/2014/main" id="{D26C7BE7-FACF-4971-9BF4-5DF703B7B35D}"/>
                </a:ext>
              </a:extLst>
            </p:cNvPr>
            <p:cNvSpPr>
              <a:spLocks noChangeAspect="1" noEditPoints="1"/>
            </p:cNvSpPr>
            <p:nvPr/>
          </p:nvSpPr>
          <p:spPr bwMode="auto">
            <a:xfrm>
              <a:off x="7214349" y="2255410"/>
              <a:ext cx="288664" cy="274570"/>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32" name="Oval 31">
              <a:extLst>
                <a:ext uri="{FF2B5EF4-FFF2-40B4-BE49-F238E27FC236}">
                  <a16:creationId xmlns:a16="http://schemas.microsoft.com/office/drawing/2014/main" id="{FCFF5E8E-A50C-40AE-93CA-0FA52255DE68}"/>
                </a:ext>
              </a:extLst>
            </p:cNvPr>
            <p:cNvSpPr/>
            <p:nvPr/>
          </p:nvSpPr>
          <p:spPr bwMode="auto">
            <a:xfrm>
              <a:off x="7038368" y="2072383"/>
              <a:ext cx="640626" cy="640624"/>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3" name="Group 12">
            <a:extLst>
              <a:ext uri="{FF2B5EF4-FFF2-40B4-BE49-F238E27FC236}">
                <a16:creationId xmlns:a16="http://schemas.microsoft.com/office/drawing/2014/main" id="{FA2329F0-18F9-4BB1-B423-8C01248AD7BC}"/>
              </a:ext>
            </a:extLst>
          </p:cNvPr>
          <p:cNvGrpSpPr/>
          <p:nvPr/>
        </p:nvGrpSpPr>
        <p:grpSpPr>
          <a:xfrm>
            <a:off x="306129" y="2072383"/>
            <a:ext cx="4884022" cy="4331613"/>
            <a:chOff x="269240" y="2072383"/>
            <a:chExt cx="4884022" cy="4331613"/>
          </a:xfrm>
        </p:grpSpPr>
        <p:pic>
          <p:nvPicPr>
            <p:cNvPr id="17" name="Picture 16" descr="Azure-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25" y="2240158"/>
              <a:ext cx="394056" cy="305074"/>
            </a:xfrm>
            <a:prstGeom prst="rect">
              <a:avLst/>
            </a:prstGeom>
          </p:spPr>
        </p:pic>
        <p:sp>
          <p:nvSpPr>
            <p:cNvPr id="37" name="Rectangle 36">
              <a:extLst>
                <a:ext uri="{FF2B5EF4-FFF2-40B4-BE49-F238E27FC236}">
                  <a16:creationId xmlns:a16="http://schemas.microsoft.com/office/drawing/2014/main" id="{BB5ED227-1C55-478E-8F43-F58B6724F325}"/>
                </a:ext>
              </a:extLst>
            </p:cNvPr>
            <p:cNvSpPr/>
            <p:nvPr/>
          </p:nvSpPr>
          <p:spPr>
            <a:xfrm>
              <a:off x="269240" y="3249286"/>
              <a:ext cx="4884022" cy="3154710"/>
            </a:xfrm>
            <a:prstGeom prst="rect">
              <a:avLst/>
            </a:prstGeom>
          </p:spPr>
          <p:txBody>
            <a:bodyPr wrap="square" anchor="t">
              <a:spAutoFit/>
            </a:bodyPr>
            <a:lstStyle/>
            <a:p>
              <a:pPr>
                <a:lnSpc>
                  <a:spcPct val="90000"/>
                </a:lnSpc>
                <a:spcAft>
                  <a:spcPts val="600"/>
                </a:spcAft>
              </a:pPr>
              <a:r>
                <a:rPr lang="en-US" sz="1600" dirty="0">
                  <a:gradFill>
                    <a:gsLst>
                      <a:gs pos="0">
                        <a:schemeClr val="tx2"/>
                      </a:gs>
                      <a:gs pos="100000">
                        <a:schemeClr val="tx2"/>
                      </a:gs>
                    </a:gsLst>
                    <a:lin ang="5400000" scaled="1"/>
                  </a:gradFill>
                  <a:latin typeface="Segoe UI Semibold"/>
                  <a:cs typeface="Segoe UI" panose="020B0502040204020203" pitchFamily="34" charset="0"/>
                </a:rPr>
                <a:t>Migrate applications to Azure VMs</a:t>
              </a:r>
            </a:p>
            <a:p>
              <a:pPr>
                <a:lnSpc>
                  <a:spcPct val="90000"/>
                </a:lnSpc>
                <a:spcAft>
                  <a:spcPts val="18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Get 3 years of extended security updates for Windows Server 2008 and 2008 R2 at no additional charge </a:t>
              </a:r>
            </a:p>
            <a:p>
              <a:pPr>
                <a:lnSpc>
                  <a:spcPct val="90000"/>
                </a:lnSpc>
                <a:spcAft>
                  <a:spcPts val="600"/>
                </a:spcAft>
              </a:pPr>
              <a:r>
                <a:rPr lang="en-US" sz="1600" dirty="0">
                  <a:gradFill>
                    <a:gsLst>
                      <a:gs pos="0">
                        <a:schemeClr val="tx2"/>
                      </a:gs>
                      <a:gs pos="100000">
                        <a:schemeClr val="tx2"/>
                      </a:gs>
                    </a:gsLst>
                    <a:lin ang="5400000" scaled="1"/>
                  </a:gradFill>
                  <a:latin typeface="Segoe UI Semibold"/>
                  <a:cs typeface="Segoe UI" panose="020B0502040204020203" pitchFamily="34" charset="0"/>
                </a:rPr>
                <a:t>Migrate data to Azure managed instances or VMs</a:t>
              </a:r>
            </a:p>
            <a:p>
              <a:pPr>
                <a:lnSpc>
                  <a:spcPct val="90000"/>
                </a:lnSpc>
                <a:spcAft>
                  <a:spcPts val="6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Azure managed Instances offers a version-free option</a:t>
              </a:r>
            </a:p>
            <a:p>
              <a:pPr>
                <a:lnSpc>
                  <a:spcPct val="90000"/>
                </a:lnSpc>
                <a:spcAft>
                  <a:spcPts val="18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Azure virtual machines include 3 more years of extended security updates for SQL server 2008 or 2008 R2 at no additional charge</a:t>
              </a:r>
            </a:p>
            <a:p>
              <a:pPr>
                <a:lnSpc>
                  <a:spcPct val="90000"/>
                </a:lnSpc>
                <a:spcAft>
                  <a:spcPts val="600"/>
                </a:spcAft>
              </a:pPr>
              <a:r>
                <a:rPr lang="en-US" sz="1600" dirty="0">
                  <a:gradFill>
                    <a:gsLst>
                      <a:gs pos="0">
                        <a:schemeClr val="tx2"/>
                      </a:gs>
                      <a:gs pos="100000">
                        <a:schemeClr val="tx2"/>
                      </a:gs>
                    </a:gsLst>
                    <a:lin ang="5400000" scaled="1"/>
                  </a:gradFill>
                  <a:latin typeface="Segoe UI Semibold"/>
                  <a:cs typeface="Segoe UI" panose="020B0502040204020203" pitchFamily="34" charset="0"/>
                </a:rPr>
                <a:t>Modernize when ready</a:t>
              </a:r>
            </a:p>
            <a:p>
              <a:pPr>
                <a:lnSpc>
                  <a:spcPct val="90000"/>
                </a:lnSpc>
                <a:spcAft>
                  <a:spcPts val="6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Upgrade in Azure when ready</a:t>
              </a:r>
            </a:p>
            <a:p>
              <a:pPr>
                <a:lnSpc>
                  <a:spcPct val="90000"/>
                </a:lnSpc>
                <a:spcAft>
                  <a:spcPts val="600"/>
                </a:spcAft>
              </a:pPr>
              <a:r>
                <a:rPr lang="en-US" sz="1400" dirty="0">
                  <a:gradFill>
                    <a:gsLst>
                      <a:gs pos="0">
                        <a:schemeClr val="tx2"/>
                      </a:gs>
                      <a:gs pos="100000">
                        <a:schemeClr val="tx2"/>
                      </a:gs>
                    </a:gsLst>
                  </a:gradFill>
                  <a:latin typeface="Segoe UI" panose="020B0502040204020203" pitchFamily="34" charset="0"/>
                  <a:cs typeface="Segoe UI" panose="020B0502040204020203" pitchFamily="34" charset="0"/>
                </a:rPr>
                <a:t>Or transform apps and data with Azure services</a:t>
              </a:r>
            </a:p>
          </p:txBody>
        </p:sp>
        <p:sp>
          <p:nvSpPr>
            <p:cNvPr id="38" name="Rectangle 37">
              <a:extLst>
                <a:ext uri="{FF2B5EF4-FFF2-40B4-BE49-F238E27FC236}">
                  <a16:creationId xmlns:a16="http://schemas.microsoft.com/office/drawing/2014/main" id="{30173A0C-EB54-4BFF-923E-AFED513A4E30}"/>
                </a:ext>
              </a:extLst>
            </p:cNvPr>
            <p:cNvSpPr/>
            <p:nvPr/>
          </p:nvSpPr>
          <p:spPr>
            <a:xfrm>
              <a:off x="269240" y="2776157"/>
              <a:ext cx="4249500" cy="424732"/>
            </a:xfrm>
            <a:prstGeom prst="rect">
              <a:avLst/>
            </a:prstGeom>
          </p:spPr>
          <p:txBody>
            <a:bodyPr wrap="square" anchor="t">
              <a:spAutoFit/>
            </a:bodyPr>
            <a:lstStyle/>
            <a:p>
              <a:pPr marL="0" lvl="1">
                <a:lnSpc>
                  <a:spcPct val="90000"/>
                </a:lnSpc>
                <a:spcBef>
                  <a:spcPts val="600"/>
                </a:spcBef>
              </a:pPr>
              <a:r>
                <a:rPr lang="en-US" sz="2400" dirty="0">
                  <a:gradFill>
                    <a:gsLst>
                      <a:gs pos="0">
                        <a:schemeClr val="tx1"/>
                      </a:gs>
                      <a:gs pos="100000">
                        <a:schemeClr val="tx1"/>
                      </a:gs>
                    </a:gsLst>
                    <a:lin ang="0" scaled="0"/>
                  </a:gradFill>
                  <a:latin typeface="Segoe UI Semibold" panose="020B0702040204020203" pitchFamily="34" charset="0"/>
                  <a:cs typeface="Segoe UI Semibold" panose="020B0702040204020203" pitchFamily="34" charset="0"/>
                </a:rPr>
                <a:t>Transform with Azure</a:t>
              </a:r>
            </a:p>
          </p:txBody>
        </p:sp>
        <p:sp>
          <p:nvSpPr>
            <p:cNvPr id="39" name="Oval 38">
              <a:extLst>
                <a:ext uri="{FF2B5EF4-FFF2-40B4-BE49-F238E27FC236}">
                  <a16:creationId xmlns:a16="http://schemas.microsoft.com/office/drawing/2014/main" id="{CE43BD70-F64B-482B-BADE-EE81463E87D9}"/>
                </a:ext>
              </a:extLst>
            </p:cNvPr>
            <p:cNvSpPr/>
            <p:nvPr/>
          </p:nvSpPr>
          <p:spPr bwMode="auto">
            <a:xfrm>
              <a:off x="269240" y="2072383"/>
              <a:ext cx="640626" cy="640624"/>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42497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2" presetClass="path" presetSubtype="0" decel="100000" fill="hold" nodeType="withEffect">
                                  <p:stCondLst>
                                    <p:cond delay="0"/>
                                  </p:stCondLst>
                                  <p:childTnLst>
                                    <p:animMotion origin="layout" path="M -3.54167E-6 -3.7037E-6 L 0.05456 -0.00023 " pathEditMode="relative" rAng="0" ptsTypes="AA">
                                      <p:cBhvr>
                                        <p:cTn id="9" dur="1000" spd="-100000" fill="hold"/>
                                        <p:tgtEl>
                                          <p:spTgt spid="13"/>
                                        </p:tgtEl>
                                        <p:attrNameLst>
                                          <p:attrName>ppt_x</p:attrName>
                                          <p:attrName>ppt_y</p:attrName>
                                        </p:attrNameLst>
                                      </p:cBhvr>
                                      <p:rCtr x="2721" y="-23"/>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42" presetClass="path" presetSubtype="0" decel="100000" fill="hold" nodeType="withEffect">
                                  <p:stCondLst>
                                    <p:cond delay="0"/>
                                  </p:stCondLst>
                                  <p:childTnLst>
                                    <p:animMotion origin="layout" path="M 1.04167E-6 -7.40741E-7 L -0.07461 -0.00208 " pathEditMode="relative" rAng="0" ptsTypes="AA">
                                      <p:cBhvr>
                                        <p:cTn id="14" dur="1000" spd="-100000" fill="hold"/>
                                        <p:tgtEl>
                                          <p:spTgt spid="15"/>
                                        </p:tgtEl>
                                        <p:attrNameLst>
                                          <p:attrName>ppt_x</p:attrName>
                                          <p:attrName>ppt_y</p:attrName>
                                        </p:attrNameLst>
                                      </p:cBhvr>
                                      <p:rCtr x="-3737" y="-116"/>
                                    </p:animMotion>
                                  </p:childTnLst>
                                </p:cTn>
                              </p:par>
                              <p:par>
                                <p:cTn id="15" presetID="16" presetClass="entr" presetSubtype="42"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outHorizontal)">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499"/>
                                          </p:stCondLst>
                                        </p:cTn>
                                        <p:tgtEl>
                                          <p:spTgt spid="7"/>
                                        </p:tgtEl>
                                        <p:attrNameLst>
                                          <p:attrName>style.visibility</p:attrName>
                                        </p:attrNameLst>
                                      </p:cBhvr>
                                      <p:to>
                                        <p:strVal val="visible"/>
                                      </p:to>
                                    </p:set>
                                  </p:childTnLst>
                                </p:cTn>
                              </p:par>
                              <p:par>
                                <p:cTn id="20" presetID="6" presetClass="emph" presetSubtype="0" accel="100000" autoRev="1" fill="hold" nodeType="withEffect">
                                  <p:stCondLst>
                                    <p:cond delay="0"/>
                                  </p:stCondLst>
                                  <p:childTnLst>
                                    <p:animScale>
                                      <p:cBhvr>
                                        <p:cTn id="21" dur="500" fill="hold"/>
                                        <p:tgtEl>
                                          <p:spTgt spid="7"/>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536D-CB88-442F-A51B-624FE52B5175}"/>
              </a:ext>
            </a:extLst>
          </p:cNvPr>
          <p:cNvSpPr>
            <a:spLocks noGrp="1"/>
          </p:cNvSpPr>
          <p:nvPr>
            <p:ph type="title"/>
          </p:nvPr>
        </p:nvSpPr>
        <p:spPr>
          <a:xfrm>
            <a:off x="269240" y="289514"/>
            <a:ext cx="5433728" cy="742873"/>
          </a:xfrm>
        </p:spPr>
        <p:txBody>
          <a:bodyPr/>
          <a:lstStyle/>
          <a:p>
            <a:r>
              <a:rPr lang="en-US" dirty="0"/>
              <a:t>Get started</a:t>
            </a:r>
          </a:p>
        </p:txBody>
      </p:sp>
      <p:pic>
        <p:nvPicPr>
          <p:cNvPr id="18" name="Picture 17" descr="Atrium.jpg">
            <a:extLst>
              <a:ext uri="{FF2B5EF4-FFF2-40B4-BE49-F238E27FC236}">
                <a16:creationId xmlns:a16="http://schemas.microsoft.com/office/drawing/2014/main" id="{328B3FF8-4B75-4071-8514-A56F00516A15}"/>
              </a:ext>
            </a:extLst>
          </p:cNvPr>
          <p:cNvPicPr>
            <a:picLocks noChangeAspect="1"/>
          </p:cNvPicPr>
          <p:nvPr/>
        </p:nvPicPr>
        <p:blipFill rotWithShape="1">
          <a:blip r:embed="rId2">
            <a:extLst>
              <a:ext uri="{28A0092B-C50C-407E-A947-70E740481C1C}">
                <a14:useLocalDpi xmlns:a14="http://schemas.microsoft.com/office/drawing/2010/main" val="0"/>
              </a:ext>
            </a:extLst>
          </a:blip>
          <a:srcRect r="12365"/>
          <a:stretch/>
        </p:blipFill>
        <p:spPr>
          <a:xfrm>
            <a:off x="6096000" y="0"/>
            <a:ext cx="6096000" cy="6858000"/>
          </a:xfrm>
          <a:prstGeom prst="rect">
            <a:avLst/>
          </a:prstGeom>
        </p:spPr>
      </p:pic>
      <p:sp>
        <p:nvSpPr>
          <p:cNvPr id="5" name="Rectangle 4">
            <a:extLst>
              <a:ext uri="{FF2B5EF4-FFF2-40B4-BE49-F238E27FC236}">
                <a16:creationId xmlns:a16="http://schemas.microsoft.com/office/drawing/2014/main" id="{A94880CA-8216-473E-B895-87D6F053EDE9}"/>
              </a:ext>
            </a:extLst>
          </p:cNvPr>
          <p:cNvSpPr/>
          <p:nvPr/>
        </p:nvSpPr>
        <p:spPr>
          <a:xfrm>
            <a:off x="6096000" y="0"/>
            <a:ext cx="6096000" cy="6868160"/>
          </a:xfrm>
          <a:prstGeom prst="rect">
            <a:avLst/>
          </a:prstGeom>
          <a:solidFill>
            <a:srgbClr val="0068B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0E6BF77F-7C78-483C-ADCA-86CBFF37826C}"/>
              </a:ext>
            </a:extLst>
          </p:cNvPr>
          <p:cNvSpPr txBox="1">
            <a:spLocks/>
          </p:cNvSpPr>
          <p:nvPr/>
        </p:nvSpPr>
        <p:spPr>
          <a:xfrm>
            <a:off x="269243" y="1502318"/>
            <a:ext cx="4690548" cy="4847481"/>
          </a:xfrm>
          <a:prstGeom prst="rect">
            <a:avLst/>
          </a:prstGeom>
        </p:spPr>
        <p:txBody>
          <a:bodyPr vert="horz" wrap="square" lIns="146304" tIns="0" rIns="146304" bIns="91440" rtlCol="0">
            <a:spAutoFit/>
          </a:bodyPr>
          <a:lstStyle>
            <a:lvl1pPr marL="0" marR="0" indent="0" algn="l" defTabSz="913841" rtl="0" eaLnBrk="1" fontAlgn="auto" latinLnBrk="0" hangingPunct="1">
              <a:lnSpc>
                <a:spcPct val="90000"/>
              </a:lnSpc>
              <a:spcBef>
                <a:spcPct val="20000"/>
              </a:spcBef>
              <a:spcAft>
                <a:spcPts val="0"/>
              </a:spcAft>
              <a:buClrTx/>
              <a:buSzPct val="90000"/>
              <a:buFont typeface="Arial" pitchFamily="34" charset="0"/>
              <a:buNone/>
              <a:tabLst/>
              <a:defRPr sz="2800" kern="1200" spc="0" baseline="0">
                <a:gradFill>
                  <a:gsLst>
                    <a:gs pos="1250">
                      <a:schemeClr val="tx1"/>
                    </a:gs>
                    <a:gs pos="99000">
                      <a:schemeClr val="tx1"/>
                    </a:gs>
                  </a:gsLst>
                  <a:lin ang="5400000" scaled="0"/>
                </a:gradFill>
                <a:latin typeface="+mj-lt"/>
                <a:ea typeface="+mn-ea"/>
                <a:cs typeface="+mn-cs"/>
              </a:defRPr>
            </a:lvl1pPr>
            <a:lvl2pPr marL="0" marR="0" indent="0" algn="l" defTabSz="913841" rtl="0" eaLnBrk="1" fontAlgn="auto" latinLnBrk="0" hangingPunct="1">
              <a:lnSpc>
                <a:spcPct val="90000"/>
              </a:lnSpc>
              <a:spcBef>
                <a:spcPct val="20000"/>
              </a:spcBef>
              <a:spcAft>
                <a:spcPts val="0"/>
              </a:spcAft>
              <a:buClrTx/>
              <a:buSzPct val="90000"/>
              <a:buFontTx/>
              <a:buNone/>
              <a:tabLst/>
              <a:defRPr sz="1961" kern="1200" spc="0" baseline="0">
                <a:solidFill>
                  <a:schemeClr val="tx2"/>
                </a:solidFill>
                <a:latin typeface="+mj-lt"/>
                <a:ea typeface="+mn-ea"/>
                <a:cs typeface="+mn-cs"/>
              </a:defRPr>
            </a:lvl2pPr>
            <a:lvl3pPr marL="223968" marR="0" indent="0" algn="l" defTabSz="913841"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3pPr>
            <a:lvl4pPr marL="447935" marR="0" indent="0" algn="l" defTabSz="91384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4pPr>
            <a:lvl5pPr marL="671903" marR="0" indent="0" algn="l" defTabSz="91384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5875" lvl="1">
              <a:spcBef>
                <a:spcPts val="0"/>
              </a:spcBef>
            </a:pPr>
            <a:r>
              <a:rPr lang="en-US" sz="2400" dirty="0">
                <a:gradFill>
                  <a:gsLst>
                    <a:gs pos="1250">
                      <a:schemeClr val="tx1"/>
                    </a:gs>
                    <a:gs pos="99000">
                      <a:schemeClr val="tx1"/>
                    </a:gs>
                  </a:gsLst>
                  <a:lin ang="5400000" scaled="0"/>
                </a:gradFill>
                <a:latin typeface="+mn-lt"/>
              </a:rPr>
              <a:t>Download Windows</a:t>
            </a:r>
            <a:br>
              <a:rPr lang="en-US" sz="2400" dirty="0">
                <a:gradFill>
                  <a:gsLst>
                    <a:gs pos="1250">
                      <a:schemeClr val="tx1"/>
                    </a:gs>
                    <a:gs pos="99000">
                      <a:schemeClr val="tx1"/>
                    </a:gs>
                  </a:gsLst>
                  <a:lin ang="5400000" scaled="0"/>
                </a:gradFill>
                <a:latin typeface="+mn-lt"/>
              </a:rPr>
            </a:br>
            <a:r>
              <a:rPr lang="en-US" sz="2400" dirty="0">
                <a:gradFill>
                  <a:gsLst>
                    <a:gs pos="1250">
                      <a:schemeClr val="tx1"/>
                    </a:gs>
                    <a:gs pos="99000">
                      <a:schemeClr val="tx1"/>
                    </a:gs>
                  </a:gsLst>
                  <a:lin ang="5400000" scaled="0"/>
                </a:gradFill>
                <a:latin typeface="+mn-lt"/>
              </a:rPr>
              <a:t>server 2019 preview</a:t>
            </a:r>
            <a:br>
              <a:rPr lang="en-US" sz="2400" dirty="0">
                <a:gradFill>
                  <a:gsLst>
                    <a:gs pos="1250">
                      <a:schemeClr val="tx1"/>
                    </a:gs>
                    <a:gs pos="99000">
                      <a:schemeClr val="tx1"/>
                    </a:gs>
                  </a:gsLst>
                  <a:lin ang="5400000" scaled="0"/>
                </a:gradFill>
                <a:latin typeface="+mn-lt"/>
              </a:rPr>
            </a:br>
            <a:r>
              <a:rPr lang="en-US" sz="2000" dirty="0">
                <a:gradFill>
                  <a:gsLst>
                    <a:gs pos="1250">
                      <a:schemeClr val="tx1"/>
                    </a:gs>
                    <a:gs pos="99000">
                      <a:schemeClr val="tx1"/>
                    </a:gs>
                  </a:gsLst>
                  <a:lin ang="5400000" scaled="0"/>
                </a:gradFill>
                <a:hlinkClick r:id="rId3"/>
              </a:rPr>
              <a:t>http://aka.ms/WS2019Preview</a:t>
            </a:r>
            <a:endParaRPr lang="en-US" sz="2000" dirty="0">
              <a:gradFill>
                <a:gsLst>
                  <a:gs pos="1250">
                    <a:schemeClr val="tx1"/>
                  </a:gs>
                  <a:gs pos="99000">
                    <a:schemeClr val="tx1"/>
                  </a:gs>
                </a:gsLst>
                <a:lin ang="5400000" scaled="0"/>
              </a:gradFill>
            </a:endParaRPr>
          </a:p>
          <a:p>
            <a:pPr marL="15875" lvl="1"/>
            <a:endParaRPr lang="en-US" sz="2800" dirty="0">
              <a:gradFill>
                <a:gsLst>
                  <a:gs pos="1250">
                    <a:schemeClr val="tx1"/>
                  </a:gs>
                  <a:gs pos="99000">
                    <a:schemeClr val="tx1"/>
                  </a:gs>
                </a:gsLst>
                <a:lin ang="5400000" scaled="0"/>
              </a:gradFill>
            </a:endParaRPr>
          </a:p>
          <a:p>
            <a:pPr marL="15875" lvl="1">
              <a:spcBef>
                <a:spcPts val="0"/>
              </a:spcBef>
            </a:pPr>
            <a:r>
              <a:rPr lang="en-US" sz="2400" dirty="0">
                <a:gradFill>
                  <a:gsLst>
                    <a:gs pos="1250">
                      <a:schemeClr val="tx1"/>
                    </a:gs>
                    <a:gs pos="99000">
                      <a:schemeClr val="tx1"/>
                    </a:gs>
                  </a:gsLst>
                  <a:lin ang="5400000" scaled="0"/>
                </a:gradFill>
                <a:latin typeface="+mn-lt"/>
              </a:rPr>
              <a:t>Download Windows</a:t>
            </a:r>
            <a:br>
              <a:rPr lang="en-US" sz="2400" dirty="0">
                <a:gradFill>
                  <a:gsLst>
                    <a:gs pos="1250">
                      <a:schemeClr val="tx1"/>
                    </a:gs>
                    <a:gs pos="99000">
                      <a:schemeClr val="tx1"/>
                    </a:gs>
                  </a:gsLst>
                  <a:lin ang="5400000" scaled="0"/>
                </a:gradFill>
                <a:latin typeface="+mn-lt"/>
              </a:rPr>
            </a:br>
            <a:r>
              <a:rPr lang="en-US" sz="2400" dirty="0">
                <a:gradFill>
                  <a:gsLst>
                    <a:gs pos="1250">
                      <a:schemeClr val="tx1"/>
                    </a:gs>
                    <a:gs pos="99000">
                      <a:schemeClr val="tx1"/>
                    </a:gs>
                  </a:gsLst>
                  <a:lin ang="5400000" scaled="0"/>
                </a:gradFill>
                <a:latin typeface="+mn-lt"/>
              </a:rPr>
              <a:t>admin center </a:t>
            </a:r>
            <a:r>
              <a:rPr lang="en-US" sz="2000" dirty="0">
                <a:gradFill>
                  <a:gsLst>
                    <a:gs pos="1250">
                      <a:schemeClr val="tx1"/>
                    </a:gs>
                    <a:gs pos="99000">
                      <a:schemeClr val="tx1"/>
                    </a:gs>
                  </a:gsLst>
                  <a:lin ang="5400000" scaled="0"/>
                </a:gradFill>
                <a:hlinkClick r:id="rId4"/>
              </a:rPr>
              <a:t>http://aka.ms/WindowsAdminCenter</a:t>
            </a:r>
            <a:endParaRPr lang="en-US" sz="2000" dirty="0">
              <a:gradFill>
                <a:gsLst>
                  <a:gs pos="1250">
                    <a:schemeClr val="tx1"/>
                  </a:gs>
                  <a:gs pos="99000">
                    <a:schemeClr val="tx1"/>
                  </a:gs>
                </a:gsLst>
                <a:lin ang="5400000" scaled="0"/>
              </a:gradFill>
            </a:endParaRPr>
          </a:p>
          <a:p>
            <a:pPr marL="15875" lvl="1">
              <a:spcBef>
                <a:spcPts val="0"/>
              </a:spcBef>
            </a:pPr>
            <a:endParaRPr lang="en-US" sz="2800" dirty="0">
              <a:gradFill>
                <a:gsLst>
                  <a:gs pos="1250">
                    <a:schemeClr val="tx1"/>
                  </a:gs>
                  <a:gs pos="99000">
                    <a:schemeClr val="tx1"/>
                  </a:gs>
                </a:gsLst>
                <a:lin ang="5400000" scaled="0"/>
              </a:gradFill>
            </a:endParaRPr>
          </a:p>
          <a:p>
            <a:pPr marL="15875" lvl="1"/>
            <a:r>
              <a:rPr lang="en-US" sz="2400" dirty="0">
                <a:gradFill>
                  <a:gsLst>
                    <a:gs pos="1250">
                      <a:schemeClr val="tx1"/>
                    </a:gs>
                    <a:gs pos="99000">
                      <a:schemeClr val="tx1"/>
                    </a:gs>
                  </a:gsLst>
                  <a:lin ang="5400000" scaled="0"/>
                </a:gradFill>
                <a:latin typeface="+mn-lt"/>
              </a:rPr>
              <a:t>Check out the</a:t>
            </a:r>
            <a:br>
              <a:rPr lang="en-US" sz="2400" dirty="0">
                <a:gradFill>
                  <a:gsLst>
                    <a:gs pos="1250">
                      <a:schemeClr val="tx1"/>
                    </a:gs>
                    <a:gs pos="99000">
                      <a:schemeClr val="tx1"/>
                    </a:gs>
                  </a:gsLst>
                  <a:lin ang="5400000" scaled="0"/>
                </a:gradFill>
                <a:latin typeface="+mn-lt"/>
              </a:rPr>
            </a:br>
            <a:r>
              <a:rPr lang="en-US" sz="2400" dirty="0">
                <a:gradFill>
                  <a:gsLst>
                    <a:gs pos="1250">
                      <a:schemeClr val="tx1"/>
                    </a:gs>
                    <a:gs pos="99000">
                      <a:schemeClr val="tx1"/>
                    </a:gs>
                  </a:gsLst>
                  <a:lin ang="5400000" scaled="0"/>
                </a:gradFill>
                <a:latin typeface="+mn-lt"/>
              </a:rPr>
              <a:t>WSSD program </a:t>
            </a:r>
            <a:br>
              <a:rPr lang="en-US" sz="2800" dirty="0">
                <a:gradFill>
                  <a:gsLst>
                    <a:gs pos="1250">
                      <a:schemeClr val="tx1"/>
                    </a:gs>
                    <a:gs pos="99000">
                      <a:schemeClr val="tx1"/>
                    </a:gs>
                  </a:gsLst>
                  <a:lin ang="5400000" scaled="0"/>
                </a:gradFill>
              </a:rPr>
            </a:br>
            <a:r>
              <a:rPr lang="en-US" sz="2000" dirty="0">
                <a:gradFill>
                  <a:gsLst>
                    <a:gs pos="1250">
                      <a:schemeClr val="tx1"/>
                    </a:gs>
                    <a:gs pos="99000">
                      <a:schemeClr val="tx1"/>
                    </a:gs>
                  </a:gsLst>
                  <a:lin ang="5400000" scaled="0"/>
                </a:gradFill>
                <a:hlinkClick r:id="rId5"/>
              </a:rPr>
              <a:t>http://aka.ms/WSSD</a:t>
            </a:r>
            <a:endParaRPr lang="en-US" sz="2000" dirty="0">
              <a:gradFill>
                <a:gsLst>
                  <a:gs pos="1250">
                    <a:schemeClr val="tx1"/>
                  </a:gs>
                  <a:gs pos="99000">
                    <a:schemeClr val="tx1"/>
                  </a:gs>
                </a:gsLst>
                <a:lin ang="5400000" scaled="0"/>
              </a:gradFill>
              <a:hlinkClick r:id="rId5"/>
            </a:endParaRPr>
          </a:p>
          <a:p>
            <a:pPr marL="15875" lvl="1"/>
            <a:endParaRPr lang="en-US" sz="2000" dirty="0">
              <a:gradFill>
                <a:gsLst>
                  <a:gs pos="1250">
                    <a:schemeClr val="tx1"/>
                  </a:gs>
                  <a:gs pos="99000">
                    <a:schemeClr val="tx1"/>
                  </a:gs>
                </a:gsLst>
                <a:lin ang="5400000" scaled="0"/>
              </a:gradFill>
            </a:endParaRPr>
          </a:p>
          <a:p>
            <a:pPr marL="15875" lvl="1"/>
            <a:r>
              <a:rPr lang="en-US" sz="2400" dirty="0">
                <a:gradFill>
                  <a:gsLst>
                    <a:gs pos="1250">
                      <a:schemeClr val="tx1"/>
                    </a:gs>
                    <a:gs pos="99000">
                      <a:schemeClr val="tx1"/>
                    </a:gs>
                  </a:gsLst>
                  <a:lin ang="5400000" scaled="0"/>
                </a:gradFill>
                <a:latin typeface="+mn-lt"/>
                <a:cs typeface="Segoe UI Semibold" panose="020B0702040204020203" pitchFamily="34" charset="0"/>
              </a:rPr>
              <a:t>Download WSL</a:t>
            </a:r>
            <a:br>
              <a:rPr lang="en-US" sz="2000" dirty="0">
                <a:gradFill>
                  <a:gsLst>
                    <a:gs pos="1250">
                      <a:schemeClr val="tx1"/>
                    </a:gs>
                    <a:gs pos="99000">
                      <a:schemeClr val="tx1"/>
                    </a:gs>
                  </a:gsLst>
                  <a:lin ang="5400000" scaled="0"/>
                </a:gradFill>
                <a:latin typeface="+mn-lt"/>
                <a:cs typeface="Segoe UI Semibold" panose="020B0702040204020203" pitchFamily="34" charset="0"/>
              </a:rPr>
            </a:br>
            <a:r>
              <a:rPr lang="en-US" sz="2000" dirty="0">
                <a:gradFill>
                  <a:gsLst>
                    <a:gs pos="1250">
                      <a:schemeClr val="tx1"/>
                    </a:gs>
                    <a:gs pos="99000">
                      <a:schemeClr val="tx1"/>
                    </a:gs>
                  </a:gsLst>
                  <a:lin ang="5400000" scaled="0"/>
                </a:gradFill>
                <a:cs typeface="Segoe UI Semibold" panose="020B0702040204020203" pitchFamily="34" charset="0"/>
                <a:hlinkClick r:id="rId6"/>
              </a:rPr>
              <a:t>http://aka.ms/InstallWSL</a:t>
            </a:r>
            <a:r>
              <a:rPr lang="en-US" sz="2000" dirty="0">
                <a:gradFill>
                  <a:gsLst>
                    <a:gs pos="1250">
                      <a:schemeClr val="tx1"/>
                    </a:gs>
                    <a:gs pos="99000">
                      <a:schemeClr val="tx1"/>
                    </a:gs>
                  </a:gsLst>
                  <a:lin ang="5400000" scaled="0"/>
                </a:gradFill>
                <a:cs typeface="Segoe UI Semibold" panose="020B0702040204020203" pitchFamily="34" charset="0"/>
              </a:rPr>
              <a:t> </a:t>
            </a:r>
          </a:p>
        </p:txBody>
      </p:sp>
    </p:spTree>
    <p:extLst>
      <p:ext uri="{BB962C8B-B14F-4D97-AF65-F5344CB8AC3E}">
        <p14:creationId xmlns:p14="http://schemas.microsoft.com/office/powerpoint/2010/main" val="153004520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a:t>Appendix</a:t>
            </a:r>
          </a:p>
        </p:txBody>
      </p:sp>
    </p:spTree>
    <p:extLst>
      <p:ext uri="{BB962C8B-B14F-4D97-AF65-F5344CB8AC3E}">
        <p14:creationId xmlns:p14="http://schemas.microsoft.com/office/powerpoint/2010/main" val="1843319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34484-8909-2848-BF4E-7A5386B3B439}"/>
              </a:ext>
            </a:extLst>
          </p:cNvPr>
          <p:cNvSpPr>
            <a:spLocks noGrp="1"/>
          </p:cNvSpPr>
          <p:nvPr>
            <p:ph type="title"/>
          </p:nvPr>
        </p:nvSpPr>
        <p:spPr>
          <a:xfrm>
            <a:off x="269242" y="1704726"/>
            <a:ext cx="11653523" cy="2179059"/>
          </a:xfrm>
        </p:spPr>
        <p:txBody>
          <a:bodyPr/>
          <a:lstStyle/>
          <a:p>
            <a:pPr>
              <a:spcAft>
                <a:spcPts val="600"/>
              </a:spcAft>
            </a:pPr>
            <a:r>
              <a:rPr lang="en-US" sz="3200" dirty="0">
                <a:latin typeface="+mn-lt"/>
              </a:rPr>
              <a:t>What organizations want:</a:t>
            </a:r>
            <a:br>
              <a:rPr lang="en-US" sz="3200" dirty="0">
                <a:latin typeface="+mn-lt"/>
              </a:rPr>
            </a:br>
            <a:r>
              <a:rPr lang="en-US" sz="6000" dirty="0"/>
              <a:t>Systems that distribute</a:t>
            </a:r>
            <a:br>
              <a:rPr lang="en-US" sz="6000" dirty="0"/>
            </a:br>
            <a:r>
              <a:rPr lang="en-US" sz="6000" dirty="0"/>
              <a:t>workloads seamlessly</a:t>
            </a:r>
          </a:p>
        </p:txBody>
      </p:sp>
      <p:sp>
        <p:nvSpPr>
          <p:cNvPr id="4" name="Text Placeholder 3">
            <a:extLst>
              <a:ext uri="{FF2B5EF4-FFF2-40B4-BE49-F238E27FC236}">
                <a16:creationId xmlns:a16="http://schemas.microsoft.com/office/drawing/2014/main" id="{4C0C8A34-1743-C04E-A515-D743257FCE2E}"/>
              </a:ext>
            </a:extLst>
          </p:cNvPr>
          <p:cNvSpPr>
            <a:spLocks noGrp="1"/>
          </p:cNvSpPr>
          <p:nvPr>
            <p:ph type="body" sz="quarter" idx="4294967295"/>
          </p:nvPr>
        </p:nvSpPr>
        <p:spPr>
          <a:xfrm>
            <a:off x="269242" y="4285343"/>
            <a:ext cx="8758644" cy="867930"/>
          </a:xfrm>
        </p:spPr>
        <p:txBody>
          <a:bodyPr/>
          <a:lstStyle/>
          <a:p>
            <a:pPr marL="0" indent="0">
              <a:spcBef>
                <a:spcPts val="0"/>
              </a:spcBef>
              <a:buNone/>
            </a:pPr>
            <a:r>
              <a:rPr lang="en-US" dirty="0">
                <a:gradFill>
                  <a:gsLst>
                    <a:gs pos="100000">
                      <a:schemeClr val="tx1"/>
                    </a:gs>
                    <a:gs pos="0">
                      <a:schemeClr val="tx1"/>
                    </a:gs>
                  </a:gsLst>
                  <a:lin ang="5400000" scaled="0"/>
                </a:gradFill>
                <a:latin typeface="+mn-lt"/>
              </a:rPr>
              <a:t>It starts with an operating system that</a:t>
            </a:r>
            <a:br>
              <a:rPr lang="en-US" dirty="0">
                <a:gradFill>
                  <a:gsLst>
                    <a:gs pos="100000">
                      <a:schemeClr val="tx1"/>
                    </a:gs>
                    <a:gs pos="0">
                      <a:schemeClr val="tx1"/>
                    </a:gs>
                  </a:gsLst>
                  <a:lin ang="5400000" scaled="0"/>
                </a:gradFill>
                <a:latin typeface="+mn-lt"/>
              </a:rPr>
            </a:br>
            <a:r>
              <a:rPr lang="en-US" dirty="0">
                <a:gradFill>
                  <a:gsLst>
                    <a:gs pos="100000">
                      <a:schemeClr val="tx1"/>
                    </a:gs>
                    <a:gs pos="0">
                      <a:schemeClr val="tx1"/>
                    </a:gs>
                  </a:gsLst>
                  <a:lin ang="5400000" scaled="0"/>
                </a:gradFill>
                <a:latin typeface="+mn-lt"/>
              </a:rPr>
              <a:t>bridges on-premises and cloud</a:t>
            </a:r>
          </a:p>
        </p:txBody>
      </p:sp>
    </p:spTree>
    <p:extLst>
      <p:ext uri="{BB962C8B-B14F-4D97-AF65-F5344CB8AC3E}">
        <p14:creationId xmlns:p14="http://schemas.microsoft.com/office/powerpoint/2010/main" val="35166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8BBB-0D73-46C5-A82C-88C7C02831DC}"/>
              </a:ext>
            </a:extLst>
          </p:cNvPr>
          <p:cNvSpPr>
            <a:spLocks noGrp="1"/>
          </p:cNvSpPr>
          <p:nvPr>
            <p:ph type="title"/>
          </p:nvPr>
        </p:nvSpPr>
        <p:spPr/>
        <p:txBody>
          <a:bodyPr/>
          <a:lstStyle/>
          <a:p>
            <a:r>
              <a:rPr lang="en-US" dirty="0"/>
              <a:t>Customers embracing hybrid cloud</a:t>
            </a:r>
          </a:p>
        </p:txBody>
      </p:sp>
      <p:graphicFrame>
        <p:nvGraphicFramePr>
          <p:cNvPr id="5" name="Chart 4">
            <a:extLst>
              <a:ext uri="{FF2B5EF4-FFF2-40B4-BE49-F238E27FC236}">
                <a16:creationId xmlns:a16="http://schemas.microsoft.com/office/drawing/2014/main" id="{1526DD8B-2E24-4E1F-A80B-987EF0F39CB9}"/>
              </a:ext>
            </a:extLst>
          </p:cNvPr>
          <p:cNvGraphicFramePr/>
          <p:nvPr>
            <p:extLst>
              <p:ext uri="{D42A27DB-BD31-4B8C-83A1-F6EECF244321}">
                <p14:modId xmlns:p14="http://schemas.microsoft.com/office/powerpoint/2010/main" val="4285919846"/>
              </p:ext>
            </p:extLst>
          </p:nvPr>
        </p:nvGraphicFramePr>
        <p:xfrm>
          <a:off x="733460" y="1597708"/>
          <a:ext cx="3498907" cy="259173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7707DE57-D4A9-4026-A7BE-97DD38B2E023}"/>
              </a:ext>
            </a:extLst>
          </p:cNvPr>
          <p:cNvGrpSpPr/>
          <p:nvPr/>
        </p:nvGrpSpPr>
        <p:grpSpPr>
          <a:xfrm>
            <a:off x="4344990" y="1597708"/>
            <a:ext cx="3498907" cy="2591736"/>
            <a:chOff x="4344990" y="1597708"/>
            <a:chExt cx="3498907" cy="2591736"/>
          </a:xfrm>
        </p:grpSpPr>
        <p:graphicFrame>
          <p:nvGraphicFramePr>
            <p:cNvPr id="6" name="Chart 5">
              <a:extLst>
                <a:ext uri="{FF2B5EF4-FFF2-40B4-BE49-F238E27FC236}">
                  <a16:creationId xmlns:a16="http://schemas.microsoft.com/office/drawing/2014/main" id="{0DEBD350-ED69-450F-99C2-5482A71F5372}"/>
                </a:ext>
              </a:extLst>
            </p:cNvPr>
            <p:cNvGraphicFramePr/>
            <p:nvPr>
              <p:extLst>
                <p:ext uri="{D42A27DB-BD31-4B8C-83A1-F6EECF244321}">
                  <p14:modId xmlns:p14="http://schemas.microsoft.com/office/powerpoint/2010/main" val="803146397"/>
                </p:ext>
              </p:extLst>
            </p:nvPr>
          </p:nvGraphicFramePr>
          <p:xfrm>
            <a:off x="4344990" y="1597708"/>
            <a:ext cx="3498907" cy="259173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a:extLst>
                <a:ext uri="{FF2B5EF4-FFF2-40B4-BE49-F238E27FC236}">
                  <a16:creationId xmlns:a16="http://schemas.microsoft.com/office/drawing/2014/main" id="{DD9D5800-4207-46CD-94AE-DE8E3C5AB972}"/>
                </a:ext>
              </a:extLst>
            </p:cNvPr>
            <p:cNvSpPr txBox="1"/>
            <p:nvPr/>
          </p:nvSpPr>
          <p:spPr>
            <a:xfrm>
              <a:off x="5348017" y="2450100"/>
              <a:ext cx="1498288" cy="898799"/>
            </a:xfrm>
            <a:prstGeom prst="rect">
              <a:avLst/>
            </a:prstGeom>
            <a:noFill/>
          </p:spPr>
          <p:txBody>
            <a:bodyPr wrap="square" lIns="179259" tIns="143407" rIns="179259" bIns="143407"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192">
                <a:lnSpc>
                  <a:spcPct val="90000"/>
                </a:lnSpc>
                <a:spcAft>
                  <a:spcPts val="588"/>
                </a:spcAft>
                <a:defRPr/>
              </a:pPr>
              <a:r>
                <a:rPr lang="en-US" sz="4312" dirty="0">
                  <a:gradFill>
                    <a:gsLst>
                      <a:gs pos="0">
                        <a:schemeClr val="tx2"/>
                      </a:gs>
                      <a:gs pos="100000">
                        <a:schemeClr val="tx2"/>
                      </a:gs>
                    </a:gsLst>
                    <a:lin ang="5400000" scaled="0"/>
                  </a:gradFill>
                  <a:latin typeface="Segoe UI"/>
                </a:rPr>
                <a:t>91%</a:t>
              </a:r>
            </a:p>
          </p:txBody>
        </p:sp>
      </p:grpSp>
      <p:sp>
        <p:nvSpPr>
          <p:cNvPr id="13" name="TextBox 12">
            <a:extLst>
              <a:ext uri="{FF2B5EF4-FFF2-40B4-BE49-F238E27FC236}">
                <a16:creationId xmlns:a16="http://schemas.microsoft.com/office/drawing/2014/main" id="{158AF17E-8791-4C17-A8EB-4FEB9919F8E0}"/>
              </a:ext>
            </a:extLst>
          </p:cNvPr>
          <p:cNvSpPr txBox="1"/>
          <p:nvPr/>
        </p:nvSpPr>
        <p:spPr>
          <a:xfrm>
            <a:off x="426424" y="5566978"/>
            <a:ext cx="4829307" cy="784830"/>
          </a:xfrm>
          <a:prstGeom prst="rect">
            <a:avLst/>
          </a:prstGeom>
          <a:solidFill>
            <a:srgbClr val="FFFFFF"/>
          </a:solidFill>
        </p:spPr>
        <p:txBody>
          <a:bodyPr wrap="square" lIns="0" tIns="0" rIns="0" bIns="0" rtlCol="0">
            <a:spAutoFit/>
          </a:bodyPr>
          <a:lstStyle/>
          <a:p>
            <a:pPr marL="91440" marR="0" lvl="0" indent="91440" algn="l" defTabSz="914192" rtl="0" eaLnBrk="1" fontAlgn="auto" latinLnBrk="0" hangingPunct="1">
              <a:lnSpc>
                <a:spcPct val="90000"/>
              </a:lnSpc>
              <a:spcAft>
                <a:spcPts val="600"/>
              </a:spcAft>
              <a:buClrTx/>
              <a:buSzTx/>
              <a:buFontTx/>
              <a:buNone/>
              <a:tabLst/>
              <a:defRPr/>
            </a:pPr>
            <a:r>
              <a:rPr kumimoji="0" lang="en-US" sz="1000" b="1" i="0" u="none" strike="noStrike" kern="1200" cap="none" spc="0" normalizeH="0" baseline="0" noProof="0" dirty="0">
                <a:ln>
                  <a:noFill/>
                </a:ln>
                <a:gradFill>
                  <a:gsLst>
                    <a:gs pos="1250">
                      <a:schemeClr val="tx2"/>
                    </a:gs>
                    <a:gs pos="100000">
                      <a:schemeClr val="tx2"/>
                    </a:gs>
                  </a:gsLst>
                  <a:lin ang="5400000" scaled="0"/>
                </a:gradFill>
                <a:effectLst/>
                <a:uLnTx/>
                <a:uFillTx/>
                <a:ea typeface="+mn-ea"/>
                <a:cs typeface="+mn-cs"/>
              </a:rPr>
              <a:t>Sources:</a:t>
            </a:r>
          </a:p>
          <a:p>
            <a:pPr marL="137160" lvl="0" indent="-137160" defTabSz="914192">
              <a:lnSpc>
                <a:spcPct val="90000"/>
              </a:lnSpc>
              <a:spcAft>
                <a:spcPts val="600"/>
              </a:spcAft>
              <a:buFont typeface="+mj-lt"/>
              <a:buAutoNum type="arabicPeriod"/>
              <a:defRPr/>
            </a:pPr>
            <a:r>
              <a:rPr lang="en-US" sz="1000" dirty="0">
                <a:gradFill>
                  <a:gsLst>
                    <a:gs pos="1250">
                      <a:schemeClr val="tx2"/>
                    </a:gs>
                    <a:gs pos="100000">
                      <a:schemeClr val="tx2"/>
                    </a:gs>
                  </a:gsLst>
                  <a:lin ang="5400000" scaled="0"/>
                </a:gradFill>
              </a:rPr>
              <a:t> Microsoft study, 2017</a:t>
            </a:r>
          </a:p>
          <a:p>
            <a:pPr marL="137160" lvl="0" indent="-137160" defTabSz="914192">
              <a:lnSpc>
                <a:spcPct val="90000"/>
              </a:lnSpc>
              <a:spcAft>
                <a:spcPts val="600"/>
              </a:spcAft>
              <a:buFont typeface="+mj-lt"/>
              <a:buAutoNum type="arabicPeriod"/>
              <a:defRPr/>
            </a:pPr>
            <a:r>
              <a:rPr lang="en-US" sz="1000" dirty="0">
                <a:gradFill>
                  <a:gsLst>
                    <a:gs pos="1250">
                      <a:schemeClr val="tx2"/>
                    </a:gs>
                    <a:gs pos="100000">
                      <a:schemeClr val="tx2"/>
                    </a:gs>
                  </a:gsLst>
                  <a:lin ang="5400000" scaled="0"/>
                </a:gradFill>
              </a:rPr>
              <a:t> Microsoft study, 2017</a:t>
            </a:r>
          </a:p>
          <a:p>
            <a:pPr marL="137160" lvl="0" indent="-137160" defTabSz="914192">
              <a:lnSpc>
                <a:spcPct val="90000"/>
              </a:lnSpc>
              <a:spcAft>
                <a:spcPts val="600"/>
              </a:spcAft>
              <a:buFont typeface="+mj-lt"/>
              <a:buAutoNum type="arabicPeriod"/>
              <a:defRPr/>
            </a:pPr>
            <a:r>
              <a:rPr kumimoji="0" lang="en-US" sz="1000" i="0" u="none" strike="noStrike" kern="1200" cap="none" spc="0" normalizeH="0" baseline="0" noProof="0" dirty="0">
                <a:ln>
                  <a:noFill/>
                </a:ln>
                <a:gradFill>
                  <a:gsLst>
                    <a:gs pos="1250">
                      <a:schemeClr val="tx2"/>
                    </a:gs>
                    <a:gs pos="100000">
                      <a:schemeClr val="tx2"/>
                    </a:gs>
                  </a:gsLst>
                  <a:lin ang="5400000" scaled="0"/>
                </a:gradFill>
                <a:effectLst/>
                <a:uLnTx/>
                <a:uFillTx/>
                <a:ea typeface="+mn-ea"/>
                <a:cs typeface="+mn-cs"/>
              </a:rPr>
              <a:t> Avanade research on IT modernization, April 2017</a:t>
            </a:r>
          </a:p>
        </p:txBody>
      </p:sp>
      <p:grpSp>
        <p:nvGrpSpPr>
          <p:cNvPr id="9" name="Group 8">
            <a:extLst>
              <a:ext uri="{FF2B5EF4-FFF2-40B4-BE49-F238E27FC236}">
                <a16:creationId xmlns:a16="http://schemas.microsoft.com/office/drawing/2014/main" id="{F580C36E-2730-428A-80ED-D20A61E5AFCE}"/>
              </a:ext>
            </a:extLst>
          </p:cNvPr>
          <p:cNvGrpSpPr/>
          <p:nvPr/>
        </p:nvGrpSpPr>
        <p:grpSpPr>
          <a:xfrm>
            <a:off x="7961956" y="1597707"/>
            <a:ext cx="3498907" cy="2591736"/>
            <a:chOff x="7961956" y="1597707"/>
            <a:chExt cx="3498907" cy="2591736"/>
          </a:xfrm>
        </p:grpSpPr>
        <p:graphicFrame>
          <p:nvGraphicFramePr>
            <p:cNvPr id="15" name="Chart 14">
              <a:extLst>
                <a:ext uri="{FF2B5EF4-FFF2-40B4-BE49-F238E27FC236}">
                  <a16:creationId xmlns:a16="http://schemas.microsoft.com/office/drawing/2014/main" id="{814D9B66-EAC1-FD4C-942B-5B28BD7D9883}"/>
                </a:ext>
              </a:extLst>
            </p:cNvPr>
            <p:cNvGraphicFramePr/>
            <p:nvPr>
              <p:extLst>
                <p:ext uri="{D42A27DB-BD31-4B8C-83A1-F6EECF244321}">
                  <p14:modId xmlns:p14="http://schemas.microsoft.com/office/powerpoint/2010/main" val="851813890"/>
                </p:ext>
              </p:extLst>
            </p:nvPr>
          </p:nvGraphicFramePr>
          <p:xfrm>
            <a:off x="7961956" y="1597707"/>
            <a:ext cx="3498907" cy="259173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
              <a:extLst>
                <a:ext uri="{FF2B5EF4-FFF2-40B4-BE49-F238E27FC236}">
                  <a16:creationId xmlns:a16="http://schemas.microsoft.com/office/drawing/2014/main" id="{98981066-CB27-B145-B571-7C745C9E9F15}"/>
                </a:ext>
              </a:extLst>
            </p:cNvPr>
            <p:cNvSpPr txBox="1"/>
            <p:nvPr/>
          </p:nvSpPr>
          <p:spPr>
            <a:xfrm>
              <a:off x="8962265" y="2450099"/>
              <a:ext cx="1498288" cy="898799"/>
            </a:xfrm>
            <a:prstGeom prst="rect">
              <a:avLst/>
            </a:prstGeom>
            <a:noFill/>
          </p:spPr>
          <p:txBody>
            <a:bodyPr wrap="square" lIns="179259" tIns="143407" rIns="179259" bIns="143407"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312" b="0" i="0" u="none" strike="noStrike" kern="1200" cap="none" spc="0" normalizeH="0" baseline="0" noProof="0" dirty="0">
                  <a:ln>
                    <a:noFill/>
                  </a:ln>
                  <a:gradFill>
                    <a:gsLst>
                      <a:gs pos="0">
                        <a:schemeClr val="tx2"/>
                      </a:gs>
                      <a:gs pos="100000">
                        <a:schemeClr val="tx2"/>
                      </a:gs>
                    </a:gsLst>
                    <a:lin ang="5400000" scaled="0"/>
                  </a:gradFill>
                  <a:effectLst/>
                  <a:uLnTx/>
                  <a:uFillTx/>
                  <a:latin typeface="Segoe UI"/>
                  <a:ea typeface="+mn-ea"/>
                  <a:cs typeface="+mn-cs"/>
                </a:rPr>
                <a:t>87%</a:t>
              </a:r>
            </a:p>
          </p:txBody>
        </p:sp>
      </p:grpSp>
      <p:sp>
        <p:nvSpPr>
          <p:cNvPr id="36" name="Rectangle 35">
            <a:extLst>
              <a:ext uri="{FF2B5EF4-FFF2-40B4-BE49-F238E27FC236}">
                <a16:creationId xmlns:a16="http://schemas.microsoft.com/office/drawing/2014/main" id="{F28186C0-72DB-334B-BA3A-047CAABD7A46}"/>
              </a:ext>
            </a:extLst>
          </p:cNvPr>
          <p:cNvSpPr/>
          <p:nvPr/>
        </p:nvSpPr>
        <p:spPr>
          <a:xfrm>
            <a:off x="2157148" y="-1060588"/>
            <a:ext cx="790072" cy="488325"/>
          </a:xfrm>
          <a:prstGeom prst="rect">
            <a:avLst/>
          </a:prstGeom>
          <a:solidFill>
            <a:srgbClr val="000000"/>
          </a:solidFill>
          <a:ln w="3175" cap="flat" cmpd="sng" algn="ctr">
            <a:solidFill>
              <a:srgbClr val="E7E6E6">
                <a:alpha val="30000"/>
              </a:srgbClr>
            </a:solid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7CE6C79-73D7-3C4F-BE2C-D1F34118582A}"/>
              </a:ext>
            </a:extLst>
          </p:cNvPr>
          <p:cNvSpPr/>
          <p:nvPr/>
        </p:nvSpPr>
        <p:spPr>
          <a:xfrm>
            <a:off x="2947220" y="-1539624"/>
            <a:ext cx="394463" cy="485197"/>
          </a:xfrm>
          <a:prstGeom prst="rect">
            <a:avLst/>
          </a:prstGeom>
          <a:solidFill>
            <a:srgbClr val="50E6FF"/>
          </a:solidFill>
          <a:ln w="12700" cap="flat" cmpd="sng" algn="ctr">
            <a:no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6CDCC29-C0CA-DF4D-8CD4-9C3D4D511894}"/>
              </a:ext>
            </a:extLst>
          </p:cNvPr>
          <p:cNvSpPr/>
          <p:nvPr/>
        </p:nvSpPr>
        <p:spPr>
          <a:xfrm>
            <a:off x="2947220" y="-1057460"/>
            <a:ext cx="394463" cy="485197"/>
          </a:xfrm>
          <a:prstGeom prst="rect">
            <a:avLst/>
          </a:prstGeom>
          <a:solidFill>
            <a:sysClr val="window" lastClr="FFFFFF"/>
          </a:solidFill>
          <a:ln w="6350" cap="flat" cmpd="sng" algn="ctr">
            <a:no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6923FA6-188A-0646-9D69-F6FEA0E559E5}"/>
              </a:ext>
            </a:extLst>
          </p:cNvPr>
          <p:cNvSpPr/>
          <p:nvPr/>
        </p:nvSpPr>
        <p:spPr>
          <a:xfrm>
            <a:off x="3341684" y="-1539624"/>
            <a:ext cx="394463" cy="322454"/>
          </a:xfrm>
          <a:prstGeom prst="rect">
            <a:avLst/>
          </a:prstGeom>
          <a:solidFill>
            <a:srgbClr val="3C3C41"/>
          </a:solidFill>
          <a:ln w="12700" cap="flat" cmpd="sng" algn="ctr">
            <a:no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040E759-40C3-4F47-A617-7C596858951B}"/>
              </a:ext>
            </a:extLst>
          </p:cNvPr>
          <p:cNvSpPr/>
          <p:nvPr/>
        </p:nvSpPr>
        <p:spPr>
          <a:xfrm>
            <a:off x="3341684" y="-1217170"/>
            <a:ext cx="394463" cy="322454"/>
          </a:xfrm>
          <a:prstGeom prst="rect">
            <a:avLst/>
          </a:prstGeom>
          <a:solidFill>
            <a:srgbClr val="75757A"/>
          </a:solidFill>
          <a:ln w="12700" cap="flat" cmpd="sng" algn="ctr">
            <a:no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3AC7546-D6F2-684D-9CC0-9F9685C277C6}"/>
              </a:ext>
            </a:extLst>
          </p:cNvPr>
          <p:cNvSpPr/>
          <p:nvPr/>
        </p:nvSpPr>
        <p:spPr>
          <a:xfrm>
            <a:off x="3341684" y="-894717"/>
            <a:ext cx="394463" cy="322454"/>
          </a:xfrm>
          <a:prstGeom prst="rect">
            <a:avLst/>
          </a:prstGeom>
          <a:solidFill>
            <a:srgbClr val="EBEBEB"/>
          </a:solidFill>
          <a:ln w="12700" cap="flat" cmpd="sng" algn="ctr">
            <a:no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9B7A746-274A-254F-81CA-2B9122C747BD}"/>
              </a:ext>
            </a:extLst>
          </p:cNvPr>
          <p:cNvSpPr/>
          <p:nvPr/>
        </p:nvSpPr>
        <p:spPr>
          <a:xfrm>
            <a:off x="2157148" y="-1539624"/>
            <a:ext cx="790072" cy="482164"/>
          </a:xfrm>
          <a:prstGeom prst="rect">
            <a:avLst/>
          </a:prstGeom>
          <a:solidFill>
            <a:srgbClr val="0078D4"/>
          </a:solidFill>
          <a:ln w="12700" cap="flat" cmpd="sng" algn="ctr">
            <a:noFill/>
            <a:prstDash val="solid"/>
            <a:miter lim="800000"/>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18E9735-D357-444C-A51A-8FBF32B1200D}"/>
              </a:ext>
            </a:extLst>
          </p:cNvPr>
          <p:cNvSpPr txBox="1"/>
          <p:nvPr/>
        </p:nvSpPr>
        <p:spPr>
          <a:xfrm>
            <a:off x="1068235" y="4095379"/>
            <a:ext cx="2941980" cy="1286811"/>
          </a:xfrm>
          <a:prstGeom prst="rect">
            <a:avLst/>
          </a:prstGeom>
          <a:noFill/>
        </p:spPr>
        <p:txBody>
          <a:bodyPr wrap="square" lIns="179259" tIns="143407" rIns="179259" bIns="143407" rtlCol="0">
            <a:spAutoFit/>
          </a:bodyPr>
          <a:lstStyle/>
          <a:p>
            <a:pPr lvl="0" algn="ctr" defTabSz="914192">
              <a:lnSpc>
                <a:spcPct val="90000"/>
              </a:lnSpc>
              <a:defRPr/>
            </a:pPr>
            <a:r>
              <a:rPr lang="en-US" sz="1800" dirty="0">
                <a:gradFill>
                  <a:gsLst>
                    <a:gs pos="1250">
                      <a:schemeClr val="tx2"/>
                    </a:gs>
                    <a:gs pos="100000">
                      <a:schemeClr val="tx2"/>
                    </a:gs>
                  </a:gsLst>
                  <a:lin ang="5400000" scaled="0"/>
                </a:gradFill>
              </a:rPr>
              <a:t>Enterprises have</a:t>
            </a:r>
            <a:br>
              <a:rPr lang="en-US" sz="1800" dirty="0">
                <a:gradFill>
                  <a:gsLst>
                    <a:gs pos="1250">
                      <a:schemeClr val="tx2"/>
                    </a:gs>
                    <a:gs pos="100000">
                      <a:schemeClr val="tx2"/>
                    </a:gs>
                  </a:gsLst>
                  <a:lin ang="5400000" scaled="0"/>
                </a:gradFill>
              </a:rPr>
            </a:br>
            <a:r>
              <a:rPr lang="en-US" sz="1800" dirty="0">
                <a:gradFill>
                  <a:gsLst>
                    <a:gs pos="1250">
                      <a:schemeClr val="tx2"/>
                    </a:gs>
                    <a:gs pos="100000">
                      <a:schemeClr val="tx2"/>
                    </a:gs>
                  </a:gsLst>
                  <a:lin ang="5400000" scaled="0"/>
                </a:gradFill>
              </a:rPr>
              <a:t>a hybrid cloud</a:t>
            </a:r>
            <a:br>
              <a:rPr lang="en-US" sz="1800" dirty="0">
                <a:gradFill>
                  <a:gsLst>
                    <a:gs pos="1250">
                      <a:schemeClr val="tx2"/>
                    </a:gs>
                    <a:gs pos="100000">
                      <a:schemeClr val="tx2"/>
                    </a:gs>
                  </a:gsLst>
                  <a:lin ang="5400000" scaled="0"/>
                </a:gradFill>
              </a:rPr>
            </a:br>
            <a:r>
              <a:rPr lang="en-US" sz="1800" dirty="0">
                <a:gradFill>
                  <a:gsLst>
                    <a:gs pos="1250">
                      <a:schemeClr val="tx2"/>
                    </a:gs>
                    <a:gs pos="100000">
                      <a:schemeClr val="tx2"/>
                    </a:gs>
                  </a:gsLst>
                  <a:lin ang="5400000" scaled="0"/>
                </a:gradFill>
              </a:rPr>
              <a:t>strategy, up from</a:t>
            </a:r>
            <a:br>
              <a:rPr lang="en-US" sz="1800" dirty="0">
                <a:gradFill>
                  <a:gsLst>
                    <a:gs pos="1250">
                      <a:schemeClr val="tx2"/>
                    </a:gs>
                    <a:gs pos="100000">
                      <a:schemeClr val="tx2"/>
                    </a:gs>
                  </a:gsLst>
                  <a:lin ang="5400000" scaled="0"/>
                </a:gradFill>
              </a:rPr>
            </a:br>
            <a:r>
              <a:rPr lang="en-US" sz="1800" dirty="0">
                <a:gradFill>
                  <a:gsLst>
                    <a:gs pos="1250">
                      <a:schemeClr val="tx2"/>
                    </a:gs>
                    <a:gs pos="100000">
                      <a:schemeClr val="tx2"/>
                    </a:gs>
                  </a:gsLst>
                  <a:lin ang="5400000" scaled="0"/>
                </a:gradFill>
              </a:rPr>
              <a:t>55% a year ago</a:t>
            </a:r>
            <a:r>
              <a:rPr lang="en-US" sz="1800" baseline="30000" dirty="0">
                <a:gradFill>
                  <a:gsLst>
                    <a:gs pos="1250">
                      <a:schemeClr val="tx2"/>
                    </a:gs>
                    <a:gs pos="100000">
                      <a:schemeClr val="tx2"/>
                    </a:gs>
                  </a:gsLst>
                  <a:lin ang="5400000" scaled="0"/>
                </a:gradFill>
              </a:rPr>
              <a:t>1</a:t>
            </a:r>
          </a:p>
        </p:txBody>
      </p:sp>
      <p:sp>
        <p:nvSpPr>
          <p:cNvPr id="11" name="TextBox 10">
            <a:extLst>
              <a:ext uri="{FF2B5EF4-FFF2-40B4-BE49-F238E27FC236}">
                <a16:creationId xmlns:a16="http://schemas.microsoft.com/office/drawing/2014/main" id="{189F2821-8D78-43B9-B07F-33C9892A1425}"/>
              </a:ext>
            </a:extLst>
          </p:cNvPr>
          <p:cNvSpPr txBox="1"/>
          <p:nvPr/>
        </p:nvSpPr>
        <p:spPr>
          <a:xfrm>
            <a:off x="4682482" y="4095376"/>
            <a:ext cx="2829357" cy="1536110"/>
          </a:xfrm>
          <a:prstGeom prst="rect">
            <a:avLst/>
          </a:prstGeom>
          <a:noFill/>
        </p:spPr>
        <p:txBody>
          <a:bodyPr wrap="square" lIns="179259" tIns="143407" rIns="179259" bIns="143407" rtlCol="0">
            <a:spAutoFit/>
          </a:bodyPr>
          <a:lstStyle/>
          <a:p>
            <a:pPr lvl="0" algn="ctr" defTabSz="914192" fontAlgn="base">
              <a:lnSpc>
                <a:spcPct val="90000"/>
              </a:lnSpc>
              <a:spcBef>
                <a:spcPct val="0"/>
              </a:spcBef>
              <a:defRPr/>
            </a:pPr>
            <a:r>
              <a:rPr lang="en-US" sz="1800" dirty="0">
                <a:gradFill>
                  <a:gsLst>
                    <a:gs pos="1250">
                      <a:schemeClr val="tx2"/>
                    </a:gs>
                    <a:gs pos="100000">
                      <a:schemeClr val="tx2"/>
                    </a:gs>
                  </a:gsLst>
                  <a:lin ang="5400000" scaled="0"/>
                </a:gradFill>
              </a:rPr>
              <a:t>Enterprises see themselves</a:t>
            </a:r>
            <a:br>
              <a:rPr lang="en-US" sz="1800" dirty="0">
                <a:gradFill>
                  <a:gsLst>
                    <a:gs pos="1250">
                      <a:schemeClr val="tx2"/>
                    </a:gs>
                    <a:gs pos="100000">
                      <a:schemeClr val="tx2"/>
                    </a:gs>
                  </a:gsLst>
                  <a:lin ang="5400000" scaled="0"/>
                </a:gradFill>
              </a:rPr>
            </a:br>
            <a:r>
              <a:rPr lang="en-US" sz="1800" dirty="0">
                <a:gradFill>
                  <a:gsLst>
                    <a:gs pos="1250">
                      <a:schemeClr val="tx2"/>
                    </a:gs>
                    <a:gs pos="100000">
                      <a:schemeClr val="tx2"/>
                    </a:gs>
                  </a:gsLst>
                  <a:lin ang="5400000" scaled="0"/>
                </a:gradFill>
              </a:rPr>
              <a:t>operating hybrid</a:t>
            </a:r>
            <a:br>
              <a:rPr lang="en-US" sz="1800" dirty="0">
                <a:gradFill>
                  <a:gsLst>
                    <a:gs pos="1250">
                      <a:schemeClr val="tx2"/>
                    </a:gs>
                    <a:gs pos="100000">
                      <a:schemeClr val="tx2"/>
                    </a:gs>
                  </a:gsLst>
                  <a:lin ang="5400000" scaled="0"/>
                </a:gradFill>
              </a:rPr>
            </a:br>
            <a:r>
              <a:rPr lang="en-US" sz="1800" dirty="0">
                <a:gradFill>
                  <a:gsLst>
                    <a:gs pos="1250">
                      <a:schemeClr val="tx2"/>
                    </a:gs>
                    <a:gs pos="100000">
                      <a:schemeClr val="tx2"/>
                    </a:gs>
                  </a:gsLst>
                  <a:lin ang="5400000" scaled="0"/>
                </a:gradFill>
              </a:rPr>
              <a:t>clouds for the foreseeable future</a:t>
            </a:r>
            <a:r>
              <a:rPr lang="en-US" sz="1800" baseline="30000" dirty="0">
                <a:gradFill>
                  <a:gsLst>
                    <a:gs pos="1250">
                      <a:schemeClr val="tx2"/>
                    </a:gs>
                    <a:gs pos="100000">
                      <a:schemeClr val="tx2"/>
                    </a:gs>
                  </a:gsLst>
                  <a:lin ang="5400000" scaled="0"/>
                </a:gradFill>
              </a:rPr>
              <a:t>2</a:t>
            </a:r>
          </a:p>
        </p:txBody>
      </p:sp>
      <p:sp>
        <p:nvSpPr>
          <p:cNvPr id="17" name="TextBox 16">
            <a:extLst>
              <a:ext uri="{FF2B5EF4-FFF2-40B4-BE49-F238E27FC236}">
                <a16:creationId xmlns:a16="http://schemas.microsoft.com/office/drawing/2014/main" id="{1F703203-1C6A-DD4C-853F-D99345DD57E7}"/>
              </a:ext>
            </a:extLst>
          </p:cNvPr>
          <p:cNvSpPr txBox="1"/>
          <p:nvPr/>
        </p:nvSpPr>
        <p:spPr>
          <a:xfrm>
            <a:off x="8296731" y="4095375"/>
            <a:ext cx="2829357" cy="1785409"/>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buClrTx/>
              <a:buSzTx/>
              <a:buFontTx/>
              <a:buNone/>
              <a:tabLst/>
              <a:defRPr/>
            </a:pPr>
            <a: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t>Organizations</a:t>
            </a:r>
            <a:br>
              <a:rPr lang="en-US" sz="1800" dirty="0">
                <a:gradFill>
                  <a:gsLst>
                    <a:gs pos="1250">
                      <a:schemeClr val="tx2"/>
                    </a:gs>
                    <a:gs pos="100000">
                      <a:schemeClr val="tx2"/>
                    </a:gs>
                  </a:gsLst>
                  <a:lin ang="5400000" scaled="0"/>
                </a:gradFill>
              </a:rPr>
            </a:br>
            <a: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t>are planning</a:t>
            </a:r>
            <a:b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br>
            <a: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t>to</a:t>
            </a:r>
            <a:r>
              <a:rPr kumimoji="0" lang="en-US" sz="1800" b="0" i="0" u="none" strike="noStrike" kern="1200" cap="none" spc="0" normalizeH="0" noProof="0" dirty="0">
                <a:ln>
                  <a:noFill/>
                </a:ln>
                <a:gradFill>
                  <a:gsLst>
                    <a:gs pos="1250">
                      <a:schemeClr val="tx2"/>
                    </a:gs>
                    <a:gs pos="100000">
                      <a:schemeClr val="tx2"/>
                    </a:gs>
                  </a:gsLst>
                  <a:lin ang="5400000" scaled="0"/>
                </a:gradFill>
                <a:effectLst/>
                <a:uLnTx/>
                <a:uFillTx/>
              </a:rPr>
              <a:t> </a:t>
            </a:r>
            <a: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t>integrate</a:t>
            </a:r>
            <a:br>
              <a:rPr lang="en-US" sz="1800" dirty="0">
                <a:gradFill>
                  <a:gsLst>
                    <a:gs pos="1250">
                      <a:schemeClr val="tx2"/>
                    </a:gs>
                    <a:gs pos="100000">
                      <a:schemeClr val="tx2"/>
                    </a:gs>
                  </a:gsLst>
                  <a:lin ang="5400000" scaled="0"/>
                </a:gradFill>
              </a:rPr>
            </a:br>
            <a: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t>on-premises datacenters with</a:t>
            </a:r>
            <a:b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br>
            <a:r>
              <a:rPr kumimoji="0" lang="en-US" sz="1800" b="0" i="0" u="none" strike="noStrike" kern="1200" cap="none" spc="0" normalizeH="0" baseline="0" noProof="0" dirty="0">
                <a:ln>
                  <a:noFill/>
                </a:ln>
                <a:gradFill>
                  <a:gsLst>
                    <a:gs pos="1250">
                      <a:schemeClr val="tx2"/>
                    </a:gs>
                    <a:gs pos="100000">
                      <a:schemeClr val="tx2"/>
                    </a:gs>
                  </a:gsLst>
                  <a:lin ang="5400000" scaled="0"/>
                </a:gradFill>
                <a:effectLst/>
                <a:uLnTx/>
                <a:uFillTx/>
              </a:rPr>
              <a:t>public cloud</a:t>
            </a:r>
            <a:r>
              <a:rPr lang="en-US" sz="1800" baseline="30000" dirty="0">
                <a:gradFill>
                  <a:gsLst>
                    <a:gs pos="1250">
                      <a:schemeClr val="tx2"/>
                    </a:gs>
                    <a:gs pos="100000">
                      <a:schemeClr val="tx2"/>
                    </a:gs>
                  </a:gsLst>
                  <a:lin ang="5400000" scaled="0"/>
                </a:gradFill>
              </a:rPr>
              <a:t>3</a:t>
            </a:r>
          </a:p>
        </p:txBody>
      </p:sp>
    </p:spTree>
    <p:extLst>
      <p:ext uri="{BB962C8B-B14F-4D97-AF65-F5344CB8AC3E}">
        <p14:creationId xmlns:p14="http://schemas.microsoft.com/office/powerpoint/2010/main" val="2293230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5"/>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7"/>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9"/>
                                        </p:tgtEl>
                                      </p:cBhvr>
                                      <p:by x="0" y="0"/>
                                    </p:animScale>
                                  </p:childTnLst>
                                </p:cTn>
                              </p:par>
                              <p:par>
                                <p:cTn id="17" presetID="10"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2" presetClass="path" presetSubtype="0" decel="100000" fill="hold" grpId="1" nodeType="withEffect">
                                  <p:stCondLst>
                                    <p:cond delay="1000"/>
                                  </p:stCondLst>
                                  <p:childTnLst>
                                    <p:animMotion origin="layout" path="M -2.29167E-6 -3.7037E-6 L -2.29167E-6 -0.03009 " pathEditMode="relative" rAng="0" ptsTypes="AA">
                                      <p:cBhvr>
                                        <p:cTn id="21" dur="500" spd="-100000" fill="hold"/>
                                        <p:tgtEl>
                                          <p:spTgt spid="10"/>
                                        </p:tgtEl>
                                        <p:attrNameLst>
                                          <p:attrName>ppt_x</p:attrName>
                                          <p:attrName>ppt_y</p:attrName>
                                        </p:attrNameLst>
                                      </p:cBhvr>
                                      <p:rCtr x="0" y="-1505"/>
                                    </p:animMotion>
                                  </p:childTnLst>
                                </p:cTn>
                              </p:par>
                              <p:par>
                                <p:cTn id="22" presetID="10" presetClass="entr" presetSubtype="0" fill="hold" grpId="0" nodeType="withEffect">
                                  <p:stCondLst>
                                    <p:cond delay="11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42" presetClass="path" presetSubtype="0" decel="100000" fill="hold" grpId="1" nodeType="withEffect">
                                  <p:stCondLst>
                                    <p:cond delay="1100"/>
                                  </p:stCondLst>
                                  <p:childTnLst>
                                    <p:animMotion origin="layout" path="M -2.29167E-6 -3.7037E-6 L -2.29167E-6 -0.03009 " pathEditMode="relative" rAng="0" ptsTypes="AA">
                                      <p:cBhvr>
                                        <p:cTn id="26" dur="500" spd="-100000" fill="hold"/>
                                        <p:tgtEl>
                                          <p:spTgt spid="11"/>
                                        </p:tgtEl>
                                        <p:attrNameLst>
                                          <p:attrName>ppt_x</p:attrName>
                                          <p:attrName>ppt_y</p:attrName>
                                        </p:attrNameLst>
                                      </p:cBhvr>
                                      <p:rCtr x="0" y="-1505"/>
                                    </p:animMotion>
                                  </p:childTnLst>
                                </p:cTn>
                              </p:par>
                              <p:par>
                                <p:cTn id="27" presetID="10" presetClass="entr" presetSubtype="0" fill="hold" grpId="0" nodeType="withEffect">
                                  <p:stCondLst>
                                    <p:cond delay="12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42" presetClass="path" presetSubtype="0" decel="100000" fill="hold" grpId="1" nodeType="withEffect">
                                  <p:stCondLst>
                                    <p:cond delay="1200"/>
                                  </p:stCondLst>
                                  <p:childTnLst>
                                    <p:animMotion origin="layout" path="M -4.375E-6 -4.81481E-6 L -4.375E-6 -0.03009 " pathEditMode="relative" rAng="0" ptsTypes="AA">
                                      <p:cBhvr>
                                        <p:cTn id="31" dur="500" spd="-100000" fill="hold"/>
                                        <p:tgtEl>
                                          <p:spTgt spid="17"/>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P spid="10" grpId="0"/>
      <p:bldP spid="10" grpId="1"/>
      <p:bldP spid="11" grpId="0"/>
      <p:bldP spid="11" grpId="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a:xfrm>
            <a:off x="269240" y="289514"/>
            <a:ext cx="11655840" cy="823789"/>
          </a:xfrm>
        </p:spPr>
        <p:txBody>
          <a:bodyPr/>
          <a:lstStyle/>
          <a:p>
            <a:r>
              <a:rPr lang="en-US" dirty="0"/>
              <a:t>IT implementing new approaches</a:t>
            </a:r>
          </a:p>
        </p:txBody>
      </p:sp>
      <p:sp>
        <p:nvSpPr>
          <p:cNvPr id="6" name="Rectangle 5">
            <a:extLst>
              <a:ext uri="{FF2B5EF4-FFF2-40B4-BE49-F238E27FC236}">
                <a16:creationId xmlns:a16="http://schemas.microsoft.com/office/drawing/2014/main" id="{95C34ACD-F446-49D8-91C0-D23A4327A9DB}"/>
              </a:ext>
            </a:extLst>
          </p:cNvPr>
          <p:cNvSpPr/>
          <p:nvPr/>
        </p:nvSpPr>
        <p:spPr>
          <a:xfrm>
            <a:off x="269240" y="5992905"/>
            <a:ext cx="11655839" cy="446276"/>
          </a:xfrm>
          <a:prstGeom prst="rect">
            <a:avLst/>
          </a:prstGeom>
        </p:spPr>
        <p:txBody>
          <a:bodyPr wrap="square">
            <a:spAutoFit/>
          </a:bodyPr>
          <a:lstStyle/>
          <a:p>
            <a:pPr>
              <a:lnSpc>
                <a:spcPct val="90000"/>
              </a:lnSpc>
              <a:spcAft>
                <a:spcPts val="600"/>
              </a:spcAft>
            </a:pPr>
            <a:r>
              <a:rPr lang="en-US" sz="1000" b="1" dirty="0">
                <a:gradFill>
                  <a:gsLst>
                    <a:gs pos="1250">
                      <a:schemeClr val="tx2"/>
                    </a:gs>
                    <a:gs pos="100000">
                      <a:schemeClr val="tx2"/>
                    </a:gs>
                  </a:gsLst>
                  <a:lin ang="5400000" scaled="0"/>
                </a:gradFill>
              </a:rPr>
              <a:t>Source:</a:t>
            </a:r>
          </a:p>
          <a:p>
            <a:pPr>
              <a:lnSpc>
                <a:spcPct val="90000"/>
              </a:lnSpc>
            </a:pPr>
            <a:r>
              <a:rPr lang="en-US" sz="1000" dirty="0">
                <a:gradFill>
                  <a:gsLst>
                    <a:gs pos="1250">
                      <a:schemeClr val="tx2"/>
                    </a:gs>
                    <a:gs pos="100000">
                      <a:schemeClr val="tx2"/>
                    </a:gs>
                  </a:gsLst>
                  <a:lin ang="5400000" scaled="0"/>
                </a:gradFill>
              </a:rPr>
              <a:t>1-Microsoft study, 2017 2-"forecast: information security, worldwide, 2015-2021, 3Q17 update," Gartner 3-right scale 2016 state of the cloud report</a:t>
            </a:r>
          </a:p>
        </p:txBody>
      </p:sp>
      <p:sp>
        <p:nvSpPr>
          <p:cNvPr id="12" name="Text Placeholder 3">
            <a:extLst>
              <a:ext uri="{FF2B5EF4-FFF2-40B4-BE49-F238E27FC236}">
                <a16:creationId xmlns:a16="http://schemas.microsoft.com/office/drawing/2014/main" id="{B4B34D7C-43DA-4AFD-9440-50784A9420CD}"/>
              </a:ext>
            </a:extLst>
          </p:cNvPr>
          <p:cNvSpPr txBox="1">
            <a:spLocks/>
          </p:cNvSpPr>
          <p:nvPr/>
        </p:nvSpPr>
        <p:spPr>
          <a:xfrm>
            <a:off x="596075" y="1504356"/>
            <a:ext cx="2176732" cy="664797"/>
          </a:xfrm>
          <a:prstGeom prst="rect">
            <a:avLst/>
          </a:prstGeom>
        </p:spPr>
        <p:txBody>
          <a:bodyPr vert="horz" wrap="square" lIns="0" tIns="0" rIns="0" bIns="0" rtlCol="0" anchor="ctr" anchorCtr="0">
            <a:spAutoFit/>
          </a:bodyPr>
          <a:lstStyle>
            <a:lvl1pPr marL="0" indent="0" algn="l" defTabSz="912813" rtl="0" eaLnBrk="0" fontAlgn="base" hangingPunct="0">
              <a:lnSpc>
                <a:spcPct val="90000"/>
              </a:lnSpc>
              <a:spcBef>
                <a:spcPct val="20000"/>
              </a:spcBef>
              <a:spcAft>
                <a:spcPct val="0"/>
              </a:spcAft>
              <a:buSzPct val="90000"/>
              <a:buFont typeface="Arial" panose="020B0604020202020204" pitchFamily="34" charset="0"/>
              <a:buNone/>
              <a:defRPr sz="2800" kern="1200">
                <a:gradFill>
                  <a:gsLst>
                    <a:gs pos="1250">
                      <a:schemeClr val="tx1"/>
                    </a:gs>
                    <a:gs pos="99000">
                      <a:schemeClr val="tx1"/>
                    </a:gs>
                  </a:gsLst>
                  <a:lin ang="5400000" scaled="0"/>
                </a:gradFill>
                <a:latin typeface="+mj-lt"/>
                <a:ea typeface="MS PGothic" panose="020B0600070205080204" pitchFamily="34" charset="-128"/>
                <a:cs typeface="MS PGothic" charset="0"/>
              </a:defRPr>
            </a:lvl1pPr>
            <a:lvl2pPr marL="0" indent="0" algn="l" defTabSz="912813" rtl="0" eaLnBrk="0" fontAlgn="base" hangingPunct="0">
              <a:lnSpc>
                <a:spcPct val="90000"/>
              </a:lnSpc>
              <a:spcBef>
                <a:spcPct val="20000"/>
              </a:spcBef>
              <a:spcAft>
                <a:spcPct val="0"/>
              </a:spcAft>
              <a:buSzPct val="90000"/>
              <a:buFontTx/>
              <a:buNone/>
              <a:defRPr sz="1961" kern="1200">
                <a:solidFill>
                  <a:schemeClr val="tx2"/>
                </a:solidFill>
                <a:latin typeface="+mj-lt"/>
                <a:ea typeface="MS PGothic" panose="020B0600070205080204" pitchFamily="34" charset="-128"/>
                <a:cs typeface="MS PGothic" charset="0"/>
              </a:defRPr>
            </a:lvl2pPr>
            <a:lvl3pPr marL="223968" indent="0" algn="l" defTabSz="912813" rtl="0" eaLnBrk="0" fontAlgn="base" hangingPunct="0">
              <a:lnSpc>
                <a:spcPct val="90000"/>
              </a:lnSpc>
              <a:spcBef>
                <a:spcPct val="20000"/>
              </a:spcBef>
              <a:spcAft>
                <a:spcPct val="0"/>
              </a:spcAft>
              <a:buSzPct val="90000"/>
              <a:buFont typeface="Arial" panose="020B0604020202020204" pitchFamily="34" charset="0"/>
              <a:buNone/>
              <a:defRPr kern="1200">
                <a:gradFill>
                  <a:gsLst>
                    <a:gs pos="1250">
                      <a:schemeClr val="tx1"/>
                    </a:gs>
                    <a:gs pos="100000">
                      <a:schemeClr val="tx1"/>
                    </a:gs>
                  </a:gsLst>
                  <a:lin ang="5400000" scaled="0"/>
                </a:gradFill>
                <a:latin typeface="+mn-lt"/>
                <a:ea typeface="MS PGothic" panose="020B0600070205080204" pitchFamily="34" charset="-128"/>
                <a:cs typeface="MS PGothic" charset="0"/>
              </a:defRPr>
            </a:lvl3pPr>
            <a:lvl4pPr marL="447935" indent="0" algn="l" defTabSz="912813" rtl="0" eaLnBrk="0" fontAlgn="base" hangingPunct="0">
              <a:lnSpc>
                <a:spcPct val="90000"/>
              </a:lnSpc>
              <a:spcBef>
                <a:spcPct val="20000"/>
              </a:spcBef>
              <a:spcAft>
                <a:spcPct val="0"/>
              </a:spcAft>
              <a:buSzPct val="90000"/>
              <a:buFont typeface="Arial" panose="020B0604020202020204" pitchFamily="34" charset="0"/>
              <a:buNone/>
              <a:defRPr sz="1600" kern="1200">
                <a:gradFill>
                  <a:gsLst>
                    <a:gs pos="1250">
                      <a:schemeClr val="tx1"/>
                    </a:gs>
                    <a:gs pos="100000">
                      <a:schemeClr val="tx1"/>
                    </a:gs>
                  </a:gsLst>
                  <a:lin ang="5400000" scaled="0"/>
                </a:gradFill>
                <a:latin typeface="+mn-lt"/>
                <a:ea typeface="MS PGothic" panose="020B0600070205080204" pitchFamily="34" charset="-128"/>
                <a:cs typeface="MS PGothic" charset="0"/>
              </a:defRPr>
            </a:lvl4pPr>
            <a:lvl5pPr marL="671903" indent="0" algn="l" defTabSz="912813" rtl="0" eaLnBrk="0" fontAlgn="base" hangingPunct="0">
              <a:lnSpc>
                <a:spcPct val="90000"/>
              </a:lnSpc>
              <a:spcBef>
                <a:spcPct val="20000"/>
              </a:spcBef>
              <a:spcAft>
                <a:spcPct val="0"/>
              </a:spcAft>
              <a:buSzPct val="90000"/>
              <a:buFont typeface="Arial" panose="020B0604020202020204" pitchFamily="34" charset="0"/>
              <a:buNone/>
              <a:defRPr sz="1600" kern="1200">
                <a:gradFill>
                  <a:gsLst>
                    <a:gs pos="1250">
                      <a:schemeClr val="tx1"/>
                    </a:gs>
                    <a:gs pos="100000">
                      <a:schemeClr val="tx1"/>
                    </a:gs>
                  </a:gsLst>
                  <a:lin ang="5400000" scaled="0"/>
                </a:gradFill>
                <a:latin typeface="+mn-lt"/>
                <a:ea typeface="MS PGothic" panose="020B0600070205080204" pitchFamily="34" charset="-128"/>
                <a:cs typeface="MS PGothic"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2400" dirty="0"/>
              <a:t>Hybrid datacenter</a:t>
            </a:r>
          </a:p>
        </p:txBody>
      </p:sp>
      <p:sp>
        <p:nvSpPr>
          <p:cNvPr id="16" name="TextBox 15">
            <a:extLst>
              <a:ext uri="{FF2B5EF4-FFF2-40B4-BE49-F238E27FC236}">
                <a16:creationId xmlns:a16="http://schemas.microsoft.com/office/drawing/2014/main" id="{8CE7F85F-F270-4613-934C-5695B3B207C5}"/>
              </a:ext>
            </a:extLst>
          </p:cNvPr>
          <p:cNvSpPr txBox="1"/>
          <p:nvPr/>
        </p:nvSpPr>
        <p:spPr>
          <a:xfrm>
            <a:off x="375500" y="4043134"/>
            <a:ext cx="2617883" cy="1071062"/>
          </a:xfrm>
          <a:prstGeom prst="rect">
            <a:avLst/>
          </a:prstGeom>
          <a:noFill/>
        </p:spPr>
        <p:txBody>
          <a:bodyPr wrap="square" lIns="91440" tIns="91440" rIns="91440" bIns="91440" rtlCol="0">
            <a:spAutoFit/>
          </a:bodyPr>
          <a:lstStyle/>
          <a:p>
            <a:pPr algn="ctr" defTabSz="914192">
              <a:lnSpc>
                <a:spcPct val="90000"/>
              </a:lnSpc>
              <a:spcAft>
                <a:spcPts val="588"/>
              </a:spcAft>
              <a:defRPr/>
            </a:pPr>
            <a:r>
              <a:rPr lang="en-US" sz="1600" dirty="0">
                <a:gradFill>
                  <a:gsLst>
                    <a:gs pos="1250">
                      <a:schemeClr val="tx2"/>
                    </a:gs>
                    <a:gs pos="100000">
                      <a:schemeClr val="tx2"/>
                    </a:gs>
                  </a:gsLst>
                  <a:lin ang="5400000" scaled="0"/>
                </a:gradFill>
              </a:rPr>
              <a:t>Enterprises see</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themselves operating hybrid clouds for the foreseeable future</a:t>
            </a:r>
          </a:p>
        </p:txBody>
      </p:sp>
      <p:graphicFrame>
        <p:nvGraphicFramePr>
          <p:cNvPr id="15" name="Chart 14">
            <a:extLst>
              <a:ext uri="{FF2B5EF4-FFF2-40B4-BE49-F238E27FC236}">
                <a16:creationId xmlns:a16="http://schemas.microsoft.com/office/drawing/2014/main" id="{AD0B6548-35DF-4B6C-A77D-8069CD751D87}"/>
              </a:ext>
            </a:extLst>
          </p:cNvPr>
          <p:cNvGraphicFramePr/>
          <p:nvPr>
            <p:extLst>
              <p:ext uri="{D42A27DB-BD31-4B8C-83A1-F6EECF244321}">
                <p14:modId xmlns:p14="http://schemas.microsoft.com/office/powerpoint/2010/main" val="1639093208"/>
              </p:ext>
            </p:extLst>
          </p:nvPr>
        </p:nvGraphicFramePr>
        <p:xfrm>
          <a:off x="728418" y="2241626"/>
          <a:ext cx="1912046" cy="172903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Placeholder 3">
            <a:extLst>
              <a:ext uri="{FF2B5EF4-FFF2-40B4-BE49-F238E27FC236}">
                <a16:creationId xmlns:a16="http://schemas.microsoft.com/office/drawing/2014/main" id="{B1BE2A82-33E2-47F5-B4FF-3C4CFFD1A178}"/>
              </a:ext>
            </a:extLst>
          </p:cNvPr>
          <p:cNvSpPr txBox="1">
            <a:spLocks/>
          </p:cNvSpPr>
          <p:nvPr/>
        </p:nvSpPr>
        <p:spPr>
          <a:xfrm>
            <a:off x="3441263" y="1504356"/>
            <a:ext cx="2176732" cy="664797"/>
          </a:xfrm>
          <a:prstGeom prst="rect">
            <a:avLst/>
          </a:prstGeom>
        </p:spPr>
        <p:txBody>
          <a:bodyPr vert="horz" wrap="square" lIns="0" tIns="0" rIns="0" bIns="0" rtlCol="0" anchor="ctr" anchorCtr="0">
            <a:spAutoFit/>
          </a:bodyPr>
          <a:lstStyle>
            <a:lvl1pPr marL="0" indent="0" algn="l" defTabSz="912813" rtl="0" eaLnBrk="0" fontAlgn="base" hangingPunct="0">
              <a:lnSpc>
                <a:spcPct val="90000"/>
              </a:lnSpc>
              <a:spcBef>
                <a:spcPct val="20000"/>
              </a:spcBef>
              <a:spcAft>
                <a:spcPct val="0"/>
              </a:spcAft>
              <a:buSzPct val="90000"/>
              <a:buFont typeface="Arial" panose="020B0604020202020204" pitchFamily="34" charset="0"/>
              <a:buNone/>
              <a:defRPr sz="2800" kern="1200">
                <a:gradFill>
                  <a:gsLst>
                    <a:gs pos="1250">
                      <a:schemeClr val="tx1"/>
                    </a:gs>
                    <a:gs pos="99000">
                      <a:schemeClr val="tx1"/>
                    </a:gs>
                  </a:gsLst>
                  <a:lin ang="5400000" scaled="0"/>
                </a:gradFill>
                <a:latin typeface="+mj-lt"/>
                <a:ea typeface="MS PGothic" panose="020B0600070205080204" pitchFamily="34" charset="-128"/>
                <a:cs typeface="MS PGothic" charset="0"/>
              </a:defRPr>
            </a:lvl1pPr>
            <a:lvl2pPr marL="0" indent="0" algn="l" defTabSz="912813" rtl="0" eaLnBrk="0" fontAlgn="base" hangingPunct="0">
              <a:lnSpc>
                <a:spcPct val="90000"/>
              </a:lnSpc>
              <a:spcBef>
                <a:spcPct val="20000"/>
              </a:spcBef>
              <a:spcAft>
                <a:spcPct val="0"/>
              </a:spcAft>
              <a:buSzPct val="90000"/>
              <a:buFontTx/>
              <a:buNone/>
              <a:defRPr sz="1961" kern="1200">
                <a:solidFill>
                  <a:schemeClr val="tx2"/>
                </a:solidFill>
                <a:latin typeface="+mj-lt"/>
                <a:ea typeface="MS PGothic" panose="020B0600070205080204" pitchFamily="34" charset="-128"/>
                <a:cs typeface="MS PGothic" charset="0"/>
              </a:defRPr>
            </a:lvl2pPr>
            <a:lvl3pPr marL="223968" indent="0" algn="l" defTabSz="912813" rtl="0" eaLnBrk="0" fontAlgn="base" hangingPunct="0">
              <a:lnSpc>
                <a:spcPct val="90000"/>
              </a:lnSpc>
              <a:spcBef>
                <a:spcPct val="20000"/>
              </a:spcBef>
              <a:spcAft>
                <a:spcPct val="0"/>
              </a:spcAft>
              <a:buSzPct val="90000"/>
              <a:buFont typeface="Arial" panose="020B0604020202020204" pitchFamily="34" charset="0"/>
              <a:buNone/>
              <a:defRPr kern="1200">
                <a:gradFill>
                  <a:gsLst>
                    <a:gs pos="1250">
                      <a:schemeClr val="tx1"/>
                    </a:gs>
                    <a:gs pos="100000">
                      <a:schemeClr val="tx1"/>
                    </a:gs>
                  </a:gsLst>
                  <a:lin ang="5400000" scaled="0"/>
                </a:gradFill>
                <a:latin typeface="+mn-lt"/>
                <a:ea typeface="MS PGothic" panose="020B0600070205080204" pitchFamily="34" charset="-128"/>
                <a:cs typeface="MS PGothic" charset="0"/>
              </a:defRPr>
            </a:lvl3pPr>
            <a:lvl4pPr marL="447935" indent="0" algn="l" defTabSz="912813" rtl="0" eaLnBrk="0" fontAlgn="base" hangingPunct="0">
              <a:lnSpc>
                <a:spcPct val="90000"/>
              </a:lnSpc>
              <a:spcBef>
                <a:spcPct val="20000"/>
              </a:spcBef>
              <a:spcAft>
                <a:spcPct val="0"/>
              </a:spcAft>
              <a:buSzPct val="90000"/>
              <a:buFont typeface="Arial" panose="020B0604020202020204" pitchFamily="34" charset="0"/>
              <a:buNone/>
              <a:defRPr sz="1600" kern="1200">
                <a:gradFill>
                  <a:gsLst>
                    <a:gs pos="1250">
                      <a:schemeClr val="tx1"/>
                    </a:gs>
                    <a:gs pos="100000">
                      <a:schemeClr val="tx1"/>
                    </a:gs>
                  </a:gsLst>
                  <a:lin ang="5400000" scaled="0"/>
                </a:gradFill>
                <a:latin typeface="+mn-lt"/>
                <a:ea typeface="MS PGothic" panose="020B0600070205080204" pitchFamily="34" charset="-128"/>
                <a:cs typeface="MS PGothic" charset="0"/>
              </a:defRPr>
            </a:lvl4pPr>
            <a:lvl5pPr marL="671903" indent="0" algn="l" defTabSz="912813" rtl="0" eaLnBrk="0" fontAlgn="base" hangingPunct="0">
              <a:lnSpc>
                <a:spcPct val="90000"/>
              </a:lnSpc>
              <a:spcBef>
                <a:spcPct val="20000"/>
              </a:spcBef>
              <a:spcAft>
                <a:spcPct val="0"/>
              </a:spcAft>
              <a:buSzPct val="90000"/>
              <a:buFont typeface="Arial" panose="020B0604020202020204" pitchFamily="34" charset="0"/>
              <a:buNone/>
              <a:defRPr sz="1600" kern="1200">
                <a:gradFill>
                  <a:gsLst>
                    <a:gs pos="1250">
                      <a:schemeClr val="tx1"/>
                    </a:gs>
                    <a:gs pos="100000">
                      <a:schemeClr val="tx1"/>
                    </a:gs>
                  </a:gsLst>
                  <a:lin ang="5400000" scaled="0"/>
                </a:gradFill>
                <a:latin typeface="+mn-lt"/>
                <a:ea typeface="MS PGothic" panose="020B0600070205080204" pitchFamily="34" charset="-128"/>
                <a:cs typeface="MS PGothic"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2400" dirty="0"/>
              <a:t>Enhanced security</a:t>
            </a:r>
          </a:p>
        </p:txBody>
      </p:sp>
      <p:sp>
        <p:nvSpPr>
          <p:cNvPr id="3" name="Rectangle 2">
            <a:extLst>
              <a:ext uri="{FF2B5EF4-FFF2-40B4-BE49-F238E27FC236}">
                <a16:creationId xmlns:a16="http://schemas.microsoft.com/office/drawing/2014/main" id="{15A5A068-7F57-4875-9703-726CFADBFC25}"/>
              </a:ext>
            </a:extLst>
          </p:cNvPr>
          <p:cNvSpPr/>
          <p:nvPr/>
        </p:nvSpPr>
        <p:spPr>
          <a:xfrm>
            <a:off x="3260229" y="4043134"/>
            <a:ext cx="2538801" cy="1071062"/>
          </a:xfrm>
          <a:prstGeom prst="rect">
            <a:avLst/>
          </a:prstGeom>
        </p:spPr>
        <p:txBody>
          <a:bodyPr wrap="square" lIns="91440" tIns="91440" rIns="91440" bIns="91440">
            <a:spAutoFit/>
          </a:bodyPr>
          <a:lstStyle/>
          <a:p>
            <a:pPr algn="ctr" defTabSz="914192" fontAlgn="base">
              <a:lnSpc>
                <a:spcPct val="90000"/>
              </a:lnSpc>
              <a:defRPr/>
            </a:pPr>
            <a:r>
              <a:rPr lang="en-US" sz="1600" dirty="0">
                <a:gradFill>
                  <a:gsLst>
                    <a:gs pos="1250">
                      <a:schemeClr val="tx2"/>
                    </a:gs>
                    <a:gs pos="100000">
                      <a:schemeClr val="tx2"/>
                    </a:gs>
                  </a:gsLst>
                  <a:lin ang="5400000" scaled="0"/>
                </a:gradFill>
              </a:rPr>
              <a:t>of enterprises will</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invest in data loss prevention, protection and encryption tools</a:t>
            </a:r>
          </a:p>
        </p:txBody>
      </p:sp>
      <p:graphicFrame>
        <p:nvGraphicFramePr>
          <p:cNvPr id="17" name="Chart 16">
            <a:extLst>
              <a:ext uri="{FF2B5EF4-FFF2-40B4-BE49-F238E27FC236}">
                <a16:creationId xmlns:a16="http://schemas.microsoft.com/office/drawing/2014/main" id="{0786E377-A4C6-1645-B5A5-8501DE3E7898}"/>
              </a:ext>
            </a:extLst>
          </p:cNvPr>
          <p:cNvGraphicFramePr/>
          <p:nvPr>
            <p:extLst>
              <p:ext uri="{D42A27DB-BD31-4B8C-83A1-F6EECF244321}">
                <p14:modId xmlns:p14="http://schemas.microsoft.com/office/powerpoint/2010/main" val="4024158854"/>
              </p:ext>
            </p:extLst>
          </p:nvPr>
        </p:nvGraphicFramePr>
        <p:xfrm>
          <a:off x="3573606" y="2241626"/>
          <a:ext cx="1912046" cy="1729034"/>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FEC97A87-8FC6-4B33-9EA2-0A9367385A39}"/>
              </a:ext>
            </a:extLst>
          </p:cNvPr>
          <p:cNvSpPr/>
          <p:nvPr/>
        </p:nvSpPr>
        <p:spPr>
          <a:xfrm>
            <a:off x="6179626" y="1495122"/>
            <a:ext cx="2375320" cy="674031"/>
          </a:xfrm>
          <a:prstGeom prst="rect">
            <a:avLst/>
          </a:prstGeom>
        </p:spPr>
        <p:txBody>
          <a:bodyPr wrap="square" lIns="0" tIns="0" rIns="0" bIns="9144" anchor="ctr" anchorCtr="0">
            <a:spAutoFit/>
          </a:bodyPr>
          <a:lstStyle/>
          <a:p>
            <a:pPr algn="ctr">
              <a:lnSpc>
                <a:spcPct val="90000"/>
              </a:lnSpc>
            </a:pPr>
            <a:r>
              <a:rPr lang="en-US" sz="2400" dirty="0">
                <a:gradFill>
                  <a:gsLst>
                    <a:gs pos="1250">
                      <a:schemeClr val="tx1"/>
                    </a:gs>
                    <a:gs pos="99000">
                      <a:schemeClr val="tx1"/>
                    </a:gs>
                  </a:gsLst>
                  <a:lin ang="5400000" scaled="0"/>
                </a:gradFill>
                <a:latin typeface="+mj-lt"/>
                <a:ea typeface="MS PGothic" panose="020B0600070205080204" pitchFamily="34" charset="-128"/>
              </a:rPr>
              <a:t>Developer technologies</a:t>
            </a:r>
          </a:p>
        </p:txBody>
      </p:sp>
      <p:sp>
        <p:nvSpPr>
          <p:cNvPr id="13" name="Rectangle 12">
            <a:extLst>
              <a:ext uri="{FF2B5EF4-FFF2-40B4-BE49-F238E27FC236}">
                <a16:creationId xmlns:a16="http://schemas.microsoft.com/office/drawing/2014/main" id="{343E4DA1-5BB7-4F38-853C-BEB5D6522EC0}"/>
              </a:ext>
            </a:extLst>
          </p:cNvPr>
          <p:cNvSpPr/>
          <p:nvPr/>
        </p:nvSpPr>
        <p:spPr>
          <a:xfrm>
            <a:off x="6065876" y="4043134"/>
            <a:ext cx="2602821" cy="1735860"/>
          </a:xfrm>
          <a:prstGeom prst="rect">
            <a:avLst/>
          </a:prstGeom>
        </p:spPr>
        <p:txBody>
          <a:bodyPr wrap="square" lIns="91440" tIns="91440" rIns="91440" bIns="91440">
            <a:spAutoFit/>
          </a:bodyPr>
          <a:lstStyle/>
          <a:p>
            <a:pPr algn="ctr" defTabSz="914192" fontAlgn="base">
              <a:lnSpc>
                <a:spcPct val="90000"/>
              </a:lnSpc>
              <a:defRPr/>
            </a:pPr>
            <a:r>
              <a:rPr lang="en-US" sz="1600" dirty="0">
                <a:gradFill>
                  <a:gsLst>
                    <a:gs pos="1250">
                      <a:schemeClr val="tx2"/>
                    </a:gs>
                    <a:gs pos="100000">
                      <a:schemeClr val="tx2"/>
                    </a:gs>
                  </a:gsLst>
                  <a:lin ang="5400000" scaled="0"/>
                </a:gradFill>
              </a:rPr>
              <a:t>Use of containers</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and tools are up, as</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more enterprise</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adopt the technology</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for consistent and</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flexible apps</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across environments</a:t>
            </a:r>
          </a:p>
        </p:txBody>
      </p:sp>
      <p:grpSp>
        <p:nvGrpSpPr>
          <p:cNvPr id="27" name="Group 26">
            <a:extLst>
              <a:ext uri="{FF2B5EF4-FFF2-40B4-BE49-F238E27FC236}">
                <a16:creationId xmlns:a16="http://schemas.microsoft.com/office/drawing/2014/main" id="{D3AFE214-0749-481F-8DB6-B556996E1D12}"/>
              </a:ext>
            </a:extLst>
          </p:cNvPr>
          <p:cNvGrpSpPr/>
          <p:nvPr/>
        </p:nvGrpSpPr>
        <p:grpSpPr>
          <a:xfrm>
            <a:off x="6638007" y="2376864"/>
            <a:ext cx="1458558" cy="1458558"/>
            <a:chOff x="6333383" y="2314469"/>
            <a:chExt cx="1710962" cy="1710962"/>
          </a:xfrm>
        </p:grpSpPr>
        <p:sp>
          <p:nvSpPr>
            <p:cNvPr id="9" name="Arrow: Up 8">
              <a:extLst>
                <a:ext uri="{FF2B5EF4-FFF2-40B4-BE49-F238E27FC236}">
                  <a16:creationId xmlns:a16="http://schemas.microsoft.com/office/drawing/2014/main" id="{EAB2303B-6EE3-4156-80A4-08383D2BB097}"/>
                </a:ext>
              </a:extLst>
            </p:cNvPr>
            <p:cNvSpPr/>
            <p:nvPr/>
          </p:nvSpPr>
          <p:spPr bwMode="auto">
            <a:xfrm>
              <a:off x="6872193" y="2917945"/>
              <a:ext cx="633342" cy="504010"/>
            </a:xfrm>
            <a:prstGeom prst="upArrow">
              <a:avLst/>
            </a:prstGeom>
            <a:noFill/>
            <a:ln w="2222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2" name="Oval 21">
              <a:extLst>
                <a:ext uri="{FF2B5EF4-FFF2-40B4-BE49-F238E27FC236}">
                  <a16:creationId xmlns:a16="http://schemas.microsoft.com/office/drawing/2014/main" id="{7AE39E9E-64A2-45E3-BD35-DC1F897F61B7}"/>
                </a:ext>
              </a:extLst>
            </p:cNvPr>
            <p:cNvSpPr/>
            <p:nvPr/>
          </p:nvSpPr>
          <p:spPr bwMode="auto">
            <a:xfrm>
              <a:off x="6333383" y="2314469"/>
              <a:ext cx="1710962" cy="1710962"/>
            </a:xfrm>
            <a:prstGeom prst="ellipse">
              <a:avLst/>
            </a:prstGeom>
            <a:noFill/>
            <a:ln w="254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a:extLst>
              <a:ext uri="{FF2B5EF4-FFF2-40B4-BE49-F238E27FC236}">
                <a16:creationId xmlns:a16="http://schemas.microsoft.com/office/drawing/2014/main" id="{0FF45BDC-C2D1-4D03-A1C4-F203B7C2F843}"/>
              </a:ext>
            </a:extLst>
          </p:cNvPr>
          <p:cNvSpPr/>
          <p:nvPr/>
        </p:nvSpPr>
        <p:spPr>
          <a:xfrm>
            <a:off x="8935542" y="1495122"/>
            <a:ext cx="2880958" cy="674031"/>
          </a:xfrm>
          <a:prstGeom prst="rect">
            <a:avLst/>
          </a:prstGeom>
        </p:spPr>
        <p:txBody>
          <a:bodyPr wrap="square" lIns="0" tIns="0" rIns="0" bIns="9144" anchor="ctr" anchorCtr="0">
            <a:spAutoFit/>
          </a:bodyPr>
          <a:lstStyle/>
          <a:p>
            <a:pPr algn="ctr">
              <a:lnSpc>
                <a:spcPct val="90000"/>
              </a:lnSpc>
            </a:pPr>
            <a:r>
              <a:rPr lang="en-US" sz="2400" dirty="0">
                <a:gradFill>
                  <a:gsLst>
                    <a:gs pos="1250">
                      <a:schemeClr val="tx1"/>
                    </a:gs>
                    <a:gs pos="99000">
                      <a:schemeClr val="tx1"/>
                    </a:gs>
                  </a:gsLst>
                  <a:lin ang="5400000" scaled="0"/>
                </a:gradFill>
                <a:latin typeface="+mj-lt"/>
                <a:ea typeface="MS PGothic" panose="020B0600070205080204" pitchFamily="34" charset="-128"/>
              </a:rPr>
              <a:t>Hyper-converged infrastructure (HCI)</a:t>
            </a:r>
          </a:p>
        </p:txBody>
      </p:sp>
      <p:sp>
        <p:nvSpPr>
          <p:cNvPr id="11" name="Rectangle 10">
            <a:extLst>
              <a:ext uri="{FF2B5EF4-FFF2-40B4-BE49-F238E27FC236}">
                <a16:creationId xmlns:a16="http://schemas.microsoft.com/office/drawing/2014/main" id="{94B51AD6-D61D-4394-B230-0B926712E4F1}"/>
              </a:ext>
            </a:extLst>
          </p:cNvPr>
          <p:cNvSpPr/>
          <p:nvPr/>
        </p:nvSpPr>
        <p:spPr>
          <a:xfrm>
            <a:off x="9004421" y="4043134"/>
            <a:ext cx="2743200" cy="1514261"/>
          </a:xfrm>
          <a:prstGeom prst="rect">
            <a:avLst/>
          </a:prstGeom>
        </p:spPr>
        <p:txBody>
          <a:bodyPr wrap="square" lIns="91440" tIns="91440" rIns="91440" bIns="91440">
            <a:spAutoFit/>
          </a:bodyPr>
          <a:lstStyle/>
          <a:p>
            <a:pPr algn="ctr" defTabSz="914192" fontAlgn="base">
              <a:lnSpc>
                <a:spcPct val="90000"/>
              </a:lnSpc>
              <a:defRPr/>
            </a:pPr>
            <a:r>
              <a:rPr lang="en-US" sz="1600" dirty="0">
                <a:gradFill>
                  <a:gsLst>
                    <a:gs pos="1250">
                      <a:schemeClr val="tx2"/>
                    </a:gs>
                    <a:gs pos="100000">
                      <a:schemeClr val="tx2"/>
                    </a:gs>
                  </a:gsLst>
                  <a:lin ang="5400000" scaled="0"/>
                </a:gradFill>
              </a:rPr>
              <a:t>HCI which brings</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together compute</a:t>
            </a:r>
            <a:br>
              <a:rPr lang="en-US" sz="1600" dirty="0">
                <a:gradFill>
                  <a:gsLst>
                    <a:gs pos="1250">
                      <a:schemeClr val="tx2"/>
                    </a:gs>
                    <a:gs pos="100000">
                      <a:schemeClr val="tx2"/>
                    </a:gs>
                  </a:gsLst>
                  <a:lin ang="5400000" scaled="0"/>
                </a:gradFill>
              </a:rPr>
            </a:br>
            <a:r>
              <a:rPr lang="en-US" sz="1600" dirty="0">
                <a:gradFill>
                  <a:gsLst>
                    <a:gs pos="1250">
                      <a:schemeClr val="tx2"/>
                    </a:gs>
                    <a:gs pos="100000">
                      <a:schemeClr val="tx2"/>
                    </a:gs>
                  </a:gsLst>
                  <a:lin ang="5400000" scaled="0"/>
                </a:gradFill>
              </a:rPr>
              <a:t>and storage in a single system, providing higher performance and scale while reducing infrastructure costs</a:t>
            </a:r>
          </a:p>
        </p:txBody>
      </p:sp>
      <p:grpSp>
        <p:nvGrpSpPr>
          <p:cNvPr id="26" name="Group 25">
            <a:extLst>
              <a:ext uri="{FF2B5EF4-FFF2-40B4-BE49-F238E27FC236}">
                <a16:creationId xmlns:a16="http://schemas.microsoft.com/office/drawing/2014/main" id="{ECC8351B-9144-4C1B-97D5-0A7DB74555B9}"/>
              </a:ext>
            </a:extLst>
          </p:cNvPr>
          <p:cNvGrpSpPr/>
          <p:nvPr/>
        </p:nvGrpSpPr>
        <p:grpSpPr>
          <a:xfrm>
            <a:off x="9646742" y="2376864"/>
            <a:ext cx="1458558" cy="1458558"/>
            <a:chOff x="9236241" y="2314469"/>
            <a:chExt cx="1710962" cy="1710962"/>
          </a:xfrm>
        </p:grpSpPr>
        <p:sp>
          <p:nvSpPr>
            <p:cNvPr id="7" name="TextBox 6">
              <a:extLst>
                <a:ext uri="{FF2B5EF4-FFF2-40B4-BE49-F238E27FC236}">
                  <a16:creationId xmlns:a16="http://schemas.microsoft.com/office/drawing/2014/main" id="{64BE5957-26E8-2D47-9FB9-F47E038C5E5B}"/>
                </a:ext>
              </a:extLst>
            </p:cNvPr>
            <p:cNvSpPr txBox="1"/>
            <p:nvPr/>
          </p:nvSpPr>
          <p:spPr>
            <a:xfrm>
              <a:off x="9522100" y="2942498"/>
              <a:ext cx="1139244" cy="454907"/>
            </a:xfrm>
            <a:prstGeom prst="rect">
              <a:avLst/>
            </a:prstGeom>
            <a:noFill/>
          </p:spPr>
          <p:txBody>
            <a:bodyPr wrap="square" lIns="0" tIns="0" rIns="0" bIns="0" rtlCol="0" anchor="ctr" anchorCtr="0">
              <a:spAutoFit/>
            </a:bodyPr>
            <a:lstStyle/>
            <a:p>
              <a:pPr algn="ctr">
                <a:lnSpc>
                  <a:spcPct val="90000"/>
                </a:lnSpc>
                <a:spcAft>
                  <a:spcPts val="600"/>
                </a:spcAft>
              </a:pPr>
              <a:r>
                <a:rPr lang="en-US" sz="2800" dirty="0">
                  <a:gradFill>
                    <a:gsLst>
                      <a:gs pos="2917">
                        <a:schemeClr val="tx1"/>
                      </a:gs>
                      <a:gs pos="30000">
                        <a:schemeClr val="tx1"/>
                      </a:gs>
                    </a:gsLst>
                    <a:lin ang="5400000" scaled="0"/>
                  </a:gradFill>
                </a:rPr>
                <a:t>$$$</a:t>
              </a:r>
            </a:p>
          </p:txBody>
        </p:sp>
        <p:sp>
          <p:nvSpPr>
            <p:cNvPr id="25" name="Oval 24">
              <a:extLst>
                <a:ext uri="{FF2B5EF4-FFF2-40B4-BE49-F238E27FC236}">
                  <a16:creationId xmlns:a16="http://schemas.microsoft.com/office/drawing/2014/main" id="{C7F3072D-B978-421F-862D-3E8FF1F0B95B}"/>
                </a:ext>
              </a:extLst>
            </p:cNvPr>
            <p:cNvSpPr/>
            <p:nvPr/>
          </p:nvSpPr>
          <p:spPr bwMode="auto">
            <a:xfrm>
              <a:off x="9236241" y="2314469"/>
              <a:ext cx="1710962" cy="1710962"/>
            </a:xfrm>
            <a:prstGeom prst="ellipse">
              <a:avLst/>
            </a:prstGeom>
            <a:noFill/>
            <a:ln w="254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38059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5"/>
                                        </p:tgtEl>
                                      </p:cBhvr>
                                      <p:by x="0" y="0"/>
                                    </p:animScale>
                                  </p:childTnLst>
                                </p:cTn>
                              </p:par>
                              <p:par>
                                <p:cTn id="9" presetID="1" presetClass="entr" presetSubtype="0" fill="hold" grpId="0" nodeType="with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par>
                                <p:cTn id="11" presetID="6" presetClass="emph" presetSubtype="0" accel="100000" autoRev="1" fill="hold" grpId="1" nodeType="withEffect">
                                  <p:stCondLst>
                                    <p:cond delay="0"/>
                                  </p:stCondLst>
                                  <p:childTnLst>
                                    <p:animScale>
                                      <p:cBhvr>
                                        <p:cTn id="12" dur="500" fill="hold"/>
                                        <p:tgtEl>
                                          <p:spTgt spid="17"/>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27"/>
                                        </p:tgtEl>
                                      </p:cBhvr>
                                      <p:by x="0" y="0"/>
                                    </p:animScale>
                                  </p:childTnLst>
                                </p:cTn>
                              </p:par>
                              <p:par>
                                <p:cTn id="17" presetID="1" presetClass="entr" presetSubtype="0" fill="hold" nodeType="with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26"/>
                                        </p:tgtEl>
                                      </p:cBhvr>
                                      <p:by x="0" y="0"/>
                                    </p:animScale>
                                  </p:childTnLst>
                                </p:cTn>
                              </p:par>
                              <p:par>
                                <p:cTn id="21" presetID="10" presetClass="entr" presetSubtype="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42" presetClass="path" presetSubtype="0" decel="100000" fill="hold" grpId="1" nodeType="withEffect">
                                  <p:stCondLst>
                                    <p:cond delay="1000"/>
                                  </p:stCondLst>
                                  <p:childTnLst>
                                    <p:animMotion origin="layout" path="M -2.29167E-6 -3.7037E-6 L -2.29167E-6 -0.03009 " pathEditMode="relative" rAng="0" ptsTypes="AA">
                                      <p:cBhvr>
                                        <p:cTn id="25" dur="500" spd="-100000" fill="hold"/>
                                        <p:tgtEl>
                                          <p:spTgt spid="16"/>
                                        </p:tgtEl>
                                        <p:attrNameLst>
                                          <p:attrName>ppt_x</p:attrName>
                                          <p:attrName>ppt_y</p:attrName>
                                        </p:attrNameLst>
                                      </p:cBhvr>
                                      <p:rCtr x="0" y="-1505"/>
                                    </p:animMotion>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42" presetClass="path" presetSubtype="0" decel="100000" fill="hold" grpId="1" nodeType="withEffect">
                                  <p:stCondLst>
                                    <p:cond delay="1000"/>
                                  </p:stCondLst>
                                  <p:childTnLst>
                                    <p:animMotion origin="layout" path="M -1.04167E-6 -4.07407E-6 L -1.04167E-6 0.05903 " pathEditMode="relative" rAng="0" ptsTypes="AA">
                                      <p:cBhvr>
                                        <p:cTn id="30" dur="500" spd="-100000" fill="hold"/>
                                        <p:tgtEl>
                                          <p:spTgt spid="12"/>
                                        </p:tgtEl>
                                        <p:attrNameLst>
                                          <p:attrName>ppt_x</p:attrName>
                                          <p:attrName>ppt_y</p:attrName>
                                        </p:attrNameLst>
                                      </p:cBhvr>
                                      <p:rCtr x="0" y="2940"/>
                                    </p:animMotion>
                                  </p:childTnLst>
                                </p:cTn>
                              </p:par>
                              <p:par>
                                <p:cTn id="31" presetID="10" presetClass="entr" presetSubtype="0" fill="hold" grpId="0" nodeType="withEffect">
                                  <p:stCondLst>
                                    <p:cond delay="12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42" presetClass="path" presetSubtype="0" decel="100000" fill="hold" grpId="1" nodeType="withEffect">
                                  <p:stCondLst>
                                    <p:cond delay="1200"/>
                                  </p:stCondLst>
                                  <p:childTnLst>
                                    <p:animMotion origin="layout" path="M -2.29167E-6 -3.7037E-6 L -2.29167E-6 -0.03009 " pathEditMode="relative" rAng="0" ptsTypes="AA">
                                      <p:cBhvr>
                                        <p:cTn id="35" dur="500" spd="-100000" fill="hold"/>
                                        <p:tgtEl>
                                          <p:spTgt spid="3"/>
                                        </p:tgtEl>
                                        <p:attrNameLst>
                                          <p:attrName>ppt_x</p:attrName>
                                          <p:attrName>ppt_y</p:attrName>
                                        </p:attrNameLst>
                                      </p:cBhvr>
                                      <p:rCtr x="0" y="-1505"/>
                                    </p:animMotion>
                                  </p:childTnLst>
                                </p:cTn>
                              </p:par>
                              <p:par>
                                <p:cTn id="36" presetID="10" presetClass="entr" presetSubtype="0" fill="hold" grpId="0" nodeType="withEffect">
                                  <p:stCondLst>
                                    <p:cond delay="12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42" presetClass="path" presetSubtype="0" decel="100000" fill="hold" grpId="1" nodeType="withEffect">
                                  <p:stCondLst>
                                    <p:cond delay="1200"/>
                                  </p:stCondLst>
                                  <p:childTnLst>
                                    <p:animMotion origin="layout" path="M -1.04167E-6 -4.07407E-6 L -1.04167E-6 0.05903 " pathEditMode="relative" rAng="0" ptsTypes="AA">
                                      <p:cBhvr>
                                        <p:cTn id="40" dur="500" spd="-100000" fill="hold"/>
                                        <p:tgtEl>
                                          <p:spTgt spid="19"/>
                                        </p:tgtEl>
                                        <p:attrNameLst>
                                          <p:attrName>ppt_x</p:attrName>
                                          <p:attrName>ppt_y</p:attrName>
                                        </p:attrNameLst>
                                      </p:cBhvr>
                                      <p:rCtr x="0" y="2940"/>
                                    </p:animMotion>
                                  </p:childTnLst>
                                </p:cTn>
                              </p:par>
                              <p:par>
                                <p:cTn id="41" presetID="10" presetClass="entr" presetSubtype="0" fill="hold" grpId="0" nodeType="withEffect">
                                  <p:stCondLst>
                                    <p:cond delay="13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42" presetClass="path" presetSubtype="0" decel="100000" fill="hold" grpId="1" nodeType="withEffect">
                                  <p:stCondLst>
                                    <p:cond delay="1300"/>
                                  </p:stCondLst>
                                  <p:childTnLst>
                                    <p:animMotion origin="layout" path="M -1.04167E-6 -4.07407E-6 L -1.04167E-6 0.05903 " pathEditMode="relative" rAng="0" ptsTypes="AA">
                                      <p:cBhvr>
                                        <p:cTn id="45" dur="500" spd="-100000" fill="hold"/>
                                        <p:tgtEl>
                                          <p:spTgt spid="14"/>
                                        </p:tgtEl>
                                        <p:attrNameLst>
                                          <p:attrName>ppt_x</p:attrName>
                                          <p:attrName>ppt_y</p:attrName>
                                        </p:attrNameLst>
                                      </p:cBhvr>
                                      <p:rCtr x="0" y="2940"/>
                                    </p:animMotion>
                                  </p:childTnLst>
                                </p:cTn>
                              </p:par>
                              <p:par>
                                <p:cTn id="46" presetID="10" presetClass="entr" presetSubtype="0" fill="hold" grpId="0" nodeType="withEffect">
                                  <p:stCondLst>
                                    <p:cond delay="13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42" presetClass="path" presetSubtype="0" decel="100000" fill="hold" grpId="1" nodeType="withEffect">
                                  <p:stCondLst>
                                    <p:cond delay="1300"/>
                                  </p:stCondLst>
                                  <p:childTnLst>
                                    <p:animMotion origin="layout" path="M -2.29167E-6 -3.7037E-6 L -2.29167E-6 -0.03009 " pathEditMode="relative" rAng="0" ptsTypes="AA">
                                      <p:cBhvr>
                                        <p:cTn id="50" dur="500" spd="-100000" fill="hold"/>
                                        <p:tgtEl>
                                          <p:spTgt spid="13"/>
                                        </p:tgtEl>
                                        <p:attrNameLst>
                                          <p:attrName>ppt_x</p:attrName>
                                          <p:attrName>ppt_y</p:attrName>
                                        </p:attrNameLst>
                                      </p:cBhvr>
                                      <p:rCtr x="0" y="-1505"/>
                                    </p:animMotion>
                                  </p:childTnLst>
                                </p:cTn>
                              </p:par>
                              <p:par>
                                <p:cTn id="51" presetID="10" presetClass="entr" presetSubtype="0" fill="hold" grpId="0" nodeType="withEffect">
                                  <p:stCondLst>
                                    <p:cond delay="14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42" presetClass="path" presetSubtype="0" decel="100000" fill="hold" grpId="1" nodeType="withEffect">
                                  <p:stCondLst>
                                    <p:cond delay="1400"/>
                                  </p:stCondLst>
                                  <p:childTnLst>
                                    <p:animMotion origin="layout" path="M -2.29167E-6 -3.7037E-6 L -2.29167E-6 -0.03009 " pathEditMode="relative" rAng="0" ptsTypes="AA">
                                      <p:cBhvr>
                                        <p:cTn id="55" dur="500" spd="-100000" fill="hold"/>
                                        <p:tgtEl>
                                          <p:spTgt spid="11"/>
                                        </p:tgtEl>
                                        <p:attrNameLst>
                                          <p:attrName>ppt_x</p:attrName>
                                          <p:attrName>ppt_y</p:attrName>
                                        </p:attrNameLst>
                                      </p:cBhvr>
                                      <p:rCtr x="0" y="-1505"/>
                                    </p:animMotion>
                                  </p:childTnLst>
                                </p:cTn>
                              </p:par>
                              <p:par>
                                <p:cTn id="56" presetID="10" presetClass="entr" presetSubtype="0" fill="hold" grpId="0" nodeType="withEffect">
                                  <p:stCondLst>
                                    <p:cond delay="140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42" presetClass="path" presetSubtype="0" decel="100000" fill="hold" grpId="1" nodeType="withEffect">
                                  <p:stCondLst>
                                    <p:cond delay="1400"/>
                                  </p:stCondLst>
                                  <p:childTnLst>
                                    <p:animMotion origin="layout" path="M -1.04167E-6 -4.07407E-6 L -1.04167E-6 0.05903 " pathEditMode="relative" rAng="0" ptsTypes="AA">
                                      <p:cBhvr>
                                        <p:cTn id="60" dur="500" spd="-100000" fill="hold"/>
                                        <p:tgtEl>
                                          <p:spTgt spid="8"/>
                                        </p:tgtEl>
                                        <p:attrNameLst>
                                          <p:attrName>ppt_x</p:attrName>
                                          <p:attrName>ppt_y</p:attrName>
                                        </p:attrNameLst>
                                      </p:cBhvr>
                                      <p:rCtr x="0"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Graphic spid="15" grpId="0">
        <p:bldAsOne/>
      </p:bldGraphic>
      <p:bldGraphic spid="15" grpId="1">
        <p:bldAsOne/>
      </p:bldGraphic>
      <p:bldP spid="19" grpId="0"/>
      <p:bldP spid="19" grpId="1"/>
      <p:bldP spid="3" grpId="0"/>
      <p:bldP spid="3" grpId="1"/>
      <p:bldGraphic spid="17" grpId="0">
        <p:bldAsOne/>
      </p:bldGraphic>
      <p:bldGraphic spid="17" grpId="1">
        <p:bldAsOne/>
      </p:bldGraphic>
      <p:bldP spid="14" grpId="0"/>
      <p:bldP spid="14" grpId="1"/>
      <p:bldP spid="13" grpId="0"/>
      <p:bldP spid="13" grpId="1"/>
      <p:bldP spid="8" grpId="0"/>
      <p:bldP spid="8"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B38CEA12-18DA-4E3F-961A-E1B5E1F40CE3}"/>
              </a:ext>
            </a:extLst>
          </p:cNvPr>
          <p:cNvGrpSpPr/>
          <p:nvPr/>
        </p:nvGrpSpPr>
        <p:grpSpPr>
          <a:xfrm>
            <a:off x="4138046" y="1939526"/>
            <a:ext cx="3915908" cy="3927874"/>
            <a:chOff x="4138046" y="2487199"/>
            <a:chExt cx="3915908" cy="3927874"/>
          </a:xfrm>
        </p:grpSpPr>
        <p:sp>
          <p:nvSpPr>
            <p:cNvPr id="6" name="Oval 5">
              <a:extLst>
                <a:ext uri="{FF2B5EF4-FFF2-40B4-BE49-F238E27FC236}">
                  <a16:creationId xmlns:a16="http://schemas.microsoft.com/office/drawing/2014/main" id="{716954AD-43B5-4B86-8AB8-290C6EC3E341}"/>
                </a:ext>
              </a:extLst>
            </p:cNvPr>
            <p:cNvSpPr/>
            <p:nvPr/>
          </p:nvSpPr>
          <p:spPr bwMode="auto">
            <a:xfrm>
              <a:off x="4138046" y="2499165"/>
              <a:ext cx="3915908" cy="3915908"/>
            </a:xfrm>
            <a:prstGeom prst="ellipse">
              <a:avLst/>
            </a:prstGeom>
            <a:solidFill>
              <a:schemeClr val="bg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53" name="Picture 52">
              <a:extLst>
                <a:ext uri="{FF2B5EF4-FFF2-40B4-BE49-F238E27FC236}">
                  <a16:creationId xmlns:a16="http://schemas.microsoft.com/office/drawing/2014/main" id="{5427471A-9442-4795-98D0-4C9FB2EC3E9E}"/>
                </a:ext>
              </a:extLst>
            </p:cNvPr>
            <p:cNvPicPr>
              <a:picLocks noChangeAspect="1"/>
            </p:cNvPicPr>
            <p:nvPr/>
          </p:nvPicPr>
          <p:blipFill rotWithShape="1">
            <a:blip r:embed="rId3"/>
            <a:srcRect l="-2041" t="4358" r="-2041" b="-10096"/>
            <a:stretch/>
          </p:blipFill>
          <p:spPr>
            <a:xfrm>
              <a:off x="4138046" y="2487199"/>
              <a:ext cx="3915908" cy="3927871"/>
            </a:xfrm>
            <a:prstGeom prst="ellipse">
              <a:avLst/>
            </a:prstGeom>
          </p:spPr>
        </p:pic>
        <p:sp>
          <p:nvSpPr>
            <p:cNvPr id="60" name="Rectangle 59">
              <a:extLst>
                <a:ext uri="{FF2B5EF4-FFF2-40B4-BE49-F238E27FC236}">
                  <a16:creationId xmlns:a16="http://schemas.microsoft.com/office/drawing/2014/main" id="{ED65330A-5178-4DD8-B70D-9B6C2616511E}"/>
                </a:ext>
              </a:extLst>
            </p:cNvPr>
            <p:cNvSpPr/>
            <p:nvPr/>
          </p:nvSpPr>
          <p:spPr bwMode="auto">
            <a:xfrm>
              <a:off x="5106505" y="5508988"/>
              <a:ext cx="1978989" cy="6351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lvl="1" algn="ctr" defTabSz="914192" fontAlgn="base">
                <a:lnSpc>
                  <a:spcPct val="90000"/>
                </a:lnSpc>
                <a:spcBef>
                  <a:spcPct val="0"/>
                </a:spcBef>
                <a:buClr>
                  <a:srgbClr val="FFFFFF"/>
                </a:buClr>
                <a:defRPr/>
              </a:pPr>
              <a:r>
                <a:rPr lang="en-US" sz="1400" dirty="0">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Windows server</a:t>
              </a:r>
              <a:br>
                <a:rPr lang="en-US" sz="1400" dirty="0">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br>
              <a:r>
                <a:rPr lang="en-US" sz="1400" dirty="0">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on-premises</a:t>
              </a:r>
            </a:p>
          </p:txBody>
        </p:sp>
      </p:grpSp>
      <p:grpSp>
        <p:nvGrpSpPr>
          <p:cNvPr id="62" name="Group 61">
            <a:extLst>
              <a:ext uri="{FF2B5EF4-FFF2-40B4-BE49-F238E27FC236}">
                <a16:creationId xmlns:a16="http://schemas.microsoft.com/office/drawing/2014/main" id="{5D0EC088-3821-48EA-8245-6B646293668A}"/>
              </a:ext>
            </a:extLst>
          </p:cNvPr>
          <p:cNvGrpSpPr/>
          <p:nvPr/>
        </p:nvGrpSpPr>
        <p:grpSpPr>
          <a:xfrm>
            <a:off x="3011200" y="3806723"/>
            <a:ext cx="1932104" cy="1932104"/>
            <a:chOff x="6876927" y="2371471"/>
            <a:chExt cx="2557544" cy="2557544"/>
          </a:xfrm>
        </p:grpSpPr>
        <p:sp>
          <p:nvSpPr>
            <p:cNvPr id="44" name="Oval 43">
              <a:extLst>
                <a:ext uri="{FF2B5EF4-FFF2-40B4-BE49-F238E27FC236}">
                  <a16:creationId xmlns:a16="http://schemas.microsoft.com/office/drawing/2014/main" id="{4B604D07-470A-4D5A-8C38-1906901FFCCF}"/>
                </a:ext>
              </a:extLst>
            </p:cNvPr>
            <p:cNvSpPr/>
            <p:nvPr/>
          </p:nvSpPr>
          <p:spPr bwMode="auto">
            <a:xfrm>
              <a:off x="6876927" y="2371471"/>
              <a:ext cx="2557544" cy="2557544"/>
            </a:xfrm>
            <a:prstGeom prst="ellipse">
              <a:avLst/>
            </a:prstGeom>
            <a:solidFill>
              <a:schemeClr val="bg1">
                <a:lumMod val="85000"/>
              </a:schemeClr>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pic>
          <p:nvPicPr>
            <p:cNvPr id="57" name="Picture 56">
              <a:extLst>
                <a:ext uri="{FF2B5EF4-FFF2-40B4-BE49-F238E27FC236}">
                  <a16:creationId xmlns:a16="http://schemas.microsoft.com/office/drawing/2014/main" id="{129C6A75-107B-47C6-8998-BFA71B770AF7}"/>
                </a:ext>
              </a:extLst>
            </p:cNvPr>
            <p:cNvPicPr>
              <a:picLocks noChangeAspect="1"/>
            </p:cNvPicPr>
            <p:nvPr/>
          </p:nvPicPr>
          <p:blipFill rotWithShape="1">
            <a:blip r:embed="rId4"/>
            <a:srcRect l="34849" t="73672" r="11734" b="5302"/>
            <a:stretch/>
          </p:blipFill>
          <p:spPr>
            <a:xfrm>
              <a:off x="7070725" y="3016446"/>
              <a:ext cx="2155826" cy="837808"/>
            </a:xfrm>
            <a:prstGeom prst="rect">
              <a:avLst/>
            </a:prstGeom>
          </p:spPr>
        </p:pic>
        <p:sp>
          <p:nvSpPr>
            <p:cNvPr id="58" name="Rectangle 57">
              <a:extLst>
                <a:ext uri="{FF2B5EF4-FFF2-40B4-BE49-F238E27FC236}">
                  <a16:creationId xmlns:a16="http://schemas.microsoft.com/office/drawing/2014/main" id="{56704127-8C3C-47E7-BAD6-5CA539741F3B}"/>
                </a:ext>
              </a:extLst>
            </p:cNvPr>
            <p:cNvSpPr/>
            <p:nvPr/>
          </p:nvSpPr>
          <p:spPr bwMode="auto">
            <a:xfrm>
              <a:off x="7143056" y="3761863"/>
              <a:ext cx="1978989" cy="6773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lvl="1" algn="ctr" defTabSz="914192" fontAlgn="base">
                <a:lnSpc>
                  <a:spcPct val="90000"/>
                </a:lnSpc>
                <a:spcBef>
                  <a:spcPct val="0"/>
                </a:spcBef>
                <a:spcAft>
                  <a:spcPts val="588"/>
                </a:spcAft>
                <a:buClr>
                  <a:srgbClr val="FFFFFF"/>
                </a:buClr>
                <a:defRPr/>
              </a:pPr>
              <a:r>
                <a:rPr lang="en-US" sz="1200"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Windows Server </a:t>
              </a:r>
              <a:br>
                <a:rPr lang="en-US" sz="1200"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br>
              <a:r>
                <a:rPr lang="en-US" sz="1200"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on Azure Stack</a:t>
              </a:r>
            </a:p>
          </p:txBody>
        </p:sp>
      </p:grpSp>
      <p:grpSp>
        <p:nvGrpSpPr>
          <p:cNvPr id="61" name="Group 60">
            <a:extLst>
              <a:ext uri="{FF2B5EF4-FFF2-40B4-BE49-F238E27FC236}">
                <a16:creationId xmlns:a16="http://schemas.microsoft.com/office/drawing/2014/main" id="{6EDC8441-A757-412F-A2AF-B4E3ADF8993A}"/>
              </a:ext>
            </a:extLst>
          </p:cNvPr>
          <p:cNvGrpSpPr/>
          <p:nvPr/>
        </p:nvGrpSpPr>
        <p:grpSpPr>
          <a:xfrm>
            <a:off x="6875698" y="1912254"/>
            <a:ext cx="2776302" cy="2487672"/>
            <a:chOff x="2946349" y="4495217"/>
            <a:chExt cx="1978989" cy="1773249"/>
          </a:xfrm>
        </p:grpSpPr>
        <p:sp>
          <p:nvSpPr>
            <p:cNvPr id="45" name="Oval 44">
              <a:extLst>
                <a:ext uri="{FF2B5EF4-FFF2-40B4-BE49-F238E27FC236}">
                  <a16:creationId xmlns:a16="http://schemas.microsoft.com/office/drawing/2014/main" id="{5E128AAA-8D41-4DC5-BF50-FCD014DBD480}"/>
                </a:ext>
              </a:extLst>
            </p:cNvPr>
            <p:cNvSpPr/>
            <p:nvPr/>
          </p:nvSpPr>
          <p:spPr bwMode="auto">
            <a:xfrm>
              <a:off x="3049219" y="4495217"/>
              <a:ext cx="1773249" cy="1773249"/>
            </a:xfrm>
            <a:prstGeom prst="ellipse">
              <a:avLst/>
            </a:prstGeom>
            <a:solidFill>
              <a:schemeClr val="bg1">
                <a:lumMod val="85000"/>
              </a:schemeClr>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55" name="Picture 54">
              <a:extLst>
                <a:ext uri="{FF2B5EF4-FFF2-40B4-BE49-F238E27FC236}">
                  <a16:creationId xmlns:a16="http://schemas.microsoft.com/office/drawing/2014/main" id="{79B0A681-F8EF-492A-AE89-379C333B1EA9}"/>
                </a:ext>
              </a:extLst>
            </p:cNvPr>
            <p:cNvPicPr>
              <a:picLocks noChangeAspect="1"/>
            </p:cNvPicPr>
            <p:nvPr/>
          </p:nvPicPr>
          <p:blipFill rotWithShape="1">
            <a:blip r:embed="rId5"/>
            <a:srcRect l="50338" t="66756" r="10169" b="7603"/>
            <a:stretch/>
          </p:blipFill>
          <p:spPr>
            <a:xfrm>
              <a:off x="3315620" y="4829928"/>
              <a:ext cx="1240448" cy="795158"/>
            </a:xfrm>
            <a:prstGeom prst="rect">
              <a:avLst/>
            </a:prstGeom>
          </p:spPr>
        </p:pic>
        <p:sp>
          <p:nvSpPr>
            <p:cNvPr id="59" name="Rectangle 58">
              <a:extLst>
                <a:ext uri="{FF2B5EF4-FFF2-40B4-BE49-F238E27FC236}">
                  <a16:creationId xmlns:a16="http://schemas.microsoft.com/office/drawing/2014/main" id="{1A81F0B4-B7A5-4052-B159-C8258846FEEB}"/>
                </a:ext>
              </a:extLst>
            </p:cNvPr>
            <p:cNvSpPr/>
            <p:nvPr/>
          </p:nvSpPr>
          <p:spPr bwMode="auto">
            <a:xfrm>
              <a:off x="2946349" y="5546285"/>
              <a:ext cx="1978989" cy="5215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lvl="1" algn="ctr" defTabSz="914192" fontAlgn="base">
                <a:lnSpc>
                  <a:spcPct val="90000"/>
                </a:lnSpc>
                <a:spcBef>
                  <a:spcPct val="0"/>
                </a:spcBef>
                <a:spcAft>
                  <a:spcPts val="588"/>
                </a:spcAft>
                <a:buClr>
                  <a:srgbClr val="FFFFFF"/>
                </a:buClr>
                <a:defRPr/>
              </a:pPr>
              <a:r>
                <a:rPr lang="en-US" sz="1200"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Windows Server </a:t>
              </a:r>
              <a:br>
                <a:rPr lang="en-US" sz="1200"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br>
              <a:r>
                <a:rPr lang="en-US" sz="1200" dirty="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on Azure</a:t>
              </a:r>
            </a:p>
          </p:txBody>
        </p:sp>
      </p:grpSp>
      <p:sp>
        <p:nvSpPr>
          <p:cNvPr id="2" name="Title 1">
            <a:extLst>
              <a:ext uri="{FF2B5EF4-FFF2-40B4-BE49-F238E27FC236}">
                <a16:creationId xmlns:a16="http://schemas.microsoft.com/office/drawing/2014/main" id="{DD6A3C17-E430-4FB7-8B46-DD9FE5376F14}"/>
              </a:ext>
            </a:extLst>
          </p:cNvPr>
          <p:cNvSpPr>
            <a:spLocks noGrp="1"/>
          </p:cNvSpPr>
          <p:nvPr>
            <p:ph type="title"/>
          </p:nvPr>
        </p:nvSpPr>
        <p:spPr/>
        <p:txBody>
          <a:bodyPr/>
          <a:lstStyle/>
          <a:p>
            <a:r>
              <a:rPr lang="en-US" dirty="0"/>
              <a:t>Windows Server promise </a:t>
            </a:r>
          </a:p>
        </p:txBody>
      </p:sp>
      <p:sp>
        <p:nvSpPr>
          <p:cNvPr id="3" name="Text Placeholder 2">
            <a:extLst>
              <a:ext uri="{FF2B5EF4-FFF2-40B4-BE49-F238E27FC236}">
                <a16:creationId xmlns:a16="http://schemas.microsoft.com/office/drawing/2014/main" id="{5417596B-1732-4F93-A98D-EC71F81F7F0C}"/>
              </a:ext>
            </a:extLst>
          </p:cNvPr>
          <p:cNvSpPr>
            <a:spLocks noGrp="1"/>
          </p:cNvSpPr>
          <p:nvPr>
            <p:ph type="body" sz="quarter" idx="10"/>
          </p:nvPr>
        </p:nvSpPr>
        <p:spPr>
          <a:xfrm>
            <a:off x="269242" y="1129658"/>
            <a:ext cx="11653523" cy="480131"/>
          </a:xfrm>
        </p:spPr>
        <p:txBody>
          <a:bodyPr/>
          <a:lstStyle/>
          <a:p>
            <a:pPr marL="0" indent="0">
              <a:buNone/>
            </a:pPr>
            <a:r>
              <a:rPr lang="en-US" sz="2800" dirty="0">
                <a:latin typeface="+mn-lt"/>
              </a:rPr>
              <a:t>Supporting you wherever you are</a:t>
            </a:r>
          </a:p>
        </p:txBody>
      </p:sp>
    </p:spTree>
    <p:extLst>
      <p:ext uri="{BB962C8B-B14F-4D97-AF65-F5344CB8AC3E}">
        <p14:creationId xmlns:p14="http://schemas.microsoft.com/office/powerpoint/2010/main" val="342052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79"/>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79"/>
                                        </p:tgtEl>
                                      </p:cBhvr>
                                      <p:by x="0" y="0"/>
                                    </p:animScale>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750"/>
                                        <p:tgtEl>
                                          <p:spTgt spid="61"/>
                                        </p:tgtEl>
                                      </p:cBhvr>
                                    </p:animEffect>
                                    <p:anim calcmode="lin" valueType="num">
                                      <p:cBhvr>
                                        <p:cTn id="14" dur="750" fill="hold"/>
                                        <p:tgtEl>
                                          <p:spTgt spid="61"/>
                                        </p:tgtEl>
                                        <p:attrNameLst>
                                          <p:attrName>ppt_x</p:attrName>
                                        </p:attrNameLst>
                                      </p:cBhvr>
                                      <p:tavLst>
                                        <p:tav tm="0">
                                          <p:val>
                                            <p:strVal val="#ppt_x"/>
                                          </p:val>
                                        </p:tav>
                                        <p:tav tm="100000">
                                          <p:val>
                                            <p:strVal val="#ppt_x"/>
                                          </p:val>
                                        </p:tav>
                                      </p:tavLst>
                                    </p:anim>
                                    <p:anim calcmode="lin" valueType="num">
                                      <p:cBhvr>
                                        <p:cTn id="15" dur="75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750"/>
                                        <p:tgtEl>
                                          <p:spTgt spid="62"/>
                                        </p:tgtEl>
                                      </p:cBhvr>
                                    </p:animEffect>
                                    <p:anim calcmode="lin" valueType="num">
                                      <p:cBhvr>
                                        <p:cTn id="21" dur="750" fill="hold"/>
                                        <p:tgtEl>
                                          <p:spTgt spid="62"/>
                                        </p:tgtEl>
                                        <p:attrNameLst>
                                          <p:attrName>ppt_x</p:attrName>
                                        </p:attrNameLst>
                                      </p:cBhvr>
                                      <p:tavLst>
                                        <p:tav tm="0">
                                          <p:val>
                                            <p:strVal val="#ppt_x"/>
                                          </p:val>
                                        </p:tav>
                                        <p:tav tm="100000">
                                          <p:val>
                                            <p:strVal val="#ppt_x"/>
                                          </p:val>
                                        </p:tav>
                                      </p:tavLst>
                                    </p:anim>
                                    <p:anim calcmode="lin" valueType="num">
                                      <p:cBhvr>
                                        <p:cTn id="22" dur="75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2067-6D12-4F29-AE9B-EAA409D6056D}"/>
              </a:ext>
            </a:extLst>
          </p:cNvPr>
          <p:cNvSpPr>
            <a:spLocks noGrp="1"/>
          </p:cNvSpPr>
          <p:nvPr>
            <p:ph type="title"/>
          </p:nvPr>
        </p:nvSpPr>
        <p:spPr/>
        <p:txBody>
          <a:bodyPr/>
          <a:lstStyle/>
          <a:p>
            <a:r>
              <a:rPr lang="en-US" dirty="0"/>
              <a:t>Windows Server 2019</a:t>
            </a:r>
          </a:p>
        </p:txBody>
      </p:sp>
      <p:sp>
        <p:nvSpPr>
          <p:cNvPr id="15" name="Title 12">
            <a:extLst>
              <a:ext uri="{FF2B5EF4-FFF2-40B4-BE49-F238E27FC236}">
                <a16:creationId xmlns:a16="http://schemas.microsoft.com/office/drawing/2014/main" id="{EF4E03D5-D6E4-4175-921F-56FD94D272BC}"/>
              </a:ext>
            </a:extLst>
          </p:cNvPr>
          <p:cNvSpPr txBox="1">
            <a:spLocks/>
          </p:cNvSpPr>
          <p:nvPr/>
        </p:nvSpPr>
        <p:spPr>
          <a:xfrm>
            <a:off x="898103" y="4131533"/>
            <a:ext cx="2369532"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2000" b="0" dirty="0">
                <a:latin typeface="+mn-lt"/>
              </a:rPr>
              <a:t>Unique hybrid capabilities with Azure</a:t>
            </a:r>
          </a:p>
        </p:txBody>
      </p:sp>
      <p:grpSp>
        <p:nvGrpSpPr>
          <p:cNvPr id="3" name="Group 2">
            <a:extLst>
              <a:ext uri="{FF2B5EF4-FFF2-40B4-BE49-F238E27FC236}">
                <a16:creationId xmlns:a16="http://schemas.microsoft.com/office/drawing/2014/main" id="{4305AEDD-16B9-4829-B3E6-7BEBA36642D7}"/>
              </a:ext>
            </a:extLst>
          </p:cNvPr>
          <p:cNvGrpSpPr/>
          <p:nvPr/>
        </p:nvGrpSpPr>
        <p:grpSpPr>
          <a:xfrm>
            <a:off x="1220555" y="2066848"/>
            <a:ext cx="1724628" cy="1724628"/>
            <a:chOff x="1070841" y="2243829"/>
            <a:chExt cx="1724628" cy="1724628"/>
          </a:xfrm>
        </p:grpSpPr>
        <p:pic>
          <p:nvPicPr>
            <p:cNvPr id="8" name="Picture 7">
              <a:extLst>
                <a:ext uri="{FF2B5EF4-FFF2-40B4-BE49-F238E27FC236}">
                  <a16:creationId xmlns:a16="http://schemas.microsoft.com/office/drawing/2014/main" id="{88B9B540-0743-844D-A5C7-D21B93F5657B}"/>
                </a:ext>
              </a:extLst>
            </p:cNvPr>
            <p:cNvPicPr>
              <a:picLocks noChangeAspect="1"/>
            </p:cNvPicPr>
            <p:nvPr/>
          </p:nvPicPr>
          <p:blipFill>
            <a:blip r:embed="rId3"/>
            <a:stretch>
              <a:fillRect/>
            </a:stretch>
          </p:blipFill>
          <p:spPr>
            <a:xfrm>
              <a:off x="1363810" y="2656661"/>
              <a:ext cx="1138690" cy="898964"/>
            </a:xfrm>
            <a:prstGeom prst="rect">
              <a:avLst/>
            </a:prstGeom>
            <a:solidFill>
              <a:schemeClr val="bg1"/>
            </a:solidFill>
            <a:ln w="0">
              <a:noFill/>
            </a:ln>
          </p:spPr>
        </p:pic>
        <p:sp>
          <p:nvSpPr>
            <p:cNvPr id="13" name="Oval 12">
              <a:extLst>
                <a:ext uri="{FF2B5EF4-FFF2-40B4-BE49-F238E27FC236}">
                  <a16:creationId xmlns:a16="http://schemas.microsoft.com/office/drawing/2014/main" id="{A798D497-1A12-4411-BCD2-60138B0081C1}"/>
                </a:ext>
              </a:extLst>
            </p:cNvPr>
            <p:cNvSpPr/>
            <p:nvPr/>
          </p:nvSpPr>
          <p:spPr bwMode="auto">
            <a:xfrm>
              <a:off x="1070841"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6" name="Title 12">
            <a:extLst>
              <a:ext uri="{FF2B5EF4-FFF2-40B4-BE49-F238E27FC236}">
                <a16:creationId xmlns:a16="http://schemas.microsoft.com/office/drawing/2014/main" id="{DB54C4E0-8775-4DD7-BF45-D57DCE92F562}"/>
              </a:ext>
            </a:extLst>
          </p:cNvPr>
          <p:cNvSpPr txBox="1">
            <a:spLocks/>
          </p:cNvSpPr>
          <p:nvPr/>
        </p:nvSpPr>
        <p:spPr>
          <a:xfrm>
            <a:off x="3583915" y="4131533"/>
            <a:ext cx="254656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2000" b="0" dirty="0">
                <a:latin typeface="+mn-lt"/>
              </a:rPr>
              <a:t>Advanced multi-layer security</a:t>
            </a:r>
          </a:p>
        </p:txBody>
      </p:sp>
      <p:grpSp>
        <p:nvGrpSpPr>
          <p:cNvPr id="7" name="Group 6">
            <a:extLst>
              <a:ext uri="{FF2B5EF4-FFF2-40B4-BE49-F238E27FC236}">
                <a16:creationId xmlns:a16="http://schemas.microsoft.com/office/drawing/2014/main" id="{A69110A0-F5C6-47F6-B4EB-DABCDFB0B0C8}"/>
              </a:ext>
            </a:extLst>
          </p:cNvPr>
          <p:cNvGrpSpPr/>
          <p:nvPr/>
        </p:nvGrpSpPr>
        <p:grpSpPr>
          <a:xfrm>
            <a:off x="3994881" y="2066848"/>
            <a:ext cx="1724628" cy="1724628"/>
            <a:chOff x="3882866" y="2243829"/>
            <a:chExt cx="1724628" cy="1724628"/>
          </a:xfrm>
        </p:grpSpPr>
        <p:pic>
          <p:nvPicPr>
            <p:cNvPr id="5" name="Picture 4">
              <a:extLst>
                <a:ext uri="{FF2B5EF4-FFF2-40B4-BE49-F238E27FC236}">
                  <a16:creationId xmlns:a16="http://schemas.microsoft.com/office/drawing/2014/main" id="{164099FA-DE6D-6A4C-9D95-62F9FAA362BF}"/>
                </a:ext>
              </a:extLst>
            </p:cNvPr>
            <p:cNvPicPr>
              <a:picLocks noChangeAspect="1"/>
            </p:cNvPicPr>
            <p:nvPr/>
          </p:nvPicPr>
          <p:blipFill>
            <a:blip r:embed="rId4"/>
            <a:stretch>
              <a:fillRect/>
            </a:stretch>
          </p:blipFill>
          <p:spPr>
            <a:xfrm>
              <a:off x="4303465" y="2655594"/>
              <a:ext cx="883430" cy="901098"/>
            </a:xfrm>
            <a:prstGeom prst="rect">
              <a:avLst/>
            </a:prstGeom>
            <a:solidFill>
              <a:schemeClr val="bg1"/>
            </a:solidFill>
            <a:ln w="0">
              <a:noFill/>
            </a:ln>
          </p:spPr>
        </p:pic>
        <p:sp>
          <p:nvSpPr>
            <p:cNvPr id="12" name="Oval 11">
              <a:extLst>
                <a:ext uri="{FF2B5EF4-FFF2-40B4-BE49-F238E27FC236}">
                  <a16:creationId xmlns:a16="http://schemas.microsoft.com/office/drawing/2014/main" id="{DBD093CB-21D7-43E8-8E52-AFEE76DA01C1}"/>
                </a:ext>
              </a:extLst>
            </p:cNvPr>
            <p:cNvSpPr/>
            <p:nvPr/>
          </p:nvSpPr>
          <p:spPr bwMode="auto">
            <a:xfrm>
              <a:off x="3882866"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7" name="Title 12">
            <a:extLst>
              <a:ext uri="{FF2B5EF4-FFF2-40B4-BE49-F238E27FC236}">
                <a16:creationId xmlns:a16="http://schemas.microsoft.com/office/drawing/2014/main" id="{72BB38B9-4CFF-411A-A87B-170813CDAE78}"/>
              </a:ext>
            </a:extLst>
          </p:cNvPr>
          <p:cNvSpPr txBox="1">
            <a:spLocks/>
          </p:cNvSpPr>
          <p:nvPr/>
        </p:nvSpPr>
        <p:spPr>
          <a:xfrm>
            <a:off x="6520409" y="4131533"/>
            <a:ext cx="2264924"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90000"/>
              </a:lnSpc>
              <a:spcAft>
                <a:spcPct val="35000"/>
              </a:spcAft>
              <a:defRPr/>
            </a:pPr>
            <a:r>
              <a:rPr lang="en-US" sz="2000" b="0" dirty="0">
                <a:latin typeface="+mn-lt"/>
              </a:rPr>
              <a:t>Faster innovation </a:t>
            </a:r>
            <a:br>
              <a:rPr lang="en-US" sz="2000" b="0" dirty="0">
                <a:latin typeface="+mn-lt"/>
              </a:rPr>
            </a:br>
            <a:r>
              <a:rPr lang="en-US" sz="2000" b="0" dirty="0">
                <a:latin typeface="+mn-lt"/>
              </a:rPr>
              <a:t>for applications</a:t>
            </a:r>
          </a:p>
        </p:txBody>
      </p:sp>
      <p:grpSp>
        <p:nvGrpSpPr>
          <p:cNvPr id="9" name="Group 8">
            <a:extLst>
              <a:ext uri="{FF2B5EF4-FFF2-40B4-BE49-F238E27FC236}">
                <a16:creationId xmlns:a16="http://schemas.microsoft.com/office/drawing/2014/main" id="{F5470358-BAF8-4EF1-9766-29556A3EC859}"/>
              </a:ext>
            </a:extLst>
          </p:cNvPr>
          <p:cNvGrpSpPr/>
          <p:nvPr/>
        </p:nvGrpSpPr>
        <p:grpSpPr>
          <a:xfrm>
            <a:off x="6790557" y="2066848"/>
            <a:ext cx="1724628" cy="1724628"/>
            <a:chOff x="6508079" y="2243829"/>
            <a:chExt cx="1724628" cy="1724628"/>
          </a:xfrm>
        </p:grpSpPr>
        <p:pic>
          <p:nvPicPr>
            <p:cNvPr id="6" name="Picture 5">
              <a:extLst>
                <a:ext uri="{FF2B5EF4-FFF2-40B4-BE49-F238E27FC236}">
                  <a16:creationId xmlns:a16="http://schemas.microsoft.com/office/drawing/2014/main" id="{BD321029-1F4F-5742-B4A3-9BF2E2756720}"/>
                </a:ext>
              </a:extLst>
            </p:cNvPr>
            <p:cNvPicPr>
              <a:picLocks noChangeAspect="1"/>
            </p:cNvPicPr>
            <p:nvPr/>
          </p:nvPicPr>
          <p:blipFill>
            <a:blip r:embed="rId5"/>
            <a:stretch>
              <a:fillRect/>
            </a:stretch>
          </p:blipFill>
          <p:spPr>
            <a:xfrm>
              <a:off x="6801048" y="2723747"/>
              <a:ext cx="1138690" cy="764792"/>
            </a:xfrm>
            <a:prstGeom prst="rect">
              <a:avLst/>
            </a:prstGeom>
            <a:solidFill>
              <a:schemeClr val="bg1"/>
            </a:solidFill>
            <a:ln w="0">
              <a:noFill/>
            </a:ln>
          </p:spPr>
        </p:pic>
        <p:sp>
          <p:nvSpPr>
            <p:cNvPr id="14" name="Oval 13">
              <a:extLst>
                <a:ext uri="{FF2B5EF4-FFF2-40B4-BE49-F238E27FC236}">
                  <a16:creationId xmlns:a16="http://schemas.microsoft.com/office/drawing/2014/main" id="{ACE2FE15-9A64-45EF-94A1-A79DFF26836E}"/>
                </a:ext>
              </a:extLst>
            </p:cNvPr>
            <p:cNvSpPr/>
            <p:nvPr/>
          </p:nvSpPr>
          <p:spPr bwMode="auto">
            <a:xfrm>
              <a:off x="6508079"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8" name="Title 12">
            <a:extLst>
              <a:ext uri="{FF2B5EF4-FFF2-40B4-BE49-F238E27FC236}">
                <a16:creationId xmlns:a16="http://schemas.microsoft.com/office/drawing/2014/main" id="{1EDA960F-35B6-4930-8D1B-E7674C80C1BA}"/>
              </a:ext>
            </a:extLst>
          </p:cNvPr>
          <p:cNvSpPr txBox="1">
            <a:spLocks/>
          </p:cNvSpPr>
          <p:nvPr/>
        </p:nvSpPr>
        <p:spPr>
          <a:xfrm>
            <a:off x="9175267" y="4131533"/>
            <a:ext cx="2044976" cy="8309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50" normalizeH="0" baseline="0" noProof="0" dirty="0">
                <a:ln w="3175">
                  <a:noFill/>
                </a:ln>
                <a:effectLst/>
                <a:uLnTx/>
                <a:uFillTx/>
                <a:latin typeface="+mn-lt"/>
                <a:ea typeface="+mn-ea"/>
                <a:cs typeface="Segoe UI" pitchFamily="34" charset="0"/>
              </a:rPr>
              <a:t>Unprecedented</a:t>
            </a:r>
            <a:br>
              <a:rPr kumimoji="0" lang="en-US" sz="2000" b="0" i="0" u="none" strike="noStrike" kern="1200" cap="none" spc="-50" normalizeH="0" baseline="0" noProof="0" dirty="0">
                <a:ln w="3175">
                  <a:noFill/>
                </a:ln>
                <a:effectLst/>
                <a:uLnTx/>
                <a:uFillTx/>
                <a:latin typeface="+mn-lt"/>
                <a:ea typeface="+mn-ea"/>
                <a:cs typeface="Segoe UI" pitchFamily="34" charset="0"/>
              </a:rPr>
            </a:br>
            <a:r>
              <a:rPr kumimoji="0" lang="en-US" sz="2000" b="0" i="0" u="none" strike="noStrike" kern="1200" cap="none" spc="-50" normalizeH="0" baseline="0" noProof="0" dirty="0">
                <a:ln w="3175">
                  <a:noFill/>
                </a:ln>
                <a:effectLst/>
                <a:uLnTx/>
                <a:uFillTx/>
                <a:latin typeface="+mn-lt"/>
                <a:ea typeface="+mn-ea"/>
                <a:cs typeface="Segoe UI" pitchFamily="34" charset="0"/>
              </a:rPr>
              <a:t>hyper-converged infrastructure</a:t>
            </a:r>
          </a:p>
        </p:txBody>
      </p:sp>
      <p:grpSp>
        <p:nvGrpSpPr>
          <p:cNvPr id="10" name="Group 9">
            <a:extLst>
              <a:ext uri="{FF2B5EF4-FFF2-40B4-BE49-F238E27FC236}">
                <a16:creationId xmlns:a16="http://schemas.microsoft.com/office/drawing/2014/main" id="{DCB5CA3D-6CDE-4334-97EB-3947E9411B29}"/>
              </a:ext>
            </a:extLst>
          </p:cNvPr>
          <p:cNvGrpSpPr/>
          <p:nvPr/>
        </p:nvGrpSpPr>
        <p:grpSpPr>
          <a:xfrm>
            <a:off x="9335441" y="2066848"/>
            <a:ext cx="1724628" cy="1724628"/>
            <a:chOff x="9241447" y="2243829"/>
            <a:chExt cx="1724628" cy="1724628"/>
          </a:xfrm>
        </p:grpSpPr>
        <p:pic>
          <p:nvPicPr>
            <p:cNvPr id="4" name="Picture 3">
              <a:extLst>
                <a:ext uri="{FF2B5EF4-FFF2-40B4-BE49-F238E27FC236}">
                  <a16:creationId xmlns:a16="http://schemas.microsoft.com/office/drawing/2014/main" id="{21804FE2-DD94-5C49-9B8A-E7840D3E6990}"/>
                </a:ext>
              </a:extLst>
            </p:cNvPr>
            <p:cNvPicPr>
              <a:picLocks noChangeAspect="1"/>
            </p:cNvPicPr>
            <p:nvPr/>
          </p:nvPicPr>
          <p:blipFill>
            <a:blip r:embed="rId6"/>
            <a:stretch>
              <a:fillRect/>
            </a:stretch>
          </p:blipFill>
          <p:spPr>
            <a:xfrm>
              <a:off x="9534416" y="2741968"/>
              <a:ext cx="1138690" cy="728350"/>
            </a:xfrm>
            <a:prstGeom prst="rect">
              <a:avLst/>
            </a:prstGeom>
            <a:solidFill>
              <a:schemeClr val="bg1"/>
            </a:solidFill>
            <a:ln w="0">
              <a:noFill/>
            </a:ln>
          </p:spPr>
        </p:pic>
        <p:sp>
          <p:nvSpPr>
            <p:cNvPr id="19" name="Oval 18">
              <a:extLst>
                <a:ext uri="{FF2B5EF4-FFF2-40B4-BE49-F238E27FC236}">
                  <a16:creationId xmlns:a16="http://schemas.microsoft.com/office/drawing/2014/main" id="{70042520-0914-468F-AF37-8167DB00BD5D}"/>
                </a:ext>
              </a:extLst>
            </p:cNvPr>
            <p:cNvSpPr/>
            <p:nvPr/>
          </p:nvSpPr>
          <p:spPr bwMode="auto">
            <a:xfrm>
              <a:off x="9241447" y="2243829"/>
              <a:ext cx="1724628" cy="1724628"/>
            </a:xfrm>
            <a:prstGeom prst="ellipse">
              <a:avLst/>
            </a:prstGeom>
            <a:no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165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3"/>
                                        </p:tgtEl>
                                      </p:cBhvr>
                                      <p:by x="0" y="0"/>
                                    </p:animScale>
                                  </p:childTnLst>
                                </p:cTn>
                              </p:par>
                              <p:par>
                                <p:cTn id="9" presetID="10" presetClass="entr" presetSubtype="0" fill="hold" grpId="0"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path" presetSubtype="0" decel="100000" fill="hold" grpId="1" nodeType="withEffect">
                                  <p:stCondLst>
                                    <p:cond delay="1000"/>
                                  </p:stCondLst>
                                  <p:childTnLst>
                                    <p:animMotion origin="layout" path="M -2.29167E-6 -3.7037E-6 L -2.29167E-6 -0.03009 " pathEditMode="relative" rAng="0" ptsTypes="AA">
                                      <p:cBhvr>
                                        <p:cTn id="13" dur="500" spd="-100000" fill="hold"/>
                                        <p:tgtEl>
                                          <p:spTgt spid="15"/>
                                        </p:tgtEl>
                                        <p:attrNameLst>
                                          <p:attrName>ppt_x</p:attrName>
                                          <p:attrName>ppt_y</p:attrName>
                                        </p:attrNameLst>
                                      </p:cBhvr>
                                      <p:rCtr x="0" y="-1505"/>
                                    </p:animMotion>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42" presetClass="path" presetSubtype="0" decel="100000" fill="hold" grpId="1" nodeType="withEffect">
                                  <p:stCondLst>
                                    <p:cond delay="1000"/>
                                  </p:stCondLst>
                                  <p:childTnLst>
                                    <p:animMotion origin="layout" path="M 2.5E-6 -4.07407E-6 L 2.5E-6 -0.03009 " pathEditMode="relative" rAng="0" ptsTypes="AA">
                                      <p:cBhvr>
                                        <p:cTn id="18" dur="500" spd="-100000" fill="hold"/>
                                        <p:tgtEl>
                                          <p:spTgt spid="16"/>
                                        </p:tgtEl>
                                        <p:attrNameLst>
                                          <p:attrName>ppt_x</p:attrName>
                                          <p:attrName>ppt_y</p:attrName>
                                        </p:attrNameLst>
                                      </p:cBhvr>
                                      <p:rCtr x="0" y="-1505"/>
                                    </p:animMotion>
                                  </p:childTnLst>
                                </p:cTn>
                              </p:par>
                              <p:par>
                                <p:cTn id="19" presetID="10" presetClass="entr" presetSubtype="0" fill="hold" grpId="0"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42" presetClass="path" presetSubtype="0" decel="100000" fill="hold" grpId="1" nodeType="withEffect">
                                  <p:stCondLst>
                                    <p:cond delay="1000"/>
                                  </p:stCondLst>
                                  <p:childTnLst>
                                    <p:animMotion origin="layout" path="M -2.29167E-6 -3.7037E-6 L -2.29167E-6 -0.03009 " pathEditMode="relative" rAng="0" ptsTypes="AA">
                                      <p:cBhvr>
                                        <p:cTn id="23" dur="500" spd="-100000" fill="hold"/>
                                        <p:tgtEl>
                                          <p:spTgt spid="17"/>
                                        </p:tgtEl>
                                        <p:attrNameLst>
                                          <p:attrName>ppt_x</p:attrName>
                                          <p:attrName>ppt_y</p:attrName>
                                        </p:attrNameLst>
                                      </p:cBhvr>
                                      <p:rCtr x="0" y="-1505"/>
                                    </p:animMotion>
                                  </p:childTnLst>
                                </p:cTn>
                              </p:par>
                              <p:par>
                                <p:cTn id="24" presetID="10" presetClass="entr" presetSubtype="0" fill="hold" grpId="0"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42" presetClass="path" presetSubtype="0" decel="100000" fill="hold" grpId="1" nodeType="withEffect">
                                  <p:stCondLst>
                                    <p:cond delay="1000"/>
                                  </p:stCondLst>
                                  <p:childTnLst>
                                    <p:animMotion origin="layout" path="M -2.29167E-6 -3.7037E-6 L -2.29167E-6 -0.03009 " pathEditMode="relative" rAng="0" ptsTypes="AA">
                                      <p:cBhvr>
                                        <p:cTn id="28" dur="500" spd="-100000" fill="hold"/>
                                        <p:tgtEl>
                                          <p:spTgt spid="18"/>
                                        </p:tgtEl>
                                        <p:attrNameLst>
                                          <p:attrName>ppt_x</p:attrName>
                                          <p:attrName>ppt_y</p:attrName>
                                        </p:attrNameLst>
                                      </p:cBhvr>
                                      <p:rCtr x="0" y="-1505"/>
                                    </p:animMotion>
                                  </p:childTnLst>
                                </p:cTn>
                              </p:par>
                              <p:par>
                                <p:cTn id="29" presetID="1" presetClass="entr" presetSubtype="0" fill="hold" nodeType="with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par>
                                <p:cTn id="31" presetID="6" presetClass="emph" presetSubtype="0" accel="100000" autoRev="1" fill="hold" nodeType="withEffect">
                                  <p:stCondLst>
                                    <p:cond delay="0"/>
                                  </p:stCondLst>
                                  <p:childTnLst>
                                    <p:animScale>
                                      <p:cBhvr>
                                        <p:cTn id="32" dur="500" fill="hold"/>
                                        <p:tgtEl>
                                          <p:spTgt spid="7"/>
                                        </p:tgtEl>
                                      </p:cBhvr>
                                      <p:by x="0" y="0"/>
                                    </p:animScale>
                                  </p:childTnLst>
                                </p:cTn>
                              </p:par>
                              <p:par>
                                <p:cTn id="33" presetID="1" presetClass="entr" presetSubtype="0" fill="hold" nodeType="withEffect">
                                  <p:stCondLst>
                                    <p:cond delay="0"/>
                                  </p:stCondLst>
                                  <p:childTnLst>
                                    <p:set>
                                      <p:cBhvr>
                                        <p:cTn id="34" dur="1" fill="hold">
                                          <p:stCondLst>
                                            <p:cond delay="499"/>
                                          </p:stCondLst>
                                        </p:cTn>
                                        <p:tgtEl>
                                          <p:spTgt spid="9"/>
                                        </p:tgtEl>
                                        <p:attrNameLst>
                                          <p:attrName>style.visibility</p:attrName>
                                        </p:attrNameLst>
                                      </p:cBhvr>
                                      <p:to>
                                        <p:strVal val="visible"/>
                                      </p:to>
                                    </p:set>
                                  </p:childTnLst>
                                </p:cTn>
                              </p:par>
                              <p:par>
                                <p:cTn id="35" presetID="6" presetClass="emph" presetSubtype="0" accel="100000" autoRev="1" fill="hold" nodeType="withEffect">
                                  <p:stCondLst>
                                    <p:cond delay="0"/>
                                  </p:stCondLst>
                                  <p:childTnLst>
                                    <p:animScale>
                                      <p:cBhvr>
                                        <p:cTn id="36" dur="500" fill="hold"/>
                                        <p:tgtEl>
                                          <p:spTgt spid="9"/>
                                        </p:tgtEl>
                                      </p:cBhvr>
                                      <p:by x="0" y="0"/>
                                    </p:animScale>
                                  </p:childTnLst>
                                </p:cTn>
                              </p:par>
                              <p:par>
                                <p:cTn id="37" presetID="1" presetClass="entr" presetSubtype="0" fill="hold" nodeType="withEffect">
                                  <p:stCondLst>
                                    <p:cond delay="0"/>
                                  </p:stCondLst>
                                  <p:childTnLst>
                                    <p:set>
                                      <p:cBhvr>
                                        <p:cTn id="38" dur="1" fill="hold">
                                          <p:stCondLst>
                                            <p:cond delay="499"/>
                                          </p:stCondLst>
                                        </p:cTn>
                                        <p:tgtEl>
                                          <p:spTgt spid="10"/>
                                        </p:tgtEl>
                                        <p:attrNameLst>
                                          <p:attrName>style.visibility</p:attrName>
                                        </p:attrNameLst>
                                      </p:cBhvr>
                                      <p:to>
                                        <p:strVal val="visible"/>
                                      </p:to>
                                    </p:set>
                                  </p:childTnLst>
                                </p:cTn>
                              </p:par>
                              <p:par>
                                <p:cTn id="39" presetID="6" presetClass="emph" presetSubtype="0" accel="100000" autoRev="1" fill="hold" nodeType="withEffect">
                                  <p:stCondLst>
                                    <p:cond delay="0"/>
                                  </p:stCondLst>
                                  <p:childTnLst>
                                    <p:animScale>
                                      <p:cBhvr>
                                        <p:cTn id="40" dur="500" fill="hold"/>
                                        <p:tgtEl>
                                          <p:spTgt spid="10"/>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C23CE-F16C-46E3-9148-A23E8F5E5592}"/>
              </a:ext>
            </a:extLst>
          </p:cNvPr>
          <p:cNvSpPr/>
          <p:nvPr/>
        </p:nvSpPr>
        <p:spPr bwMode="auto">
          <a:xfrm>
            <a:off x="0" y="-1"/>
            <a:ext cx="12192000" cy="646102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E0A2370-51AD-4990-B37E-AFB45B311FB9}"/>
              </a:ext>
            </a:extLst>
          </p:cNvPr>
          <p:cNvSpPr>
            <a:spLocks noGrp="1"/>
          </p:cNvSpPr>
          <p:nvPr>
            <p:ph type="title"/>
          </p:nvPr>
        </p:nvSpPr>
        <p:spPr>
          <a:xfrm>
            <a:off x="269242" y="289512"/>
            <a:ext cx="11709548" cy="878794"/>
          </a:xfrm>
        </p:spPr>
        <p:txBody>
          <a:bodyPr/>
          <a:lstStyle/>
          <a:p>
            <a:pPr lvl="0">
              <a:spcAft>
                <a:spcPct val="35000"/>
              </a:spcAft>
            </a:pPr>
            <a:r>
              <a:rPr lang="en-US" dirty="0">
                <a:solidFill>
                  <a:schemeClr val="bg1"/>
                </a:solidFill>
              </a:rPr>
              <a:t>We need better hybrid solutions</a:t>
            </a:r>
          </a:p>
        </p:txBody>
      </p:sp>
      <p:sp>
        <p:nvSpPr>
          <p:cNvPr id="3" name="Rectangular Callout 2">
            <a:extLst>
              <a:ext uri="{FF2B5EF4-FFF2-40B4-BE49-F238E27FC236}">
                <a16:creationId xmlns:a16="http://schemas.microsoft.com/office/drawing/2014/main" id="{3D402FA4-53DE-4A4B-8A31-1FC6198BFDA1}"/>
              </a:ext>
            </a:extLst>
          </p:cNvPr>
          <p:cNvSpPr/>
          <p:nvPr/>
        </p:nvSpPr>
        <p:spPr bwMode="auto">
          <a:xfrm>
            <a:off x="737875" y="1789936"/>
            <a:ext cx="3254244" cy="1920241"/>
          </a:xfrm>
          <a:prstGeom prst="wedgeRectCallout">
            <a:avLst>
              <a:gd name="adj1" fmla="val 33331"/>
              <a:gd name="adj2" fmla="val 65387"/>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t>“I need disaster</a:t>
            </a:r>
            <a:b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b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t>recovery that</a:t>
            </a:r>
            <a:b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b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t>gets services back</a:t>
            </a:r>
            <a:b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b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charset="0"/>
                <a:ea typeface="Segoe UI" charset="0"/>
                <a:cs typeface="Segoe UI" charset="0"/>
              </a:rPr>
              <a:t>online faster”</a:t>
            </a:r>
          </a:p>
        </p:txBody>
      </p:sp>
      <p:sp>
        <p:nvSpPr>
          <p:cNvPr id="38" name="Rectangular Callout 37">
            <a:extLst>
              <a:ext uri="{FF2B5EF4-FFF2-40B4-BE49-F238E27FC236}">
                <a16:creationId xmlns:a16="http://schemas.microsoft.com/office/drawing/2014/main" id="{E57C5E0D-0677-B040-8BBC-77EFE836ACC3}"/>
              </a:ext>
            </a:extLst>
          </p:cNvPr>
          <p:cNvSpPr/>
          <p:nvPr/>
        </p:nvSpPr>
        <p:spPr bwMode="auto">
          <a:xfrm>
            <a:off x="4357868" y="1789936"/>
            <a:ext cx="3254244" cy="1920241"/>
          </a:xfrm>
          <a:prstGeom prst="wedgeRectCallout">
            <a:avLst>
              <a:gd name="adj1" fmla="val 33462"/>
              <a:gd name="adj2" fmla="val 67058"/>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“I need cost</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effective archive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storage for massive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amounts of data for compliance reasons”</a:t>
            </a:r>
          </a:p>
        </p:txBody>
      </p:sp>
      <p:sp>
        <p:nvSpPr>
          <p:cNvPr id="22" name="Rectangular Callout 37">
            <a:extLst>
              <a:ext uri="{FF2B5EF4-FFF2-40B4-BE49-F238E27FC236}">
                <a16:creationId xmlns:a16="http://schemas.microsoft.com/office/drawing/2014/main" id="{4887ECA9-05FE-424A-B90E-ECFE2362FFB7}"/>
              </a:ext>
            </a:extLst>
          </p:cNvPr>
          <p:cNvSpPr/>
          <p:nvPr/>
        </p:nvSpPr>
        <p:spPr bwMode="auto">
          <a:xfrm>
            <a:off x="7977861" y="1789936"/>
            <a:ext cx="3476265" cy="1920241"/>
          </a:xfrm>
          <a:prstGeom prst="wedgeRectCallout">
            <a:avLst>
              <a:gd name="adj1" fmla="val 8641"/>
              <a:gd name="adj2" fmla="val 66264"/>
            </a:avLst>
          </a:prstGeom>
          <a:noFill/>
          <a:ln w="190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1250">
                      <a:schemeClr val="bg1"/>
                    </a:gs>
                    <a:gs pos="100000">
                      <a:schemeClr val="bg1"/>
                    </a:gs>
                  </a:gsLst>
                  <a:lin ang="5400000" scaled="0"/>
                </a:gradFill>
                <a:latin typeface="Segoe UI" charset="0"/>
                <a:cs typeface="Segoe UI" charset="0"/>
              </a:rPr>
              <a:t>“I can’t move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everything to the</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cloud at once, so how</a:t>
            </a:r>
            <a:br>
              <a:rPr lang="en-US" sz="2000" dirty="0">
                <a:gradFill>
                  <a:gsLst>
                    <a:gs pos="1250">
                      <a:schemeClr val="bg1"/>
                    </a:gs>
                    <a:gs pos="100000">
                      <a:schemeClr val="bg1"/>
                    </a:gs>
                  </a:gsLst>
                  <a:lin ang="5400000" scaled="0"/>
                </a:gradFill>
                <a:latin typeface="Segoe UI" charset="0"/>
                <a:cs typeface="Segoe UI" charset="0"/>
              </a:rPr>
            </a:br>
            <a:r>
              <a:rPr lang="en-US" sz="2000" dirty="0">
                <a:gradFill>
                  <a:gsLst>
                    <a:gs pos="1250">
                      <a:schemeClr val="bg1"/>
                    </a:gs>
                    <a:gs pos="100000">
                      <a:schemeClr val="bg1"/>
                    </a:gs>
                  </a:gsLst>
                  <a:lin ang="5400000" scaled="0"/>
                </a:gradFill>
                <a:latin typeface="Segoe UI" charset="0"/>
                <a:cs typeface="Segoe UI" charset="0"/>
              </a:rPr>
              <a:t>do I manage it all?”</a:t>
            </a:r>
          </a:p>
        </p:txBody>
      </p:sp>
      <p:grpSp>
        <p:nvGrpSpPr>
          <p:cNvPr id="29" name="Group 28">
            <a:extLst>
              <a:ext uri="{FF2B5EF4-FFF2-40B4-BE49-F238E27FC236}">
                <a16:creationId xmlns:a16="http://schemas.microsoft.com/office/drawing/2014/main" id="{DE8B5B32-61B5-6A4D-8916-E9B15BD07D36}"/>
              </a:ext>
            </a:extLst>
          </p:cNvPr>
          <p:cNvGrpSpPr/>
          <p:nvPr/>
        </p:nvGrpSpPr>
        <p:grpSpPr>
          <a:xfrm>
            <a:off x="432414" y="4331808"/>
            <a:ext cx="11305162" cy="627864"/>
            <a:chOff x="432414" y="5326419"/>
            <a:chExt cx="11305162" cy="627864"/>
          </a:xfrm>
        </p:grpSpPr>
        <p:grpSp>
          <p:nvGrpSpPr>
            <p:cNvPr id="30" name="Group 29">
              <a:extLst>
                <a:ext uri="{FF2B5EF4-FFF2-40B4-BE49-F238E27FC236}">
                  <a16:creationId xmlns:a16="http://schemas.microsoft.com/office/drawing/2014/main" id="{99879AB4-9045-2444-9599-D93882F04712}"/>
                </a:ext>
              </a:extLst>
            </p:cNvPr>
            <p:cNvGrpSpPr/>
            <p:nvPr/>
          </p:nvGrpSpPr>
          <p:grpSpPr>
            <a:xfrm>
              <a:off x="432414" y="5326419"/>
              <a:ext cx="11305162" cy="627864"/>
              <a:chOff x="432414" y="5326419"/>
              <a:chExt cx="11305162" cy="627864"/>
            </a:xfrm>
          </p:grpSpPr>
          <p:sp>
            <p:nvSpPr>
              <p:cNvPr id="33" name="TextBox 32">
                <a:extLst>
                  <a:ext uri="{FF2B5EF4-FFF2-40B4-BE49-F238E27FC236}">
                    <a16:creationId xmlns:a16="http://schemas.microsoft.com/office/drawing/2014/main" id="{7265B9F5-4C0F-E84C-861B-614B38ABFAB1}"/>
                  </a:ext>
                </a:extLst>
              </p:cNvPr>
              <p:cNvSpPr txBox="1"/>
              <p:nvPr/>
            </p:nvSpPr>
            <p:spPr>
              <a:xfrm>
                <a:off x="9422792" y="5326419"/>
                <a:ext cx="808424" cy="627864"/>
              </a:xfrm>
              <a:prstGeom prst="rect">
                <a:avLst/>
              </a:prstGeom>
              <a:noFill/>
            </p:spPr>
            <p:txBody>
              <a:bodyPr wrap="square" lIns="182880" tIns="146304" rIns="182880" bIns="146304" rtlCol="0">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a:ea typeface="+mn-ea"/>
                    <a:cs typeface="+mn-cs"/>
                  </a:rPr>
                  <a:t>IT</a:t>
                </a:r>
              </a:p>
            </p:txBody>
          </p:sp>
          <p:cxnSp>
            <p:nvCxnSpPr>
              <p:cNvPr id="34" name="Straight Connector 33">
                <a:extLst>
                  <a:ext uri="{FF2B5EF4-FFF2-40B4-BE49-F238E27FC236}">
                    <a16:creationId xmlns:a16="http://schemas.microsoft.com/office/drawing/2014/main" id="{79A95DDA-E5A3-E543-B8C4-16CE0CD9B9A8}"/>
                  </a:ext>
                </a:extLst>
              </p:cNvPr>
              <p:cNvCxnSpPr>
                <a:cxnSpLocks/>
              </p:cNvCxnSpPr>
              <p:nvPr/>
            </p:nvCxnSpPr>
            <p:spPr>
              <a:xfrm flipH="1">
                <a:off x="432414" y="5640351"/>
                <a:ext cx="776746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DD933DF-AB88-3C4D-864B-C7BA6D3D4171}"/>
                  </a:ext>
                </a:extLst>
              </p:cNvPr>
              <p:cNvCxnSpPr>
                <a:cxnSpLocks/>
              </p:cNvCxnSpPr>
              <p:nvPr/>
            </p:nvCxnSpPr>
            <p:spPr>
              <a:xfrm flipH="1">
                <a:off x="10160998" y="5640351"/>
                <a:ext cx="1576578" cy="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034CC6-1C96-BA43-B992-D84A130BD59E}"/>
                  </a:ext>
                </a:extLst>
              </p:cNvPr>
              <p:cNvCxnSpPr/>
              <p:nvPr/>
            </p:nvCxnSpPr>
            <p:spPr>
              <a:xfrm>
                <a:off x="819988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E54C63-677D-E54D-BA6C-1A8114857751}"/>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86D43117-9CD4-CE46-9816-D5673BB59B25}"/>
                </a:ext>
              </a:extLst>
            </p:cNvPr>
            <p:cNvPicPr>
              <a:picLocks noChangeAspect="1"/>
            </p:cNvPicPr>
            <p:nvPr/>
          </p:nvPicPr>
          <p:blipFill>
            <a:blip r:embed="rId3"/>
            <a:stretch>
              <a:fillRect/>
            </a:stretch>
          </p:blipFill>
          <p:spPr>
            <a:xfrm>
              <a:off x="8520022" y="5373651"/>
              <a:ext cx="800100" cy="533400"/>
            </a:xfrm>
            <a:prstGeom prst="rect">
              <a:avLst/>
            </a:prstGeom>
          </p:spPr>
        </p:pic>
      </p:grpSp>
    </p:spTree>
    <p:extLst>
      <p:ext uri="{BB962C8B-B14F-4D97-AF65-F5344CB8AC3E}">
        <p14:creationId xmlns:p14="http://schemas.microsoft.com/office/powerpoint/2010/main" val="273074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nodeType="withEffect">
                                  <p:stCondLst>
                                    <p:cond delay="0"/>
                                  </p:stCondLst>
                                  <p:childTnLst>
                                    <p:animMotion origin="layout" path="M -2.29167E-6 -3.7037E-6 L -2.29167E-6 -0.03009 " pathEditMode="relative" rAng="0" ptsTypes="AA">
                                      <p:cBhvr>
                                        <p:cTn id="9" dur="500" spd="-100000" fill="hold"/>
                                        <p:tgtEl>
                                          <p:spTgt spid="29"/>
                                        </p:tgtEl>
                                        <p:attrNameLst>
                                          <p:attrName>ppt_x</p:attrName>
                                          <p:attrName>ppt_y</p:attrName>
                                        </p:attrNameLst>
                                      </p:cBhvr>
                                      <p:rCtr x="0" y="-1505"/>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50"/>
                                  </p:stCondLst>
                                  <p:childTnLst>
                                    <p:animMotion origin="layout" path="M -1.04167E-6 -4.07407E-6 L -1.04167E-6 0.05903 " pathEditMode="relative" rAng="0" ptsTypes="AA">
                                      <p:cBhvr>
                                        <p:cTn id="14" dur="500" spd="-100000" fill="hold"/>
                                        <p:tgtEl>
                                          <p:spTgt spid="3"/>
                                        </p:tgtEl>
                                        <p:attrNameLst>
                                          <p:attrName>ppt_x</p:attrName>
                                          <p:attrName>ppt_y</p:attrName>
                                        </p:attrNameLst>
                                      </p:cBhvr>
                                      <p:rCtr x="0" y="2940"/>
                                    </p:animMotion>
                                  </p:childTnLst>
                                </p:cTn>
                              </p:par>
                              <p:par>
                                <p:cTn id="15" presetID="10" presetClass="entr" presetSubtype="0" fill="hold" grpId="0"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42" presetClass="path" presetSubtype="0" decel="100000" fill="hold" grpId="1" nodeType="withEffect">
                                  <p:stCondLst>
                                    <p:cond delay="250"/>
                                  </p:stCondLst>
                                  <p:childTnLst>
                                    <p:animMotion origin="layout" path="M -1.04167E-6 -4.07407E-6 L -1.04167E-6 0.05903 " pathEditMode="relative" rAng="0" ptsTypes="AA">
                                      <p:cBhvr>
                                        <p:cTn id="19" dur="500" spd="-100000" fill="hold"/>
                                        <p:tgtEl>
                                          <p:spTgt spid="38"/>
                                        </p:tgtEl>
                                        <p:attrNameLst>
                                          <p:attrName>ppt_x</p:attrName>
                                          <p:attrName>ppt_y</p:attrName>
                                        </p:attrNameLst>
                                      </p:cBhvr>
                                      <p:rCtr x="0" y="2940"/>
                                    </p:animMotion>
                                  </p:childTnLst>
                                </p:cTn>
                              </p:par>
                              <p:par>
                                <p:cTn id="20" presetID="10" presetClass="entr" presetSubtype="0" fill="hold" grpId="0" nodeType="withEffect">
                                  <p:stCondLst>
                                    <p:cond delay="2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250"/>
                                  </p:stCondLst>
                                  <p:childTnLst>
                                    <p:animMotion origin="layout" path="M -1.04167E-6 -4.07407E-6 L -1.04167E-6 0.05903 " pathEditMode="relative" rAng="0" ptsTypes="AA">
                                      <p:cBhvr>
                                        <p:cTn id="24" dur="500" spd="-100000" fill="hold"/>
                                        <p:tgtEl>
                                          <p:spTgt spid="22"/>
                                        </p:tgtEl>
                                        <p:attrNameLst>
                                          <p:attrName>ppt_x</p:attrName>
                                          <p:attrName>ppt_y</p:attrName>
                                        </p:attrNameLst>
                                      </p:cBhvr>
                                      <p:rCtr x="0"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22" grpId="0" animBg="1"/>
      <p:bldP spid="2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PLORISREVISION" val="2"/>
</p:tagLst>
</file>

<file path=ppt/theme/theme1.xml><?xml version="1.0" encoding="utf-8"?>
<a:theme xmlns:a="http://schemas.openxmlformats.org/drawingml/2006/main" name="1_Windows Server 2016">
  <a:themeElements>
    <a:clrScheme name="Win 2016">
      <a:dk1>
        <a:srgbClr val="002050"/>
      </a:dk1>
      <a:lt1>
        <a:srgbClr val="FFFFFF"/>
      </a:lt1>
      <a:dk2>
        <a:srgbClr val="505050"/>
      </a:dk2>
      <a:lt2>
        <a:srgbClr val="0078D7"/>
      </a:lt2>
      <a:accent1>
        <a:srgbClr val="002050"/>
      </a:accent1>
      <a:accent2>
        <a:srgbClr val="0078D7"/>
      </a:accent2>
      <a:accent3>
        <a:srgbClr val="00BCF2"/>
      </a:accent3>
      <a:accent4>
        <a:srgbClr val="505050"/>
      </a:accent4>
      <a:accent5>
        <a:srgbClr val="737373"/>
      </a:accent5>
      <a:accent6>
        <a:srgbClr val="D2D2D2"/>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8.potx" id="{EB8F4248-9E5E-46A9-8BA8-30209C4FFE2D}" vid="{4BD31EC0-BAC4-44E6-B493-AF7AF04A2B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A71E15D9413F44A6D08BC4844FC196" ma:contentTypeVersion="0" ma:contentTypeDescription="Create a new document." ma:contentTypeScope="" ma:versionID="1c9bd16f5ac59e0dee3acd7df3d2aa9b">
  <xsd:schema xmlns:xsd="http://www.w3.org/2001/XMLSchema" xmlns:xs="http://www.w3.org/2001/XMLSchema" xmlns:p="http://schemas.microsoft.com/office/2006/metadata/properties" targetNamespace="http://schemas.microsoft.com/office/2006/metadata/properties" ma:root="true" ma:fieldsID="19655b3e5873a229ae23432ed1c7ed6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6A83F15B98C1FD4E8D76F6993277120D|-2104630519" UniqueId="7644ab00-0194-4713-bed7-07a1a8370af3">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6.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6A83F15B98C1FD4E8D76F6993277120D" ma:contentTypeVersion="36" ma:contentTypeDescription="" ma:contentTypeScope="" ma:versionID="ea62070e73627ed261dccb5fc742980c">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xmlns:ns5="1c7e1a94-f886-43f0-af7a-031cdfff3ff3" targetNamespace="http://schemas.microsoft.com/office/2006/metadata/properties" ma:root="true" ma:fieldsID="2d5fd911e1338750595046e52099feb0" ns1:_="" ns2:_="" ns3:_="" ns4:_="" ns5:_="">
    <xsd:import namespace="http://schemas.microsoft.com/sharepoint/v3"/>
    <xsd:import namespace="230e9df3-be65-4c73-a93b-d1236ebd677e"/>
    <xsd:import namespace="230E9DF3-BE65-4C73-A93B-D1236EBD677E"/>
    <xsd:import namespace="b3bc04a5-d503-43b1-b98c-a8cf663329d9"/>
    <xsd:import namespace="1c7e1a94-f886-43f0-af7a-031cdfff3ff3"/>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_dlc_DocIdPersistId" minOccurs="0"/>
                <xsd:element ref="ns2:eb54ac91059940029a3cc8a4ff5af673" minOccurs="0"/>
                <xsd:element ref="ns1:ReportOwner"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Coowner" minOccurs="0"/>
                <xsd:element ref="ns2:FolderExtensions" minOccurs="0"/>
                <xsd:element ref="ns2:ParentID1" minOccurs="0"/>
                <xsd:element ref="ns2:GenericText2" minOccurs="0"/>
                <xsd:element ref="ns2:GenericHTML1" minOccurs="0"/>
                <xsd:element ref="ns4:MediaServiceDateTaken" minOccurs="0"/>
                <xsd:element ref="ns4:MediaServiceAutoTags" minOccurs="0"/>
                <xsd:element ref="ns5:Update_x0020_Parent_x0020_Child_x0020_Relation_x0020_for_x0020_KCDOCs2" minOccurs="0"/>
                <xsd:element ref="ns2:_dlc_DocIdUrl" minOccurs="0"/>
                <xsd:element ref="ns1:_dlc_Exempt" minOccurs="0"/>
                <xsd:element ref="ns1:_dlc_ExpireDateSaved" minOccurs="0"/>
                <xsd:element ref="ns1:_dlc_ExpireDate" minOccurs="0"/>
                <xsd:element ref="ns5:MediaServiceOCR" minOccurs="0"/>
                <xsd:element ref="ns5:MediaServiceEventHashCode" minOccurs="0"/>
                <xsd:element ref="ns5: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10"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PublishingExpirationDate" ma:index="1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3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76" nillable="true" ma:displayName="Exempt from Policy" ma:description="" ma:hidden="true" ma:internalName="_dlc_Exempt" ma:readOnly="true">
      <xsd:simpleType>
        <xsd:restriction base="dms:Unknown"/>
      </xsd:simpleType>
    </xsd:element>
    <xsd:element name="_dlc_ExpireDateSaved" ma:index="77" nillable="true" ma:displayName="Original Expiration Date" ma:description="" ma:hidden="true" ma:internalName="_dlc_ExpireDateSaved" ma:readOnly="true">
      <xsd:simpleType>
        <xsd:restriction base="dms:DateTime"/>
      </xsd:simpleType>
    </xsd:element>
    <xsd:element name="_dlc_ExpireDate" ma:index="78"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6" nillable="true" ma:displayName="Expiration" ma:format="DateOnly" ma:internalName="Expire_x0020_Review" ma:readOnly="false">
      <xsd:simpleType>
        <xsd:restriction base="dms:DateTime"/>
      </xsd:simpleType>
    </xsd:element>
    <xsd:element name="Thumbnail1" ma:index="11"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0" nillable="true" ma:displayName="ContentID" ma:indexed="true" ma:internalName="ContentID" ma:readOnly="false">
      <xsd:simpleType>
        <xsd:restriction base="dms:Text">
          <xsd:maxLength value="255"/>
        </xsd:restriction>
      </xsd:simpleType>
    </xsd:element>
    <xsd:element name="Blog_x0020_Name" ma:index="21" nillable="true" ma:displayName="Blog Name" ma:description="Title of an Infopedia Blog" ma:internalName="Blog_x0020_Name">
      <xsd:simpleType>
        <xsd:restriction base="dms:Text">
          <xsd:maxLength value="255"/>
        </xsd:restriction>
      </xsd:simpleType>
    </xsd:element>
    <xsd:element name="_dlc_DocIdPersistId" ma:index="36" nillable="true" ma:displayName="Persist ID" ma:description="Keep ID on add." ma:hidden="true" ma:internalName="_dlc_DocIdPersistId" ma:readOnly="true">
      <xsd:simpleType>
        <xsd:restriction base="dms:Boolean"/>
      </xsd:simpleType>
    </xsd:element>
    <xsd:element name="eb54ac91059940029a3cc8a4ff5af673" ma:index="37"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Coowner" ma:index="67"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68" nillable="true" ma:displayName="Folder Extensions" ma:description="On-DocSet sub folder to support inactive documents views." ma:internalName="FolderExtensions">
      <xsd:simpleType>
        <xsd:restriction base="dms:Unknown"/>
      </xsd:simpleType>
    </xsd:element>
    <xsd:element name="ParentID1" ma:index="69"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70"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71" nillable="true" ma:displayName="GenericHTML1" ma:description="Generic field for future features in implementation" ma:internalName="GenericHTML1">
      <xsd:simpleType>
        <xsd:restriction base="dms:Unknown"/>
      </xsd:simpleType>
    </xsd:element>
    <xsd:element name="_dlc_DocIdUrl" ma:index="7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19"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7e1a94-f886-43f0-af7a-031cdfff3ff3" elementFormDefault="qualified">
    <xsd:import namespace="http://schemas.microsoft.com/office/2006/documentManagement/types"/>
    <xsd:import namespace="http://schemas.microsoft.com/office/infopath/2007/PartnerControls"/>
    <xsd:element name="Update_x0020_Parent_x0020_Child_x0020_Relation_x0020_for_x0020_KCDOCs2" ma:index="74" nillable="true" ma:displayName="Update Parent Child Relation for KCDOCs2" ma:internalName="Update_x0020_Parent_x0020_Child_x0020_Relation_x0020_for_x0020_KCDOCs2">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80" nillable="true" ma:displayName="MediaServiceOCR" ma:internalName="MediaServiceOCR" ma:readOnly="true">
      <xsd:simpleType>
        <xsd:restriction base="dms:Note">
          <xsd:maxLength value="255"/>
        </xsd:restriction>
      </xsd:simpleType>
    </xsd:element>
    <xsd:element name="MediaServiceEventHashCode" ma:index="81" nillable="true" ma:displayName="MediaServiceEventHashCode" ma:hidden="true" ma:internalName="MediaServiceEventHashCode" ma:readOnly="true">
      <xsd:simpleType>
        <xsd:restriction base="dms:Text"/>
      </xsd:simpleType>
    </xsd:element>
    <xsd:element name="MediaServiceGenerationTime" ma:index="82"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9A8D9E-CA31-49C9-9915-46F122F9351D}">
  <ds:schemaRefs>
    <ds:schemaRef ds:uri="http://schemas.microsoft.com/office/2006/documentManagement/types"/>
    <ds:schemaRef ds:uri="http://purl.org/dc/dcmitype/"/>
    <ds:schemaRef ds:uri="http://purl.org/dc/elements/1.1/"/>
    <ds:schemaRef ds:uri="http://schemas.openxmlformats.org/package/2006/metadata/core-properties"/>
    <ds:schemaRef ds:uri="http://www.w3.org/XML/1998/namespace"/>
    <ds:schemaRef ds:uri="http://schemas.microsoft.com/sharepoint/v3"/>
    <ds:schemaRef ds:uri="b3bc04a5-d503-43b1-b98c-a8cf663329d9"/>
    <ds:schemaRef ds:uri="230E9DF3-BE65-4C73-A93B-D1236EBD677E"/>
    <ds:schemaRef ds:uri="http://schemas.microsoft.com/office/2006/metadata/properties"/>
    <ds:schemaRef ds:uri="http://schemas.microsoft.com/office/infopath/2007/PartnerControls"/>
    <ds:schemaRef ds:uri="1c7e1a94-f886-43f0-af7a-031cdfff3ff3"/>
    <ds:schemaRef ds:uri="230e9df3-be65-4c73-a93b-d1236ebd677e"/>
    <ds:schemaRef ds:uri="http://purl.org/dc/terms/"/>
  </ds:schemaRefs>
</ds:datastoreItem>
</file>

<file path=customXml/itemProps2.xml><?xml version="1.0" encoding="utf-8"?>
<ds:datastoreItem xmlns:ds="http://schemas.openxmlformats.org/officeDocument/2006/customXml" ds:itemID="{5464AC0C-FF75-4EF9-8739-6638F1BE6B42}"/>
</file>

<file path=customXml/itemProps3.xml><?xml version="1.0" encoding="utf-8"?>
<ds:datastoreItem xmlns:ds="http://schemas.openxmlformats.org/officeDocument/2006/customXml" ds:itemID="{76FAA77F-BDBD-453A-A609-FB2C873289E4}">
  <ds:schemaRefs>
    <ds:schemaRef ds:uri="http://schemas.microsoft.com/sharepoint/v3/contenttype/forms"/>
  </ds:schemaRefs>
</ds:datastoreItem>
</file>

<file path=customXml/itemProps4.xml><?xml version="1.0" encoding="utf-8"?>
<ds:datastoreItem xmlns:ds="http://schemas.openxmlformats.org/officeDocument/2006/customXml" ds:itemID="{84B543B5-6275-46E0-ADC1-2C01ABED12D0}">
  <ds:schemaRefs>
    <ds:schemaRef ds:uri="http://schemas.microsoft.com/sharepoint/events"/>
  </ds:schemaRefs>
</ds:datastoreItem>
</file>

<file path=customXml/itemProps5.xml><?xml version="1.0" encoding="utf-8"?>
<ds:datastoreItem xmlns:ds="http://schemas.openxmlformats.org/officeDocument/2006/customXml" ds:itemID="{49784A53-DBB9-4201-BA88-6F966E141867}">
  <ds:schemaRefs>
    <ds:schemaRef ds:uri="office.server.policy"/>
  </ds:schemaRefs>
</ds:datastoreItem>
</file>

<file path=customXml/itemProps6.xml><?xml version="1.0" encoding="utf-8"?>
<ds:datastoreItem xmlns:ds="http://schemas.openxmlformats.org/officeDocument/2006/customXml" ds:itemID="{550BD0DD-186F-4C28-A196-B9AD5947B0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1c7e1a94-f886-43f0-af7a-031cdfff3f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4343</Words>
  <Application>Microsoft Office PowerPoint</Application>
  <PresentationFormat>Widescreen</PresentationFormat>
  <Paragraphs>557</Paragraphs>
  <Slides>38</Slides>
  <Notes>36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ＭＳ Ｐゴシック</vt:lpstr>
      <vt:lpstr>ＭＳ Ｐゴシック</vt:lpstr>
      <vt:lpstr>Arial</vt:lpstr>
      <vt:lpstr>Calibri</vt:lpstr>
      <vt:lpstr>Consolas</vt:lpstr>
      <vt:lpstr>Segoe Pro Semibold</vt:lpstr>
      <vt:lpstr>Segoe UI</vt:lpstr>
      <vt:lpstr>Segoe UI Light</vt:lpstr>
      <vt:lpstr>Segoe UI Semibold</vt:lpstr>
      <vt:lpstr>Segoe UI Semilight</vt:lpstr>
      <vt:lpstr>Wingdings</vt:lpstr>
      <vt:lpstr>1_Windows Server 2016</vt:lpstr>
      <vt:lpstr>Windows Server 2019 The operating system that bridges on-premises and Azure</vt:lpstr>
      <vt:lpstr>IT stress points</vt:lpstr>
      <vt:lpstr>PowerPoint Presentation</vt:lpstr>
      <vt:lpstr>What organizations want: Systems that distribute workloads seamlessly</vt:lpstr>
      <vt:lpstr>Customers embracing hybrid cloud</vt:lpstr>
      <vt:lpstr>IT implementing new approaches</vt:lpstr>
      <vt:lpstr>Windows Server promise </vt:lpstr>
      <vt:lpstr>Windows Server 2019</vt:lpstr>
      <vt:lpstr>We need better hybrid solutions</vt:lpstr>
      <vt:lpstr>Hybrid datacenter platform</vt:lpstr>
      <vt:lpstr>Natively integrated Azure backup</vt:lpstr>
      <vt:lpstr>We need better security solutions</vt:lpstr>
      <vt:lpstr>Enhanced security capabilities</vt:lpstr>
      <vt:lpstr>We need better datacenter scale and speed</vt:lpstr>
      <vt:lpstr>PowerPoint Presentation</vt:lpstr>
      <vt:lpstr>Traditional three-tier infrastructure</vt:lpstr>
      <vt:lpstr>Older three-tier infrastructure</vt:lpstr>
      <vt:lpstr>Evolution of Windows Server hyper-converged</vt:lpstr>
      <vt:lpstr>Accelerate your HCI deployment with WSSD</vt:lpstr>
      <vt:lpstr>Simplified HCI management</vt:lpstr>
      <vt:lpstr>We need Dev and IT to work together</vt:lpstr>
      <vt:lpstr>PowerPoint Presentation</vt:lpstr>
      <vt:lpstr>Containers bring Dev and Ops together</vt:lpstr>
      <vt:lpstr>Containers are central to DevOps collaboration</vt:lpstr>
      <vt:lpstr>Faster innovation for applications </vt:lpstr>
      <vt:lpstr>We live in a cross-platform world</vt:lpstr>
      <vt:lpstr>PowerPoint Presentation</vt:lpstr>
      <vt:lpstr>PowerPoint Presentation</vt:lpstr>
      <vt:lpstr>Demo!</vt:lpstr>
      <vt:lpstr>PowerPoint Presentation</vt:lpstr>
      <vt:lpstr>What about…</vt:lpstr>
      <vt:lpstr>Popular Linux tools in Windows 2019</vt:lpstr>
      <vt:lpstr>Windows Server 2019</vt:lpstr>
      <vt:lpstr>This is how you get the fast innovation</vt:lpstr>
      <vt:lpstr>Options to get cloud ready</vt:lpstr>
      <vt:lpstr>Options to manage end of support for 2008 and 2008 R2 workloads</vt:lpstr>
      <vt:lpstr>Get started</vt:lpstr>
      <vt:lpstr>Appendix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Server 2019 L100</dc:title>
  <dc:creator/>
  <cp:lastModifiedBy/>
  <cp:revision>1</cp:revision>
  <dcterms:modified xsi:type="dcterms:W3CDTF">2018-10-15T17:02:53Z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TaxKeyword">
    <vt:lpwstr/>
  </property>
  <property fmtid="{D5CDD505-2E9C-101B-9397-08002B2CF9AE}" pid="4" name="Audience1">
    <vt:lpwstr/>
  </property>
  <property fmtid="{D5CDD505-2E9C-101B-9397-08002B2CF9AE}" pid="5" name="Event Name">
    <vt:lpwstr>47;#Build|58542b36-5bf5-46a6-a53f-a41fb7a73785</vt:lpwstr>
  </property>
  <property fmtid="{D5CDD505-2E9C-101B-9397-08002B2CF9AE}" pid="6" name="ContentTypeId">
    <vt:lpwstr>0x01010073A71E15D9413F44A6D08BC4844FC196</vt:lpwstr>
  </property>
  <property fmtid="{D5CDD505-2E9C-101B-9397-08002B2CF9AE}" pid="7" name="Product">
    <vt:lpwstr/>
  </property>
  <property fmtid="{D5CDD505-2E9C-101B-9397-08002B2CF9AE}" pid="8" name="Event Venue">
    <vt:lpwstr>49;#Moscone Center|d4f36a2e-dd0d-4424-990f-7c93b4e9f063</vt:lpwstr>
  </property>
  <property fmtid="{D5CDD505-2E9C-101B-9397-08002B2CF9AE}" pid="9" name="Track">
    <vt:lpwstr/>
  </property>
  <property fmtid="{D5CDD505-2E9C-101B-9397-08002B2CF9AE}" pid="10" name="Event Location">
    <vt:lpwstr>48;#San Francisco|84dfcb53-432b-499d-8965-93d483d36b4a</vt:lpwstr>
  </property>
  <property fmtid="{D5CDD505-2E9C-101B-9397-08002B2CF9AE}" pid="11" name="Event1">
    <vt:lpwstr>622;#Unassigned|2c8af875-f38a-40b8-a0a9-056aed3fc8c0</vt:lpwstr>
  </property>
  <property fmtid="{D5CDD505-2E9C-101B-9397-08002B2CF9AE}" pid="12" name="Audience">
    <vt:lpwstr/>
  </property>
  <property fmtid="{D5CDD505-2E9C-101B-9397-08002B2CF9AE}" pid="13" name="Campaign">
    <vt:lpwstr/>
  </property>
  <property fmtid="{D5CDD505-2E9C-101B-9397-08002B2CF9AE}" pid="14" name="of67e5d4b76f4a9db8769983fda9cec0">
    <vt:lpwstr/>
  </property>
  <property fmtid="{D5CDD505-2E9C-101B-9397-08002B2CF9AE}" pid="15" name="NewsType">
    <vt:lpwstr/>
  </property>
  <property fmtid="{D5CDD505-2E9C-101B-9397-08002B2CF9AE}" pid="16" name="_dlc_policyId">
    <vt:lpwstr/>
  </property>
  <property fmtid="{D5CDD505-2E9C-101B-9397-08002B2CF9AE}" pid="17" name="Region">
    <vt:lpwstr/>
  </property>
  <property fmtid="{D5CDD505-2E9C-101B-9397-08002B2CF9AE}" pid="18" name="Confidentiality">
    <vt:lpwstr>14;#customer ready|8986c41d-21c5-4f8f-8a12-ea4625b46858</vt:lpwstr>
  </property>
  <property fmtid="{D5CDD505-2E9C-101B-9397-08002B2CF9AE}" pid="19" name="ItemType">
    <vt:lpwstr>16;#customer presentations|18e9ae94-e321-4eea-82d2-ad5b2f470f3c;#128;#product information|a62e948d-5e4b-4b97-9627-6d1d79eb3f6c</vt:lpwstr>
  </property>
  <property fmtid="{D5CDD505-2E9C-101B-9397-08002B2CF9AE}" pid="20" name="ga0c0bf70a6644469c61b3efa7025301">
    <vt:lpwstr/>
  </property>
  <property fmtid="{D5CDD505-2E9C-101B-9397-08002B2CF9AE}" pid="21" name="Industries">
    <vt:lpwstr/>
  </property>
  <property fmtid="{D5CDD505-2E9C-101B-9397-08002B2CF9AE}" pid="22" name="MSProducts">
    <vt:lpwstr/>
  </property>
  <property fmtid="{D5CDD505-2E9C-101B-9397-08002B2CF9AE}" pid="23" name="Competitors">
    <vt:lpwstr/>
  </property>
  <property fmtid="{D5CDD505-2E9C-101B-9397-08002B2CF9AE}" pid="24" name="SMSGDomain">
    <vt:lpwstr>21;#Intelligent Cloud|adc2fe87-c79a-4ded-a449-3f86b954069d;#279;#Windows Server Domain|f7029b15-78c2-45c1-a268-42c7aadf8b14;#20;#Microsoft Azure Domain|d600a391-d529-4311-892b-2c05c1ab2538</vt:lpwstr>
  </property>
  <property fmtid="{D5CDD505-2E9C-101B-9397-08002B2CF9AE}" pid="25" name="ExperienceContentType">
    <vt:lpwstr/>
  </property>
  <property fmtid="{D5CDD505-2E9C-101B-9397-08002B2CF9AE}" pid="26" name="BusinessArchitecture">
    <vt:lpwstr/>
  </property>
  <property fmtid="{D5CDD505-2E9C-101B-9397-08002B2CF9AE}" pid="27" name="Products">
    <vt:lpwstr>161;#Windows Server|ca5543fc-6710-4f1f-bdee-81c42361029e</vt:lpwstr>
  </property>
  <property fmtid="{D5CDD505-2E9C-101B-9397-08002B2CF9AE}" pid="28" name="l6f004f21209409da86a713c0f24627d">
    <vt:lpwstr/>
  </property>
  <property fmtid="{D5CDD505-2E9C-101B-9397-08002B2CF9AE}" pid="29" name="MSProductsTaxHTField0">
    <vt:lpwstr/>
  </property>
  <property fmtid="{D5CDD505-2E9C-101B-9397-08002B2CF9AE}" pid="30" name="Topics">
    <vt:lpwstr>30;#hub subset|c6bfd112-b986-4a0a-aa8d-90e767bfdfa6</vt:lpwstr>
  </property>
  <property fmtid="{D5CDD505-2E9C-101B-9397-08002B2CF9AE}" pid="31" name="Groups">
    <vt:lpwstr>284;#Windows Server and Management Marketing|ec7aef82-469a-47dc-9ac7-2821a36193b3;#31;#Microsoft Azure Marketing|0958c357-5252-473f-8b4e-42f27525a99d;#42;#Intelligent Cloud Marketing Group|4f75e184-e5aa-4234-a07f-b032d60df254;#34;#Worldwide Readiness|c659</vt:lpwstr>
  </property>
  <property fmtid="{D5CDD505-2E9C-101B-9397-08002B2CF9AE}" pid="32" name="e8080b0481964c759b2c36ae49591b31">
    <vt:lpwstr/>
  </property>
  <property fmtid="{D5CDD505-2E9C-101B-9397-08002B2CF9AE}" pid="33" name="_docset_NoMedatataSyncRequired">
    <vt:lpwstr>False</vt:lpwstr>
  </property>
  <property fmtid="{D5CDD505-2E9C-101B-9397-08002B2CF9AE}" pid="34" name="Languages">
    <vt:lpwstr/>
  </property>
  <property fmtid="{D5CDD505-2E9C-101B-9397-08002B2CF9AE}" pid="35" name="TechnicalLevel">
    <vt:lpwstr>1104;#100|7d022d07-ff67-4af8-910d-8ea6b46b5908</vt:lpwstr>
  </property>
  <property fmtid="{D5CDD505-2E9C-101B-9397-08002B2CF9AE}" pid="36" name="Audiences">
    <vt:lpwstr/>
  </property>
  <property fmtid="{D5CDD505-2E9C-101B-9397-08002B2CF9AE}" pid="37" name="ldac8aee9d1f469e8cd8c3f8d6a615f2">
    <vt:lpwstr/>
  </property>
  <property fmtid="{D5CDD505-2E9C-101B-9397-08002B2CF9AE}" pid="38" name="EmployeeRole">
    <vt:lpwstr/>
  </property>
  <property fmtid="{D5CDD505-2E9C-101B-9397-08002B2CF9AE}" pid="39" name="NewsTopic">
    <vt:lpwstr/>
  </property>
  <property fmtid="{D5CDD505-2E9C-101B-9397-08002B2CF9AE}" pid="40" name="Roles">
    <vt:lpwstr/>
  </property>
  <property fmtid="{D5CDD505-2E9C-101B-9397-08002B2CF9AE}" pid="41" name="ItemRetentionFormula">
    <vt:lpwstr/>
  </property>
  <property fmtid="{D5CDD505-2E9C-101B-9397-08002B2CF9AE}" pid="42" name="NewsSource">
    <vt:lpwstr/>
  </property>
  <property fmtid="{D5CDD505-2E9C-101B-9397-08002B2CF9AE}" pid="43" name="SMSGTags">
    <vt:lpwstr/>
  </property>
  <property fmtid="{D5CDD505-2E9C-101B-9397-08002B2CF9AE}" pid="44" name="_dlc_DocIdItemGuid">
    <vt:lpwstr>6847f9c7-6679-465d-9de5-0da0ea2232d2</vt:lpwstr>
  </property>
  <property fmtid="{D5CDD505-2E9C-101B-9397-08002B2CF9AE}" pid="45" name="MSPhysicalGeography">
    <vt:lpwstr/>
  </property>
  <property fmtid="{D5CDD505-2E9C-101B-9397-08002B2CF9AE}" pid="46" name="EnterpriseDomainTags">
    <vt:lpwstr/>
  </property>
  <property fmtid="{D5CDD505-2E9C-101B-9397-08002B2CF9AE}" pid="47" name="j3562c58ee414e028925bc902cfc01a1">
    <vt:lpwstr/>
  </property>
  <property fmtid="{D5CDD505-2E9C-101B-9397-08002B2CF9AE}" pid="48" name="ActivitiesAndPrograms">
    <vt:lpwstr/>
  </property>
  <property fmtid="{D5CDD505-2E9C-101B-9397-08002B2CF9AE}" pid="49" name="Segments">
    <vt:lpwstr/>
  </property>
  <property fmtid="{D5CDD505-2E9C-101B-9397-08002B2CF9AE}" pid="50" name="Partners">
    <vt:lpwstr/>
  </property>
  <property fmtid="{D5CDD505-2E9C-101B-9397-08002B2CF9AE}" pid="51" name="la4444b61d19467597d63190b69ac227">
    <vt:lpwstr/>
  </property>
  <property fmtid="{D5CDD505-2E9C-101B-9397-08002B2CF9AE}" pid="52" name="FolderExtensions">
    <vt:lpwstr/>
  </property>
  <property fmtid="{D5CDD505-2E9C-101B-9397-08002B2CF9AE}" pid="53" name="ParentID1">
    <vt:lpwstr>G01KC-1-14578</vt:lpwstr>
  </property>
  <property fmtid="{D5CDD505-2E9C-101B-9397-08002B2CF9AE}" pid="54" name="Update Parent Child Relation(1)0">
    <vt:lpwstr>, </vt:lpwstr>
  </property>
  <property fmtid="{D5CDD505-2E9C-101B-9397-08002B2CF9AE}" pid="55" name="LastSharedByUser">
    <vt:lpwstr>suehar@microsoft.com</vt:lpwstr>
  </property>
  <property fmtid="{D5CDD505-2E9C-101B-9397-08002B2CF9AE}" pid="56" name="ODSWF1">
    <vt:lpwstr>, </vt:lpwstr>
  </property>
  <property fmtid="{D5CDD505-2E9C-101B-9397-08002B2CF9AE}" pid="57" name="ODSWF(1)0">
    <vt:lpwstr>, </vt:lpwstr>
  </property>
  <property fmtid="{D5CDD505-2E9C-101B-9397-08002B2CF9AE}" pid="58" name="Update Parent Child Relation(1)1">
    <vt:lpwstr>, </vt:lpwstr>
  </property>
  <property fmtid="{D5CDD505-2E9C-101B-9397-08002B2CF9AE}" pid="59" name="LastSharedByTime">
    <vt:filetime>2016-09-19T09:06:30Z</vt:filetime>
  </property>
  <property fmtid="{D5CDD505-2E9C-101B-9397-08002B2CF9AE}" pid="60" name="ODSWF2">
    <vt:lpwstr>, </vt:lpwstr>
  </property>
  <property fmtid="{D5CDD505-2E9C-101B-9397-08002B2CF9AE}" pid="61" name="ODSWF(1)1">
    <vt:lpwstr>, </vt:lpwstr>
  </property>
  <property fmtid="{D5CDD505-2E9C-101B-9397-08002B2CF9AE}" pid="62" name="_ip_UnifiedCompliancePolicyUIAction">
    <vt:lpwstr/>
  </property>
  <property fmtid="{D5CDD505-2E9C-101B-9397-08002B2CF9AE}" pid="63" name="_ip_UnifiedCompliancePolicyProperties">
    <vt:lpwstr/>
  </property>
  <property fmtid="{D5CDD505-2E9C-101B-9397-08002B2CF9AE}" pid="64" name="ODSWF2(1)">
    <vt:lpwstr>, </vt:lpwstr>
  </property>
  <property fmtid="{D5CDD505-2E9C-101B-9397-08002B2CF9AE}" pid="65" name="ODSWF2(1)0">
    <vt:lpwstr>, </vt:lpwstr>
  </property>
  <property fmtid="{D5CDD505-2E9C-101B-9397-08002B2CF9AE}" pid="66" name="ODSWF(1)">
    <vt:lpwstr>, </vt:lpwstr>
  </property>
  <property fmtid="{D5CDD505-2E9C-101B-9397-08002B2CF9AE}" pid="67" name="MSIP_Label_f42aa342-8706-4288-bd11-ebb85995028c_Enabled">
    <vt:lpwstr>True</vt:lpwstr>
  </property>
  <property fmtid="{D5CDD505-2E9C-101B-9397-08002B2CF9AE}" pid="68" name="MSIP_Label_f42aa342-8706-4288-bd11-ebb85995028c_SiteId">
    <vt:lpwstr>72f988bf-86f1-41af-91ab-2d7cd011db47</vt:lpwstr>
  </property>
  <property fmtid="{D5CDD505-2E9C-101B-9397-08002B2CF9AE}" pid="69" name="MSIP_Label_f42aa342-8706-4288-bd11-ebb85995028c_Owner">
    <vt:lpwstr>longc@microsoft.com</vt:lpwstr>
  </property>
  <property fmtid="{D5CDD505-2E9C-101B-9397-08002B2CF9AE}" pid="70" name="MSIP_Label_f42aa342-8706-4288-bd11-ebb85995028c_SetDate">
    <vt:lpwstr>2017-10-30T20:25:28.3915921Z</vt:lpwstr>
  </property>
  <property fmtid="{D5CDD505-2E9C-101B-9397-08002B2CF9AE}" pid="71" name="MSIP_Label_f42aa342-8706-4288-bd11-ebb85995028c_Name">
    <vt:lpwstr>General</vt:lpwstr>
  </property>
  <property fmtid="{D5CDD505-2E9C-101B-9397-08002B2CF9AE}" pid="72" name="MSIP_Label_f42aa342-8706-4288-bd11-ebb85995028c_Application">
    <vt:lpwstr>Microsoft Azure Information Protection</vt:lpwstr>
  </property>
  <property fmtid="{D5CDD505-2E9C-101B-9397-08002B2CF9AE}" pid="73" name="MSIP_Label_f42aa342-8706-4288-bd11-ebb85995028c_Extended_MSFT_Method">
    <vt:lpwstr>Automatic</vt:lpwstr>
  </property>
  <property fmtid="{D5CDD505-2E9C-101B-9397-08002B2CF9AE}" pid="74" name="Sensitivity">
    <vt:lpwstr>General</vt:lpwstr>
  </property>
</Properties>
</file>